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handoutMasterIdLst>
    <p:handoutMasterId r:id="rId14"/>
  </p:handoutMasterIdLst>
  <p:sldIdLst>
    <p:sldId id="256" r:id="rId2"/>
    <p:sldId id="268" r:id="rId3"/>
    <p:sldId id="266" r:id="rId4"/>
    <p:sldId id="270" r:id="rId5"/>
    <p:sldId id="269" r:id="rId6"/>
    <p:sldId id="274" r:id="rId7"/>
    <p:sldId id="264" r:id="rId8"/>
    <p:sldId id="273" r:id="rId9"/>
    <p:sldId id="271" r:id="rId10"/>
    <p:sldId id="275" r:id="rId11"/>
    <p:sldId id="27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52" autoAdjust="0"/>
  </p:normalViewPr>
  <p:slideViewPr>
    <p:cSldViewPr>
      <p:cViewPr varScale="1">
        <p:scale>
          <a:sx n="109" d="100"/>
          <a:sy n="109" d="100"/>
        </p:scale>
        <p:origin x="-104" y="-2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0" d="100"/>
          <a:sy n="50" d="100"/>
        </p:scale>
        <p:origin x="-273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112915F-7456-4ADE-9296-7E74B52BC017}" type="datetimeFigureOut">
              <a:rPr lang="en-CA" smtClean="0"/>
              <a:t>16-05-30</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8FA01C5-CDA0-41CF-B42C-CDF0EDAE7D9C}" type="slidenum">
              <a:rPr lang="en-CA" smtClean="0"/>
              <a:t>‹#›</a:t>
            </a:fld>
            <a:endParaRPr lang="en-CA" dirty="0"/>
          </a:p>
        </p:txBody>
      </p:sp>
    </p:spTree>
    <p:extLst>
      <p:ext uri="{BB962C8B-B14F-4D97-AF65-F5344CB8AC3E}">
        <p14:creationId xmlns:p14="http://schemas.microsoft.com/office/powerpoint/2010/main" val="142663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DE7C3B-C5AF-4A41-9998-2572EE2FF834}" type="datetimeFigureOut">
              <a:rPr lang="en-US" smtClean="0"/>
              <a:pPr/>
              <a:t>16-05-30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7E0D99-145F-446A-93E3-F8C49201FA69}" type="slidenum">
              <a:rPr lang="en-US" smtClean="0"/>
              <a:pPr/>
              <a:t>‹#›</a:t>
            </a:fld>
            <a:endParaRPr lang="en-US" dirty="0"/>
          </a:p>
        </p:txBody>
      </p:sp>
    </p:spTree>
    <p:extLst>
      <p:ext uri="{BB962C8B-B14F-4D97-AF65-F5344CB8AC3E}">
        <p14:creationId xmlns:p14="http://schemas.microsoft.com/office/powerpoint/2010/main" val="242037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77E0D99-145F-446A-93E3-F8C49201FA6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7E0D99-145F-446A-93E3-F8C49201FA69}" type="slidenum">
              <a:rPr lang="en-US" smtClean="0"/>
              <a:pPr/>
              <a:t>10</a:t>
            </a:fld>
            <a:endParaRPr lang="en-US" dirty="0"/>
          </a:p>
        </p:txBody>
      </p:sp>
    </p:spTree>
    <p:extLst>
      <p:ext uri="{BB962C8B-B14F-4D97-AF65-F5344CB8AC3E}">
        <p14:creationId xmlns:p14="http://schemas.microsoft.com/office/powerpoint/2010/main" val="267212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7E0D99-145F-446A-93E3-F8C49201FA69}" type="slidenum">
              <a:rPr lang="en-US" smtClean="0"/>
              <a:pPr/>
              <a:t>11</a:t>
            </a:fld>
            <a:endParaRPr lang="en-US" dirty="0"/>
          </a:p>
        </p:txBody>
      </p:sp>
    </p:spTree>
    <p:extLst>
      <p:ext uri="{BB962C8B-B14F-4D97-AF65-F5344CB8AC3E}">
        <p14:creationId xmlns:p14="http://schemas.microsoft.com/office/powerpoint/2010/main" val="147475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discussion today we are going to use the analogy of planting</a:t>
            </a:r>
            <a:r>
              <a:rPr lang="en-US" baseline="0" dirty="0" smtClean="0"/>
              <a:t> a seed for an oak tree. The word “tree” is widely used in genealogical circles.</a:t>
            </a:r>
            <a:endParaRPr lang="en-US" dirty="0"/>
          </a:p>
        </p:txBody>
      </p:sp>
      <p:sp>
        <p:nvSpPr>
          <p:cNvPr id="4" name="Slide Number Placeholder 3"/>
          <p:cNvSpPr>
            <a:spLocks noGrp="1"/>
          </p:cNvSpPr>
          <p:nvPr>
            <p:ph type="sldNum" sz="quarter" idx="10"/>
          </p:nvPr>
        </p:nvSpPr>
        <p:spPr/>
        <p:txBody>
          <a:bodyPr/>
          <a:lstStyle/>
          <a:p>
            <a:fld id="{377E0D99-145F-446A-93E3-F8C49201FA69}" type="slidenum">
              <a:rPr lang="en-US" smtClean="0"/>
              <a:pPr/>
              <a:t>2</a:t>
            </a:fld>
            <a:endParaRPr lang="en-US" dirty="0"/>
          </a:p>
        </p:txBody>
      </p:sp>
    </p:spTree>
    <p:extLst>
      <p:ext uri="{BB962C8B-B14F-4D97-AF65-F5344CB8AC3E}">
        <p14:creationId xmlns:p14="http://schemas.microsoft.com/office/powerpoint/2010/main" val="114666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analogy</a:t>
            </a:r>
            <a:r>
              <a:rPr lang="en-US" baseline="0" dirty="0" smtClean="0"/>
              <a:t> of planting a tree from a seed, we can look at programming aimed at introducing children and teens to genealogy at the library. Planting (idea) is the first step, so start with the questions—What do we want to have happen? Why? How are we going to accomplish this?  For our purposes, we want an introduction to genealogy. What do we mean by this term genealogy?</a:t>
            </a:r>
            <a:endParaRPr lang="en-US" dirty="0"/>
          </a:p>
        </p:txBody>
      </p:sp>
      <p:sp>
        <p:nvSpPr>
          <p:cNvPr id="4" name="Slide Number Placeholder 3"/>
          <p:cNvSpPr>
            <a:spLocks noGrp="1"/>
          </p:cNvSpPr>
          <p:nvPr>
            <p:ph type="sldNum" sz="quarter" idx="10"/>
          </p:nvPr>
        </p:nvSpPr>
        <p:spPr/>
        <p:txBody>
          <a:bodyPr/>
          <a:lstStyle/>
          <a:p>
            <a:fld id="{377E0D99-145F-446A-93E3-F8C49201FA69}" type="slidenum">
              <a:rPr lang="en-US" smtClean="0"/>
              <a:pPr/>
              <a:t>3</a:t>
            </a:fld>
            <a:endParaRPr lang="en-US" dirty="0"/>
          </a:p>
        </p:txBody>
      </p:sp>
    </p:spTree>
    <p:extLst>
      <p:ext uri="{BB962C8B-B14F-4D97-AF65-F5344CB8AC3E}">
        <p14:creationId xmlns:p14="http://schemas.microsoft.com/office/powerpoint/2010/main" val="114666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seed is planted, it will need water to soften the shell to sprout. Questions are the water to help develop the program. </a:t>
            </a:r>
          </a:p>
        </p:txBody>
      </p:sp>
      <p:sp>
        <p:nvSpPr>
          <p:cNvPr id="4" name="Slide Number Placeholder 3"/>
          <p:cNvSpPr>
            <a:spLocks noGrp="1"/>
          </p:cNvSpPr>
          <p:nvPr>
            <p:ph type="sldNum" sz="quarter" idx="10"/>
          </p:nvPr>
        </p:nvSpPr>
        <p:spPr/>
        <p:txBody>
          <a:bodyPr/>
          <a:lstStyle/>
          <a:p>
            <a:fld id="{377E0D99-145F-446A-93E3-F8C49201FA69}" type="slidenum">
              <a:rPr lang="en-US" smtClean="0"/>
              <a:pPr/>
              <a:t>4</a:t>
            </a:fld>
            <a:endParaRPr lang="en-US" dirty="0"/>
          </a:p>
        </p:txBody>
      </p:sp>
    </p:spTree>
    <p:extLst>
      <p:ext uri="{BB962C8B-B14F-4D97-AF65-F5344CB8AC3E}">
        <p14:creationId xmlns:p14="http://schemas.microsoft.com/office/powerpoint/2010/main" val="114666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some of the basic questions are answered and program planning begins with when and how, we need</a:t>
            </a:r>
            <a:r>
              <a:rPr lang="en-US" baseline="0" dirty="0" smtClean="0"/>
              <a:t> to narrow down specifics. Resources provide structure and may help determine the when and how of program planning. What resources are available? Community partnerships? Existing programs? Of course, the program needs to have appeal and be fun. </a:t>
            </a:r>
            <a:endParaRPr lang="en-US" dirty="0"/>
          </a:p>
        </p:txBody>
      </p:sp>
      <p:sp>
        <p:nvSpPr>
          <p:cNvPr id="4" name="Slide Number Placeholder 3"/>
          <p:cNvSpPr>
            <a:spLocks noGrp="1"/>
          </p:cNvSpPr>
          <p:nvPr>
            <p:ph type="sldNum" sz="quarter" idx="10"/>
          </p:nvPr>
        </p:nvSpPr>
        <p:spPr/>
        <p:txBody>
          <a:bodyPr/>
          <a:lstStyle/>
          <a:p>
            <a:fld id="{377E0D99-145F-446A-93E3-F8C49201FA69}" type="slidenum">
              <a:rPr lang="en-US" smtClean="0"/>
              <a:pPr/>
              <a:t>5</a:t>
            </a:fld>
            <a:endParaRPr lang="en-US" dirty="0"/>
          </a:p>
        </p:txBody>
      </p:sp>
    </p:spTree>
    <p:extLst>
      <p:ext uri="{BB962C8B-B14F-4D97-AF65-F5344CB8AC3E}">
        <p14:creationId xmlns:p14="http://schemas.microsoft.com/office/powerpoint/2010/main" val="1146664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7E0D99-145F-446A-93E3-F8C49201FA69}" type="slidenum">
              <a:rPr lang="en-US" smtClean="0"/>
              <a:pPr/>
              <a:t>6</a:t>
            </a:fld>
            <a:endParaRPr lang="en-US" dirty="0"/>
          </a:p>
        </p:txBody>
      </p:sp>
    </p:spTree>
    <p:extLst>
      <p:ext uri="{BB962C8B-B14F-4D97-AF65-F5344CB8AC3E}">
        <p14:creationId xmlns:p14="http://schemas.microsoft.com/office/powerpoint/2010/main" val="417679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events/holidays are celebrated/recognized</a:t>
            </a:r>
            <a:r>
              <a:rPr lang="en-US" baseline="0" dirty="0" smtClean="0"/>
              <a:t> monthly that you may be able to use to introduce genealogy?</a:t>
            </a:r>
            <a:endParaRPr lang="en-US" dirty="0"/>
          </a:p>
        </p:txBody>
      </p:sp>
      <p:sp>
        <p:nvSpPr>
          <p:cNvPr id="4" name="Slide Number Placeholder 3"/>
          <p:cNvSpPr>
            <a:spLocks noGrp="1"/>
          </p:cNvSpPr>
          <p:nvPr>
            <p:ph type="sldNum" sz="quarter" idx="10"/>
          </p:nvPr>
        </p:nvSpPr>
        <p:spPr/>
        <p:txBody>
          <a:bodyPr/>
          <a:lstStyle/>
          <a:p>
            <a:fld id="{377E0D99-145F-446A-93E3-F8C49201FA69}" type="slidenum">
              <a:rPr lang="en-US" smtClean="0"/>
              <a:pPr/>
              <a:t>7</a:t>
            </a:fld>
            <a:endParaRPr lang="en-US" dirty="0"/>
          </a:p>
        </p:txBody>
      </p:sp>
    </p:spTree>
    <p:extLst>
      <p:ext uri="{BB962C8B-B14F-4D97-AF65-F5344CB8AC3E}">
        <p14:creationId xmlns:p14="http://schemas.microsoft.com/office/powerpoint/2010/main" val="117965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Genealogy begins with ME!</a:t>
            </a:r>
          </a:p>
          <a:p>
            <a:endParaRPr lang="en-US" baseline="0" dirty="0" smtClean="0"/>
          </a:p>
          <a:p>
            <a:r>
              <a:rPr lang="en-US" baseline="0" dirty="0" smtClean="0"/>
              <a:t>What will you take away?</a:t>
            </a:r>
          </a:p>
          <a:p>
            <a:endParaRPr lang="en-US" baseline="0" dirty="0" smtClean="0"/>
          </a:p>
          <a:p>
            <a:r>
              <a:rPr lang="en-US" baseline="0" dirty="0" smtClean="0"/>
              <a:t>Questions?</a:t>
            </a:r>
            <a:endParaRPr lang="en-US" dirty="0"/>
          </a:p>
        </p:txBody>
      </p:sp>
      <p:sp>
        <p:nvSpPr>
          <p:cNvPr id="4" name="Slide Number Placeholder 3"/>
          <p:cNvSpPr>
            <a:spLocks noGrp="1"/>
          </p:cNvSpPr>
          <p:nvPr>
            <p:ph type="sldNum" sz="quarter" idx="10"/>
          </p:nvPr>
        </p:nvSpPr>
        <p:spPr/>
        <p:txBody>
          <a:bodyPr/>
          <a:lstStyle/>
          <a:p>
            <a:fld id="{377E0D99-145F-446A-93E3-F8C49201FA69}" type="slidenum">
              <a:rPr lang="en-US" smtClean="0"/>
              <a:pPr/>
              <a:t>8</a:t>
            </a:fld>
            <a:endParaRPr lang="en-US" dirty="0"/>
          </a:p>
        </p:txBody>
      </p:sp>
    </p:spTree>
    <p:extLst>
      <p:ext uri="{BB962C8B-B14F-4D97-AF65-F5344CB8AC3E}">
        <p14:creationId xmlns:p14="http://schemas.microsoft.com/office/powerpoint/2010/main" val="346760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377E0D99-145F-446A-93E3-F8C49201FA69}" type="slidenum">
              <a:rPr lang="en-US" smtClean="0"/>
              <a:pPr/>
              <a:t>9</a:t>
            </a:fld>
            <a:endParaRPr lang="en-US" dirty="0"/>
          </a:p>
        </p:txBody>
      </p:sp>
    </p:spTree>
    <p:extLst>
      <p:ext uri="{BB962C8B-B14F-4D97-AF65-F5344CB8AC3E}">
        <p14:creationId xmlns:p14="http://schemas.microsoft.com/office/powerpoint/2010/main" val="114666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05BDA1D-BFDD-43A8-AE65-DBC2DBD2C6B6}" type="datetimeFigureOut">
              <a:rPr lang="en-US" smtClean="0"/>
              <a:pPr/>
              <a:t>16-05-30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82DC4D9-EB92-4ECF-A5EA-F8EB68335A98}"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DC4D9-EB92-4ECF-A5EA-F8EB68335A98}"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DC4D9-EB92-4ECF-A5EA-F8EB68335A98}"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DC4D9-EB92-4ECF-A5EA-F8EB68335A98}"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DC4D9-EB92-4ECF-A5EA-F8EB68335A9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2DC4D9-EB92-4ECF-A5EA-F8EB68335A98}"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2DC4D9-EB92-4ECF-A5EA-F8EB68335A98}"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2DC4D9-EB92-4ECF-A5EA-F8EB68335A98}"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2DC4D9-EB92-4ECF-A5EA-F8EB68335A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2DC4D9-EB92-4ECF-A5EA-F8EB68335A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BDA1D-BFDD-43A8-AE65-DBC2DBD2C6B6}" type="datetimeFigureOut">
              <a:rPr lang="en-US" smtClean="0"/>
              <a:pPr/>
              <a:t>16-05-30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2DC4D9-EB92-4ECF-A5EA-F8EB68335A9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05BDA1D-BFDD-43A8-AE65-DBC2DBD2C6B6}" type="datetimeFigureOut">
              <a:rPr lang="en-US" smtClean="0"/>
              <a:pPr/>
              <a:t>16-05-30</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82DC4D9-EB92-4ECF-A5EA-F8EB68335A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3.wdp"/><Relationship Id="rId5" Type="http://schemas.openxmlformats.org/officeDocument/2006/relationships/image" Target="../media/image5.png"/><Relationship Id="rId6" Type="http://schemas.openxmlformats.org/officeDocument/2006/relationships/image" Target="../media/image7.png"/><Relationship Id="rId7"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7010400" cy="2209800"/>
          </a:xfrm>
        </p:spPr>
        <p:txBody>
          <a:bodyPr>
            <a:noAutofit/>
          </a:bodyPr>
          <a:lstStyle/>
          <a:p>
            <a:r>
              <a:rPr lang="en-US" sz="4400" dirty="0" smtClean="0">
                <a:latin typeface="Verdana" panose="020B0604030504040204" pitchFamily="34" charset="0"/>
                <a:ea typeface="Verdana" panose="020B0604030504040204" pitchFamily="34" charset="0"/>
                <a:cs typeface="Verdana" panose="020B0604030504040204" pitchFamily="34" charset="0"/>
              </a:rPr>
              <a:t>FAMILY TREE FUN TIME</a:t>
            </a:r>
            <a:br>
              <a:rPr lang="en-US" sz="4400" dirty="0" smtClean="0">
                <a:latin typeface="Verdana" panose="020B0604030504040204" pitchFamily="34" charset="0"/>
                <a:ea typeface="Verdana" panose="020B0604030504040204" pitchFamily="34" charset="0"/>
                <a:cs typeface="Verdana" panose="020B0604030504040204" pitchFamily="34" charset="0"/>
              </a:rPr>
            </a:br>
            <a:r>
              <a:rPr lang="en-US" sz="4400" dirty="0" smtClean="0">
                <a:latin typeface="Verdana" panose="020B0604030504040204" pitchFamily="34" charset="0"/>
                <a:ea typeface="Verdana" panose="020B0604030504040204" pitchFamily="34" charset="0"/>
                <a:cs typeface="Verdana" panose="020B0604030504040204" pitchFamily="34" charset="0"/>
              </a:rPr>
              <a:t>Introducing Kids to Genealogy</a:t>
            </a:r>
            <a:endParaRPr lang="en-US" sz="44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1101969" y="5368949"/>
            <a:ext cx="6781800" cy="1477328"/>
          </a:xfrm>
          <a:prstGeom prst="rect">
            <a:avLst/>
          </a:prstGeom>
          <a:noFill/>
        </p:spPr>
        <p:txBody>
          <a:bodyPr wrap="square" rtlCol="0">
            <a:spAutoFit/>
          </a:bodyPr>
          <a:lstStyle/>
          <a:p>
            <a:pPr algn="ctr"/>
            <a:r>
              <a:rPr lang="en-US" dirty="0" smtClean="0"/>
              <a:t>Cate Nicholls</a:t>
            </a:r>
          </a:p>
          <a:p>
            <a:pPr algn="ctr"/>
            <a:r>
              <a:rPr lang="en-US" dirty="0" smtClean="0"/>
              <a:t>Barrie Public Library </a:t>
            </a:r>
          </a:p>
          <a:p>
            <a:pPr algn="ctr"/>
            <a:r>
              <a:rPr lang="en-US" dirty="0" smtClean="0"/>
              <a:t>Prepared for OLA Genealogy Boot Camp for Librarians</a:t>
            </a:r>
          </a:p>
          <a:p>
            <a:pPr algn="ctr"/>
            <a:r>
              <a:rPr lang="en-US" dirty="0" smtClean="0"/>
              <a:t>OGS Conference 2016</a:t>
            </a:r>
          </a:p>
          <a:p>
            <a:pPr algn="ctr"/>
            <a:endParaRPr lang="en-US" dirty="0"/>
          </a:p>
        </p:txBody>
      </p:sp>
    </p:spTree>
    <p:extLst>
      <p:ext uri="{BB962C8B-B14F-4D97-AF65-F5344CB8AC3E}">
        <p14:creationId xmlns:p14="http://schemas.microsoft.com/office/powerpoint/2010/main" val="4526556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620000" cy="914400"/>
          </a:xfrm>
        </p:spPr>
        <p:txBody>
          <a:bodyPr/>
          <a:lstStyle/>
          <a:p>
            <a:r>
              <a:rPr lang="en-US" dirty="0" smtClean="0"/>
              <a:t>Ideas</a:t>
            </a: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133600"/>
            <a:ext cx="81533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4686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Ideas</a:t>
            </a:r>
            <a:endParaRPr lang="en-US" dirty="0">
              <a:latin typeface="+mn-lt"/>
            </a:endParaRPr>
          </a:p>
        </p:txBody>
      </p:sp>
      <p:sp>
        <p:nvSpPr>
          <p:cNvPr id="4" name="Rectangle 3"/>
          <p:cNvSpPr/>
          <p:nvPr/>
        </p:nvSpPr>
        <p:spPr>
          <a:xfrm>
            <a:off x="152400" y="1905000"/>
            <a:ext cx="4572000" cy="4524315"/>
          </a:xfrm>
          <a:prstGeom prst="rect">
            <a:avLst/>
          </a:prstGeom>
        </p:spPr>
        <p:txBody>
          <a:bodyPr wrap="square">
            <a:spAutoFit/>
          </a:bodyPr>
          <a:lstStyle/>
          <a:p>
            <a:r>
              <a:rPr lang="en-US" b="1" dirty="0"/>
              <a:t>Book club discussion/activity suggestions</a:t>
            </a:r>
            <a:r>
              <a:rPr lang="en-US" dirty="0"/>
              <a:t>:</a:t>
            </a:r>
          </a:p>
          <a:p>
            <a:pPr lvl="0"/>
            <a:endParaRPr lang="en-US" b="1" smtClean="0"/>
          </a:p>
          <a:p>
            <a:pPr lvl="0"/>
            <a:r>
              <a:rPr lang="en-US" b="1" smtClean="0"/>
              <a:t>historical </a:t>
            </a:r>
            <a:r>
              <a:rPr lang="en-US" b="1" dirty="0"/>
              <a:t>fiction </a:t>
            </a:r>
            <a:r>
              <a:rPr lang="en-US" dirty="0" smtClean="0"/>
              <a:t>--create </a:t>
            </a:r>
            <a:r>
              <a:rPr lang="en-US" dirty="0"/>
              <a:t>a timeline with a significant event in your life</a:t>
            </a:r>
          </a:p>
          <a:p>
            <a:r>
              <a:rPr lang="en-US" dirty="0"/>
              <a:t>--identification exercise (compare and contrast)</a:t>
            </a:r>
          </a:p>
          <a:p>
            <a:r>
              <a:rPr lang="en-US" dirty="0"/>
              <a:t>--response journal to feelings experienced while reading</a:t>
            </a:r>
          </a:p>
          <a:p>
            <a:r>
              <a:rPr lang="en-US" dirty="0"/>
              <a:t>--invite guests/parents with knowledge of the event or</a:t>
            </a:r>
          </a:p>
          <a:p>
            <a:r>
              <a:rPr lang="en-US" dirty="0"/>
              <a:t>  time period</a:t>
            </a:r>
          </a:p>
          <a:p>
            <a:r>
              <a:rPr lang="en-US" dirty="0"/>
              <a:t>--interview and record memories</a:t>
            </a:r>
          </a:p>
          <a:p>
            <a:r>
              <a:rPr lang="en-US" dirty="0" smtClean="0"/>
              <a:t>--“</a:t>
            </a:r>
            <a:r>
              <a:rPr lang="en-US" dirty="0"/>
              <a:t>Flashback Diner”</a:t>
            </a:r>
          </a:p>
          <a:p>
            <a:pPr lvl="0"/>
            <a:r>
              <a:rPr lang="en-US" b="1" dirty="0"/>
              <a:t>contemporary read </a:t>
            </a:r>
            <a:r>
              <a:rPr lang="en-US" dirty="0"/>
              <a:t>--identify issues</a:t>
            </a:r>
          </a:p>
          <a:p>
            <a:r>
              <a:rPr lang="en-US" dirty="0"/>
              <a:t>   --debate teams</a:t>
            </a:r>
          </a:p>
        </p:txBody>
      </p:sp>
      <p:sp>
        <p:nvSpPr>
          <p:cNvPr id="5" name="Rectangle 4"/>
          <p:cNvSpPr/>
          <p:nvPr/>
        </p:nvSpPr>
        <p:spPr>
          <a:xfrm>
            <a:off x="4753708" y="1905000"/>
            <a:ext cx="4132385" cy="4801314"/>
          </a:xfrm>
          <a:prstGeom prst="rect">
            <a:avLst/>
          </a:prstGeom>
        </p:spPr>
        <p:txBody>
          <a:bodyPr wrap="square">
            <a:spAutoFit/>
          </a:bodyPr>
          <a:lstStyle/>
          <a:p>
            <a:pPr lvl="0"/>
            <a:r>
              <a:rPr lang="en-US" b="1" dirty="0"/>
              <a:t>January</a:t>
            </a:r>
            <a:r>
              <a:rPr lang="en-US" dirty="0"/>
              <a:t> (Literacy) –provide self-directed activity sheets for all ages</a:t>
            </a:r>
          </a:p>
          <a:p>
            <a:pPr lvl="0"/>
            <a:r>
              <a:rPr lang="en-US" b="1" dirty="0"/>
              <a:t>February</a:t>
            </a:r>
            <a:r>
              <a:rPr lang="en-US" dirty="0"/>
              <a:t> (Family Day) –organize family game program (Who Do You Think You Are?)</a:t>
            </a:r>
          </a:p>
          <a:p>
            <a:r>
              <a:rPr lang="en-US" dirty="0"/>
              <a:t>       -Celebrate Your Heritage </a:t>
            </a:r>
          </a:p>
          <a:p>
            <a:pPr lvl="0"/>
            <a:r>
              <a:rPr lang="en-US" b="1" dirty="0"/>
              <a:t>October</a:t>
            </a:r>
            <a:r>
              <a:rPr lang="en-US" dirty="0"/>
              <a:t> – Thanksgiving</a:t>
            </a:r>
          </a:p>
          <a:p>
            <a:pPr lvl="0"/>
            <a:r>
              <a:rPr lang="en-US" b="1" dirty="0"/>
              <a:t>December</a:t>
            </a:r>
            <a:r>
              <a:rPr lang="en-US" dirty="0"/>
              <a:t> –Year Wrap Up Party</a:t>
            </a:r>
          </a:p>
          <a:p>
            <a:pPr lvl="0"/>
            <a:endParaRPr lang="en-US" dirty="0" smtClean="0"/>
          </a:p>
          <a:p>
            <a:pPr lvl="0"/>
            <a:r>
              <a:rPr lang="en-US" dirty="0" smtClean="0"/>
              <a:t>Self-Esteem </a:t>
            </a:r>
            <a:r>
              <a:rPr lang="en-US" dirty="0"/>
              <a:t>Club</a:t>
            </a:r>
          </a:p>
          <a:p>
            <a:pPr lvl="0"/>
            <a:r>
              <a:rPr lang="en-US" dirty="0"/>
              <a:t>Tween/Teen drop-in</a:t>
            </a:r>
          </a:p>
          <a:p>
            <a:pPr lvl="0"/>
            <a:r>
              <a:rPr lang="en-US" dirty="0"/>
              <a:t>Art for Children Program</a:t>
            </a:r>
          </a:p>
          <a:p>
            <a:pPr lvl="0"/>
            <a:r>
              <a:rPr lang="en-US" dirty="0"/>
              <a:t>Photography workshop/club</a:t>
            </a:r>
          </a:p>
          <a:p>
            <a:pPr lvl="0"/>
            <a:r>
              <a:rPr lang="en-US" dirty="0"/>
              <a:t>Coffee House meetings</a:t>
            </a:r>
          </a:p>
          <a:p>
            <a:pPr lvl="0"/>
            <a:r>
              <a:rPr lang="en-US" dirty="0"/>
              <a:t>Storytime after </a:t>
            </a:r>
            <a:r>
              <a:rPr lang="en-US" dirty="0" smtClean="0"/>
              <a:t>activity</a:t>
            </a:r>
          </a:p>
          <a:p>
            <a:pPr lvl="0"/>
            <a:r>
              <a:rPr lang="en-US" dirty="0" err="1" smtClean="0"/>
              <a:t>Stuffie</a:t>
            </a:r>
            <a:r>
              <a:rPr lang="en-US" dirty="0" smtClean="0"/>
              <a:t> Sleep-over</a:t>
            </a:r>
            <a:endParaRPr lang="en-US" dirty="0"/>
          </a:p>
        </p:txBody>
      </p:sp>
    </p:spTree>
    <p:extLst>
      <p:ext uri="{BB962C8B-B14F-4D97-AF65-F5344CB8AC3E}">
        <p14:creationId xmlns:p14="http://schemas.microsoft.com/office/powerpoint/2010/main" val="4616434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2910840" cy="369332"/>
          </a:xfrm>
          <a:prstGeom prst="rect">
            <a:avLst/>
          </a:prstGeom>
          <a:noFill/>
        </p:spPr>
        <p:txBody>
          <a:bodyPr wrap="square" rtlCol="0">
            <a:spAutoFit/>
          </a:bodyPr>
          <a:lstStyle/>
          <a:p>
            <a:r>
              <a:rPr lang="en-US" dirty="0" smtClean="0">
                <a:latin typeface="+mj-lt"/>
                <a:ea typeface="Verdana" pitchFamily="34" charset="0"/>
                <a:cs typeface="Verdana" pitchFamily="34" charset="0"/>
              </a:rPr>
              <a:t>Planting the seed.</a:t>
            </a:r>
            <a:endParaRPr lang="en-US" dirty="0">
              <a:latin typeface="+mj-lt"/>
              <a:ea typeface="Verdana" pitchFamily="34" charset="0"/>
              <a:cs typeface="Verdana" pitchFamily="34" charset="0"/>
            </a:endParaRPr>
          </a:p>
        </p:txBody>
      </p:sp>
      <p:sp>
        <p:nvSpPr>
          <p:cNvPr id="3" name="TextBox 2"/>
          <p:cNvSpPr txBox="1"/>
          <p:nvPr/>
        </p:nvSpPr>
        <p:spPr>
          <a:xfrm>
            <a:off x="1371600" y="1981200"/>
            <a:ext cx="2590800" cy="369332"/>
          </a:xfrm>
          <a:prstGeom prst="rect">
            <a:avLst/>
          </a:prstGeom>
          <a:noFill/>
        </p:spPr>
        <p:txBody>
          <a:bodyPr wrap="square" rtlCol="0">
            <a:spAutoFit/>
          </a:bodyPr>
          <a:lstStyle/>
          <a:p>
            <a:r>
              <a:rPr lang="en-US" dirty="0" smtClean="0">
                <a:latin typeface="+mj-lt"/>
                <a:ea typeface="Verdana" pitchFamily="34" charset="0"/>
                <a:cs typeface="Verdana" pitchFamily="34" charset="0"/>
              </a:rPr>
              <a:t>Nourishing the seed.</a:t>
            </a:r>
            <a:endParaRPr lang="en-US" dirty="0">
              <a:latin typeface="+mj-lt"/>
              <a:ea typeface="Verdana" pitchFamily="34" charset="0"/>
              <a:cs typeface="Verdana" pitchFamily="34" charset="0"/>
            </a:endParaRPr>
          </a:p>
        </p:txBody>
      </p:sp>
      <p:sp>
        <p:nvSpPr>
          <p:cNvPr id="4" name="TextBox 3"/>
          <p:cNvSpPr txBox="1"/>
          <p:nvPr/>
        </p:nvSpPr>
        <p:spPr>
          <a:xfrm>
            <a:off x="2514600" y="3200400"/>
            <a:ext cx="2316481" cy="369332"/>
          </a:xfrm>
          <a:prstGeom prst="rect">
            <a:avLst/>
          </a:prstGeom>
          <a:noFill/>
        </p:spPr>
        <p:txBody>
          <a:bodyPr wrap="square" rtlCol="0">
            <a:spAutoFit/>
          </a:bodyPr>
          <a:lstStyle/>
          <a:p>
            <a:r>
              <a:rPr lang="en-US" dirty="0" smtClean="0">
                <a:latin typeface="+mj-lt"/>
                <a:ea typeface="Verdana" pitchFamily="34" charset="0"/>
                <a:cs typeface="Verdana" pitchFamily="34" charset="0"/>
              </a:rPr>
              <a:t>Growing the seed</a:t>
            </a:r>
            <a:r>
              <a:rPr lang="en-US" dirty="0" smtClean="0">
                <a:latin typeface="+mj-lt"/>
              </a:rPr>
              <a:t>.</a:t>
            </a:r>
            <a:endParaRPr lang="en-US" dirty="0">
              <a:latin typeface="+mj-lt"/>
            </a:endParaRPr>
          </a:p>
        </p:txBody>
      </p:sp>
      <p:sp>
        <p:nvSpPr>
          <p:cNvPr id="5" name="TextBox 4"/>
          <p:cNvSpPr txBox="1"/>
          <p:nvPr/>
        </p:nvSpPr>
        <p:spPr>
          <a:xfrm>
            <a:off x="3886200" y="4343400"/>
            <a:ext cx="2945130" cy="369332"/>
          </a:xfrm>
          <a:prstGeom prst="rect">
            <a:avLst/>
          </a:prstGeom>
          <a:noFill/>
        </p:spPr>
        <p:txBody>
          <a:bodyPr wrap="square" rtlCol="0">
            <a:spAutoFit/>
          </a:bodyPr>
          <a:lstStyle/>
          <a:p>
            <a:r>
              <a:rPr lang="en-US" dirty="0" smtClean="0">
                <a:latin typeface="+mj-lt"/>
                <a:ea typeface="Verdana" pitchFamily="34" charset="0"/>
                <a:cs typeface="Verdana" pitchFamily="34" charset="0"/>
              </a:rPr>
              <a:t>Pruning the tree</a:t>
            </a:r>
            <a:r>
              <a:rPr lang="en-US" dirty="0" smtClean="0">
                <a:latin typeface="+mj-lt"/>
              </a:rPr>
              <a:t>.</a:t>
            </a:r>
            <a:endParaRPr lang="en-US" dirty="0">
              <a:latin typeface="+mj-lt"/>
            </a:endParaRPr>
          </a:p>
        </p:txBody>
      </p:sp>
      <p:sp>
        <p:nvSpPr>
          <p:cNvPr id="6" name="TextBox 5"/>
          <p:cNvSpPr txBox="1"/>
          <p:nvPr/>
        </p:nvSpPr>
        <p:spPr>
          <a:xfrm>
            <a:off x="3052005" y="5442465"/>
            <a:ext cx="5718175" cy="369332"/>
          </a:xfrm>
          <a:prstGeom prst="rect">
            <a:avLst/>
          </a:prstGeom>
          <a:noFill/>
        </p:spPr>
        <p:txBody>
          <a:bodyPr wrap="square" rtlCol="0">
            <a:spAutoFit/>
          </a:bodyPr>
          <a:lstStyle/>
          <a:p>
            <a:r>
              <a:rPr lang="en-US" dirty="0" smtClean="0">
                <a:latin typeface="+mj-lt"/>
                <a:ea typeface="Verdana" pitchFamily="34" charset="0"/>
                <a:cs typeface="Verdana" pitchFamily="34" charset="0"/>
              </a:rPr>
              <a:t>Enjoy the fruit of the tree, all from a little seed.</a:t>
            </a:r>
            <a:endParaRPr lang="en-US" dirty="0">
              <a:latin typeface="+mj-lt"/>
              <a:ea typeface="Verdana" pitchFamily="34" charset="0"/>
              <a:cs typeface="Verdana" pitchFamily="34" charset="0"/>
            </a:endParaRPr>
          </a:p>
        </p:txBody>
      </p:sp>
      <p:sp>
        <p:nvSpPr>
          <p:cNvPr id="7" name="AutoShape 2"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https://upload.wikimedia.org/wikipedia/commons/1/19/Quercus_robur_-_sprouting_acor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2000" y="2440698"/>
            <a:ext cx="2206625" cy="37717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0"/>
            <a:ext cx="4623911" cy="3467933"/>
          </a:xfrm>
          <a:prstGeom prst="rect">
            <a:avLst/>
          </a:prstGeom>
          <a:ln w="9525">
            <a:solidFill>
              <a:schemeClr val="tx1"/>
            </a:solidFill>
            <a:miter lim="800000"/>
            <a:headEnd/>
            <a:tailEnd/>
          </a:ln>
          <a:effectLst>
            <a:softEdge rad="6350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7438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990" y="539027"/>
            <a:ext cx="3810000"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Planting the seed.</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7" name="AutoShape 2"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1524000" y="1637728"/>
            <a:ext cx="6400800" cy="461665"/>
          </a:xfrm>
          <a:prstGeom prst="rect">
            <a:avLst/>
          </a:prstGeom>
          <a:noFill/>
        </p:spPr>
        <p:txBody>
          <a:bodyPr wrap="square" rtlCol="0">
            <a:spAutoFit/>
          </a:bodyPr>
          <a:lstStyle/>
          <a:p>
            <a:r>
              <a:rPr lang="en-US" sz="2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What do we want to have happen?</a:t>
            </a:r>
          </a:p>
        </p:txBody>
      </p:sp>
      <p:sp>
        <p:nvSpPr>
          <p:cNvPr id="9" name="TextBox 8"/>
          <p:cNvSpPr txBox="1"/>
          <p:nvPr/>
        </p:nvSpPr>
        <p:spPr>
          <a:xfrm>
            <a:off x="2024130" y="3385066"/>
            <a:ext cx="47244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Introduce children/teens to genealogy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2971800" y="4345581"/>
            <a:ext cx="24384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Define genealogy?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1524000" y="5334000"/>
            <a:ext cx="522453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How are we going to accomplish this goal?</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8" name="Picture 2" descr="https://upload.wikimedia.org/wikipedia/commons/1/19/Quercus_robur_-_sprouting_acor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24600" y="2644394"/>
            <a:ext cx="2206625" cy="37717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543300" y="2459728"/>
            <a:ext cx="1295400" cy="461665"/>
          </a:xfrm>
          <a:prstGeom prst="rect">
            <a:avLst/>
          </a:prstGeom>
          <a:noFill/>
        </p:spPr>
        <p:txBody>
          <a:bodyPr wrap="square" rtlCol="0">
            <a:spAutoFit/>
          </a:bodyPr>
          <a:lstStyle/>
          <a:p>
            <a:r>
              <a:rPr lang="en-US" sz="2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Why?</a:t>
            </a:r>
            <a:endParaRPr lang="en-US" sz="24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5752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20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9" grpId="0"/>
      <p:bldP spid="10" grpId="0"/>
      <p:bldP spid="12" grpId="0"/>
      <p:bldP spid="1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3886200"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Nourishing the seed</a:t>
            </a:r>
            <a:r>
              <a:rPr lang="en-US" dirty="0" smtClean="0"/>
              <a:t>.</a:t>
            </a:r>
            <a:endParaRPr lang="en-US" dirty="0"/>
          </a:p>
        </p:txBody>
      </p:sp>
      <p:sp>
        <p:nvSpPr>
          <p:cNvPr id="7" name="AutoShape 2"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https://upload.wikimedia.org/wikipedia/commons/1/19/Quercus_robur_-_sprouting_acor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2800" y="2057400"/>
            <a:ext cx="2206625" cy="37717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6800" y="2971800"/>
            <a:ext cx="25908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Special events?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1752600" y="3886200"/>
            <a:ext cx="1676400" cy="646331"/>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Drop-in? Registered?</a:t>
            </a:r>
            <a:endParaRPr lang="en-US" dirty="0">
              <a:latin typeface="Verdana" panose="020B0604030504040204" pitchFamily="34" charset="0"/>
              <a:ea typeface="Verdana" panose="020B0604030504040204" pitchFamily="34" charset="0"/>
              <a:cs typeface="Verdana" panose="020B0604030504040204" pitchFamily="34" charset="0"/>
            </a:endParaRPr>
          </a:p>
        </p:txBody>
      </p:sp>
      <p:grpSp>
        <p:nvGrpSpPr>
          <p:cNvPr id="20" name="Group 19"/>
          <p:cNvGrpSpPr/>
          <p:nvPr/>
        </p:nvGrpSpPr>
        <p:grpSpPr>
          <a:xfrm>
            <a:off x="2667000" y="5257800"/>
            <a:ext cx="5157932" cy="1059689"/>
            <a:chOff x="2690668" y="4768334"/>
            <a:chExt cx="5157932" cy="1059689"/>
          </a:xfrm>
        </p:grpSpPr>
        <p:sp>
          <p:nvSpPr>
            <p:cNvPr id="9" name="TextBox 8"/>
            <p:cNvSpPr txBox="1"/>
            <p:nvPr/>
          </p:nvSpPr>
          <p:spPr>
            <a:xfrm>
              <a:off x="5029200" y="4768334"/>
              <a:ext cx="28194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Existing programs?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2690668" y="5089359"/>
              <a:ext cx="1669762"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Resources?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5181600" y="5458691"/>
              <a:ext cx="21336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Community?</a:t>
              </a:r>
              <a:endParaRPr lang="en-US"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Arrow Connector 11"/>
            <p:cNvCxnSpPr>
              <a:endCxn id="9" idx="1"/>
            </p:cNvCxnSpPr>
            <p:nvPr/>
          </p:nvCxnSpPr>
          <p:spPr>
            <a:xfrm flipV="1">
              <a:off x="4191000" y="4953000"/>
              <a:ext cx="838200" cy="321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1"/>
            </p:cNvCxnSpPr>
            <p:nvPr/>
          </p:nvCxnSpPr>
          <p:spPr>
            <a:xfrm>
              <a:off x="4191000" y="5371907"/>
              <a:ext cx="990600" cy="271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5143500" y="2438400"/>
            <a:ext cx="25908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Series?  One-off?</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5715000" y="3352800"/>
            <a:ext cx="1520825"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Holidays?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2819400" y="2133600"/>
            <a:ext cx="1035627"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Ages?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5943600" y="4267200"/>
            <a:ext cx="1520825"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Advertising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1752600" y="1143000"/>
            <a:ext cx="6248400" cy="461665"/>
          </a:xfrm>
          <a:prstGeom prst="rect">
            <a:avLst/>
          </a:prstGeom>
          <a:noFill/>
        </p:spPr>
        <p:txBody>
          <a:bodyPr wrap="square" rtlCol="0">
            <a:spAutoFit/>
          </a:bodyPr>
          <a:lstStyle/>
          <a:p>
            <a:r>
              <a:rPr lang="en-US" sz="2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Program Planning-When? How?</a:t>
            </a:r>
            <a:endParaRPr lang="en-US" sz="24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4444389" y="1796479"/>
            <a:ext cx="1573579"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Outreach</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6430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 calcmode="lin" valueType="num">
                                      <p:cBhvr additive="base">
                                        <p:cTn id="30"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3" grpId="0"/>
      <p:bldP spid="24" grpId="0"/>
      <p:bldP spid="17"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374" y="762000"/>
            <a:ext cx="3806826" cy="53340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Growing the seed</a:t>
            </a:r>
            <a:r>
              <a:rPr lang="en-US" dirty="0" smtClean="0"/>
              <a:t>.</a:t>
            </a:r>
            <a:endParaRPr lang="en-US" dirty="0"/>
          </a:p>
        </p:txBody>
      </p:sp>
      <p:sp>
        <p:nvSpPr>
          <p:cNvPr id="7" name="AutoShape 2"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https://upload.wikimedia.org/wikipedia/commons/1/19/Quercus_robur_-_sprouting_acor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35487" y="2440696"/>
            <a:ext cx="2206625" cy="37717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5400" y="1748199"/>
            <a:ext cx="4876800" cy="461665"/>
          </a:xfrm>
          <a:prstGeom prst="rect">
            <a:avLst/>
          </a:prstGeom>
          <a:noFill/>
        </p:spPr>
        <p:txBody>
          <a:bodyPr wrap="square" rtlCol="0">
            <a:spAutoFit/>
          </a:bodyPr>
          <a:lstStyle/>
          <a:p>
            <a:r>
              <a:rPr lang="en-US" sz="2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Tilling and preparation</a:t>
            </a:r>
            <a:endParaRPr lang="en-US" sz="24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819400" y="3276600"/>
            <a:ext cx="22098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Special Events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6553200" y="3962400"/>
            <a:ext cx="2209800"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T</a:t>
            </a:r>
            <a:r>
              <a:rPr lang="en-US" dirty="0" smtClean="0">
                <a:latin typeface="Verdana" panose="020B0604030504040204" pitchFamily="34" charset="0"/>
                <a:ea typeface="Verdana" panose="020B0604030504040204" pitchFamily="34" charset="0"/>
                <a:cs typeface="Verdana" panose="020B0604030504040204" pitchFamily="34" charset="0"/>
              </a:rPr>
              <a:t>hemes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2971800" y="5181600"/>
            <a:ext cx="2668344"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TD Summer Reading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5791200" y="5943600"/>
            <a:ext cx="22098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Clubs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1447800" y="4191000"/>
            <a:ext cx="28194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Holidays/Celebrations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791200" y="2362200"/>
            <a:ext cx="1594338"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Wrap it up</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1480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990" y="539027"/>
            <a:ext cx="3810000"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Pruning the tree</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1909865" y="3587428"/>
            <a:ext cx="9144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time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646734" y="1316480"/>
            <a:ext cx="1069731"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cost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2799822" y="4938374"/>
            <a:ext cx="13716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handouts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5716465" y="4938374"/>
            <a:ext cx="12954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training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1728158" y="2215030"/>
            <a:ext cx="1277815"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space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6858000" y="3587428"/>
            <a:ext cx="15240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advertising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6934200" y="2360109"/>
            <a:ext cx="13716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who</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863" y="1962275"/>
            <a:ext cx="4333742" cy="3250306"/>
          </a:xfrm>
          <a:prstGeom prst="rect">
            <a:avLst/>
          </a:prstGeom>
          <a:ln w="9525">
            <a:solidFill>
              <a:schemeClr val="tx1"/>
            </a:solidFill>
            <a:miter lim="800000"/>
            <a:headEnd/>
            <a:tailEnd/>
          </a:ln>
          <a:effectLst>
            <a:softEdge rad="6350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6342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424190"/>
            <a:ext cx="4648200" cy="523220"/>
          </a:xfrm>
          <a:prstGeom prst="rect">
            <a:avLst/>
          </a:prstGeom>
          <a:noFill/>
        </p:spPr>
        <p:txBody>
          <a:bodyPr wrap="square" rtlCol="0">
            <a:spAutoFit/>
          </a:bodyPr>
          <a:lstStyle/>
          <a:p>
            <a:r>
              <a:rPr lang="en-US" sz="2800" dirty="0" smtClean="0">
                <a:latin typeface="Verdana" pitchFamily="34" charset="0"/>
                <a:ea typeface="Verdana" pitchFamily="34" charset="0"/>
                <a:cs typeface="Verdana" pitchFamily="34" charset="0"/>
              </a:rPr>
              <a:t>By the Month</a:t>
            </a:r>
            <a:endParaRPr lang="en-US" sz="2800" dirty="0">
              <a:latin typeface="Verdana" pitchFamily="34" charset="0"/>
              <a:ea typeface="Verdana" pitchFamily="34" charset="0"/>
              <a:cs typeface="Verdana" pitchFamily="34" charset="0"/>
            </a:endParaRPr>
          </a:p>
        </p:txBody>
      </p:sp>
      <p:pic>
        <p:nvPicPr>
          <p:cNvPr id="1030" name="Picture 6" descr="http://liubavyshka.ru/_ph/215/2/434177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399" y="1219200"/>
            <a:ext cx="5183401" cy="5159009"/>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158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576590"/>
            <a:ext cx="4038600" cy="523220"/>
          </a:xfrm>
          <a:prstGeom prst="rect">
            <a:avLst/>
          </a:prstGeom>
          <a:noFill/>
        </p:spPr>
        <p:txBody>
          <a:bodyPr wrap="square" rtlCol="0">
            <a:spAutoFit/>
          </a:bodyPr>
          <a:lstStyle/>
          <a:p>
            <a:r>
              <a:rPr lang="en-US" sz="2800" dirty="0" smtClean="0">
                <a:latin typeface="Verdana" pitchFamily="34" charset="0"/>
                <a:ea typeface="Verdana" pitchFamily="34" charset="0"/>
                <a:cs typeface="Verdana" pitchFamily="34" charset="0"/>
              </a:rPr>
              <a:t>Tips and Templates</a:t>
            </a:r>
            <a:endParaRPr lang="en-US" sz="2800" dirty="0">
              <a:latin typeface="Verdana" pitchFamily="34" charset="0"/>
              <a:ea typeface="Verdana" pitchFamily="34" charset="0"/>
              <a:cs typeface="Verdana"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14" y="4191000"/>
            <a:ext cx="2743199" cy="2057399"/>
          </a:xfrm>
          <a:prstGeom prst="rect">
            <a:avLst/>
          </a:prstGeom>
          <a:ln w="9525">
            <a:solidFill>
              <a:schemeClr val="tx1"/>
            </a:solidFill>
            <a:miter lim="800000"/>
            <a:headEnd/>
            <a:tailEnd/>
          </a:ln>
          <a:effectLst>
            <a:softEdge rad="635000"/>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849314" y="1406878"/>
            <a:ext cx="4724400"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Genealogy begins with__________?</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820613" y="2880973"/>
            <a:ext cx="6781801"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Begin simply and make use of available resources.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676400" y="3713946"/>
            <a:ext cx="2458913"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Have Fun!</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descr="https://upload.wikimedia.org/wikipedia/commons/d/d7/Oak_tree,_near_Kersoe_-_geograph.org.uk_-_85157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417" b="85417" l="10000" r="90000"/>
                    </a14:imgEffect>
                  </a14:imgLayer>
                </a14:imgProps>
              </a:ext>
              <a:ext uri="{28A0092B-C50C-407E-A947-70E740481C1C}">
                <a14:useLocalDpi xmlns:a14="http://schemas.microsoft.com/office/drawing/2010/main" val="0"/>
              </a:ext>
            </a:extLst>
          </a:blip>
          <a:srcRect l="9011" t="5211" r="11354" b="23168"/>
          <a:stretch/>
        </p:blipFill>
        <p:spPr bwMode="auto">
          <a:xfrm>
            <a:off x="3807738" y="3341132"/>
            <a:ext cx="5021144" cy="3386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43000" y="2101334"/>
            <a:ext cx="6781801" cy="369332"/>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Ask yourself-What do we want to have happen? </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5047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575" y="5619400"/>
            <a:ext cx="8836025"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Enjoy the fruit of the tree, all from a little seed.</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7" name="AutoShape 2"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data:image/jpeg;base64,/9j/4AAQSkZJRgABAQAAAQABAAD/2wCEAAkGBxMTEhUSExMVFhUXGBcYGBUVFRYYFxgYGhoXGBcYHRcdHSggGB0lHRcXITEhJSkrLi4uGB8zODMtNygtLisBCgoKDg0OGxAQGi0lHyUtLS0tLy0tLS8tLS0tLS0tLS0tLS0tLS0tLS0tLS0tLS0tLS0tLS0tLS0tLS0tLS0tLf/AABEIAOEA4QMBIgACEQEDEQH/xAAcAAABBQEBAQAAAAAAAAAAAAAAAwQFBgcCAQj/xABEEAABAwIDBQUFBQUGBgMAAAABAAIRAwQSITEFBkFRYRMicYGRBzKhsfBCUsHR4RRicpLCFSMzU4KiJJOy0uLxFlRz/8QAGgEAAwEBAQEAAAAAAAAAAAAAAAIDBAEFBv/EACwRAAICAQMDAwIGAwAAAAAAAAABAhEDEiExBBNBIlFxMoEUM2GhwfAjQpH/2gAMAwEAAhEDEQA/ANMDl20puyolmuUDcLyhJhyUaunKPCE2qMgynK8KAH+y7/GMLvfH+4c/FSCrFVhGY1GYUxs3aGPuuyf8+oTxkQyY63Q/QhCciCEIQAIQhAAhCr+8O99vaHA4l9T7jOE6Yicm/PollJRVsWUlFW2WBCrm7e99G7caeE06mcNcQcQGsHmOX6qxojJSVoIzjJXFghCEwxy9wAJJgDUqr3lx2tQu+yMgOie7fu5IpDoXePAfj6JlRpwFOT8GjFCt2KMalWrlq6CUsdSvC5cSuXuQFA9ybVai4rXEKNursJXKh1Ee9uEKE/bQvUmofQS1ndSAVI03Kp7PvFOW1zxTKQsoks0rsFNaVWUsaqYShVepNrl2EIUCE0c0gyMuR5FPJXDxK6A/sNph3dfk7nwP5KSVXcP0KkdnbRjuP04E8Oh6dU8ZeGRyYq3RLritVa0YnODRzcQB6lQm9+8H7JTGEYqj5DAdBGrj4SMuZWUbR2lVqux1XOedZdORnQDRo6BSy9QoOkrZ5+bqY43XLNZo732TqnZiu3ETAkODSeQeRhPqpxfO9UgjEwjFqQcwY1z5rdN2dpG4tqdcjDjnu8sJLczxzaT5rmDNKbakc6fqO62mKbf2h2FvUq8QIb/Ecm/EhYdfOcXS4h0kklxl0k6mNeea2bfO17Szqxq0B/k0y74SsR2hXb9nPhJ9cuah1Vua+DP1zdpPgWs7pzHB7DDg6QRkQeimrHfW+Dw7tMbQc2uAMjiCB8wqgTieTiLQ065nyUnTwAzjM8hP6eiyq4u0ZVOUeGblu5tYXVBtbDhJkObMwQY/I+adbQuuzYXcdAOZP18FmW6W9ZtR2bmh9IuxEjJ7ZgE8j4fFXS8uRWcCPcbpPEnjC9LDm1w/U9npZrKvjka0KZJLnZk5yU5DV0EFMegAC8IXTQhyDqEXOTGu6JM6p1XKg7241CWTKwjZxc3f6qCvb5dX1zGc9FXb28kqLZdRSH/9olChO26oXDtomrK8hT9nfZJjt7davaGXDFTmBUbp5j7J8fIlMbSsQYTNOLJxlGaLfb3nVO23cqvUq06Zrvty1d1HXAt1m+QnTXKv2O0Rh1UrbXAITp2Z3FoeFC5a9dBycVib2JvUEJ4Vw5oXAsqG+5c40nOIhrSwZ5nOZjwyPgFUq5fHddhHFxzhW3ezZtVzsYE0w3mIaBm7LymVC7J2Y+4qNp0xJjU+60aFzuQ6cclimm8h891mNvO6VX+4jujsKpXq4BJ0LnuaIa3735TqfNa3s4/s5Zau92IovyGINEljuGMDP94SeBS2wtj07WngZmTm951c7n0HIcPiutt2JrUXMacLxDqbvu1G95jvCQJ5gkcVshi0q/P92NeDD24/qPntBBBEg5EHiFje+e5rqNSKTajqTgXdoGktZn7r3aAjKCYlaxsa/FehTrRGJubeLXDJ7T1DgR5JjvJ/eGhbf51UF/8A+VL+8ePAkMb/AK13NBTjfnx9xs2KORbmM22y8JIPe1OnHnGqeGy4xr+7x/JajtXc+jUOKmeyJ1AaC0/6ZEeRCYjdOjRGKq91Q6BoAYHeMSY6ysb6bItv3Mf4OblSKXs3ZzqlRoGkgmNBzn4rQWCNEhaWrWCGtDRyCdBq0YsWhHrdN06wxq92ehdLnCkLm6DVRmtK+BziTZ1cSQmJvCJ+CavrEmUuodYx9WqqubSqxJT25u8lW9q3XFJJlYKiK2ldRKhajiT9ap2abqrw1jS5zjDWtBJJ6BatuPuE22w17iHV9Wt1bTP9Tuug4c0Rg5C5cygjLP8A4/d//Wr/APJf+SF9GoVuyvcyfipexy9gIIIBByIOYI5QqJvXuWADWtm6ZupD4ln/AG+nJX1CpKKktyEJuDtGL2FRP7lmWSs++O7gh11REObLnsGjhxcOThqeefHWr29SQOuqyyjpdHqY8iyLUhpTqloLROv6Kd2M9xTR1pnAGf1+isGy7EMaAuQjudyTVD6i1LgLgL2VYxs9lJvXrnpGpVQCQhd0w9jqbphwgxqjY4bbGKTQAfeHF3ieeqTNUGUk6ol82N20+UXShXa8S0/mOhSiqez7xzTIOfEcCOSstpdNqCRrxHEK8ZWZsmNx+DP94d6n7LqXFFtMO7Rwr0S491vakdoHAQSMbarhB1cpHc7bw2hc/tAaWijbhhadO0qvl8HiIotg66pD2obGZWNu9xgE1KJP7z2F9EnoKjAP9ZSvszs6dCjckHuiqGYufZ0qYJ83F5jqsy1LLTe39Znp6i6V6wYJJ/XoFX7msXOLnanQchyXl7e4jiPkOQTEV5VXKzbDHpVj5hSrSmlKolsa4docSm13Ytf0PP61XbXrsPRsCbTtEPWs3NyOnMaBMLju/mrRjTW72cyoOR5tySOPsWjl9yh315mmNlsqvd1Ozotn7zjk1oPFx4fMxkFO3W5lbG0Co1zC4S45FoJzJHGB1Wk7IsKVCk2nSAwjjkSTxJPElEMbb3O586ivSRu6u6tGybLe/VIh1QjP+Fv3Wzw48ZgKfQhaUqPObbdsEIQunAQhCABZlX2U6ldPotaSAZb/AAnMZ9NJ6LS6tQNaXEwACSegzKrJuu0qF5EZAAcQ0THjqT5qeSKdGnppOLdDay2bh7ziMSkWhcsKUhJVFnvyeJF5SjnJtVqBAtHFaomtaquLyqo19yeKVspGI4q3EHok/wBoTC8r5KOZffDJSci0YlrtKqkKNdzHB7Tn8CORVZ2dcYjPBPto7Zp0abqlR0MaJJAJPoMymjIWcfDJrf8AZ2+zar2fZDanUYHAv8w0OVe3OuQ2wpsBnG+o93kcIB/ln0Va2t7SGmmbe2LKjK4fTqBzXh7A9jm4m6AGY1B04TKc7s3MUGN4975lLkl/kT81/Jjx4l3fsWircSvG1VH9uF225hMpGqUSWovTkO6qHZcBLC7yzICfUK4kuKgXorhQj9psHFxXI2mCQAI494ZFGpB22WBrko1Qh2nh94ZdCpC22ix4BBldTRxwaVkgwLztiw4hr8D0K8Y5I3ZyKdE2rJ+1uBUaHDj8DySyrG7FyRVdTJyILh4ggfEH4KzqidozZIaZUCEIXRAQhCAK7vpf4KQpg96of9ozPhnA9VB7OuMQ66ZJtvzXIu8/stbHhmT8SU22bW73iPJQcvUb8cKxr/paqBS8phbVk7ldA8r1QBmoG62mxxLQ7Pqn+03ENMax69FkW914adUlpIxAR+KjOTTpF8WOLVtl4r7RY2A546c+Xmo6ltmkXmmKgxfdOU8cufksvvdtS4OElwGEOOYEnMpk2scXaBw6nIkkzxgYePLxTKDa3JyzJOluaZtnauBjnZd2NTHGNVU7bbZNUF7w1hmW8B93/q6adIUNW2w6sAx8wM4mTM8T8gmTncWiRwHy8dF2OLbcnkz7+ng1ChvNQpNpsx4sYJL25hozzPIZEeRUHvdvRTrU3UKTi4kgufHd6gSfkqWzM4oMwcgV3XdgjutBjUGc+PGAdDlzCZY0hZZ3IcbMH/EUup4eatuzL0suXsJywMcPHMH5Kp7MuxjY54AIe3PpOZ+vwT3b9y11ZrqbpGAB2Ud4EnXjkQpZIt5l8MjCThPUX9202tbic8NAyJJgCYj5j1TkX4gFuc6RnPmskffx3XOcWTOHMD0mTlCTqXpacicJGoProm7LNL6lextFN594u8l0655CfGVlWw94XUe5JLHEZEyG55lo6q6WG0adQAh2KfrTgllBxLY8kZlho3jtRA6Rkorbm8GEgZawfFNLi4IkNMKrV3PqVsDuIStvgvGC5ZP1Nsv1kkclcN3g5mCZhwnzOqrux9kNdgbH7zz8grnYWsYOQOSIrcJzVUWKiclxdPhqUotyTTaAWgw8sZ7Kqxe0Y4lw/wBpCvqou61HHeYuFNrj5mGgehPor0mx8EOo+pfAIQhUIAhCEAUv2kbOljblpgthjurScvQn0J5Km7NrxAnMaeHFXT2lVT2dGlwc5zj/AKQB/X8FnlKphdlzkLLkdTPS6e3jVl5sa4MGVL01V9k3ExGX1zVjt35Jk7FmqG21TDZ4LHvaVShrHZ5uIEa5ifmI8wttrsDgQcwsI9oOz69Ks4PdiojvNxOcTm497DoMJcG93gB5c/2R2/Q0UupRcDLgR0/PkuDUhuQAP3hMwfPLknlK8D4a/MaZchmTMzkJSFctmOEZHgOHOeCsr8mRpcoQY/KRr9SlaTyGtMxyg9ZBjok6dsXe6Zjhl+aXpWTiImOOf4DmuiI5o1cOYdPHMT5xxzSzy14xd4ERwJEf0rulRBLQYGWRObc+BiSPrJL1iaL8gc+Azz8EtjV7jMgHKTkNevKUU6zg7P6Cf/2gwnC6kC5xAiB5CCPryzj7gZkZ4ZGRbBHE5ZxGmWuXl1MGl4CpbFxaMhPE6DrklW2YHcxYnZ4QBMnz9Upb+6CTnEyOXDovKpaO91GYMDqDy0KLChC5tQ18hpiJyEDPIfH1TptZoOJri1wEzgIz5DPPyHHxXl3Lowy46RLp1JyBz+gvLSliBJBaOB0M8RP4dVzwC2ew62btis5wZ75JMczGf0EvdXhp1mVC1zY94EHRR103AQactdkRznQn4Kcutt9rTayo1uLIOyJdBGcD1H4Kcoq7Rqx5mlUmXzc24bUBfq0n15K7MziBAWe+yym2nbyTiON/gAD8+PmtKtu9ByhJFb0Vk7SkO6eia3mhTlzoUdf1MlSySVsf7kUMq1Tm4N/lE/1/BWdQm57f+Hn7z3n44f6VNqsODJldzYIQhMTBCEIAz/2mvOOkAY7rvKSJPwCoFzXAe0N4e8ZEzoCtA9pn+JQjXC/5thZ3Up0mz3g555y7PwmD6LHk+tnqdP8AlIsmx6mmn18Va7SqI1HhKznZ126G89DHFXTZVYaZk+cBEWUnDayfa6VGbx7vUbyi6lVBzGTm+808wU8oXHCZjXonYfKotzO7R81by7o1bGsab3NNMtdgqwYcNNADhIkT48ZUS2yAa1xJz6DOdI5cdV9N7Y2XSuKZp1WNe08HfMHgeoWJ+0TdKpZkVacvoTBnMsJ90O5jUA+RziaJkJY0laKkarcJExBkCJ11PP1XjGTkwOJ4wNAOg8CZ+CaYySMgpGhdMAiCMsyPn0XXsSW4lRqS4AE4jlrDZ8euafXN41sBpdjGrnQQZ0GGI4cJn4JnWq6ubnmDi+IyGmfyXdW5JbDxHEAHLw66D0XBqPabn4mkjEcwCIkeug+uiLqk4k6u5kSeXGJ0S1jcwxoyyxROUjLIfDL6Nx3d3Iu6wxVX9jSJkNIxPdlrgMYPPPmFxuhowctkUagxmfvYecGGnqdOMpF7oaWtAdLssjI+McFstv7MrYNINWs6REnssvDuT8SqxvP7N3UKeO2JqBuZaZFQDiQRk/LhAPKSjUhngkkZ/SqGQdJBzdpoR8/kl2XJkue4guknMEaZ6yZPhmUrRLYcXgEnR0dYGXI8zGiKlNgYWtAcHx3gJLXNzBA1AOY8z0XdmTSa3OKDXVScIc+P8sCYHGIyCmtg7ttrVuzcXHXuRBAwkNc5wyZBOIDjEQJUHb0pb3XFuuuWms9M481sns43dFvQaSP7x/eeeMnh5fmlk64KY4at3wT27G79K1otosEgaudmXE5k9M+AVgZASdFsJtWq5+C5wW52HVeqojaNYQ3x1XV1cCNVFXdwHOEEZHPwSSkUhE0Pd2hgtqTTrhBPi7vH5qRTPYzpt6JPGmz/AKQni0rg82XLBCELooIQhAGe+09hx0zzY4COc/qFSLfd+Ria7vcSc/HJaB7R2BzqA6PPxbHyKq9W8bRaBBc4+6xoJJ8lknWt2epgb7SSIB9pXp5vII5g6KY2TfT3cUDVxnPoAmNaldVjicBTpj7Ls3HlkNPXyURWrFkxrKm9t0aYb7M0m0qicjlll68frVSdCuNJWZ7P2s8cdVYtm7SxcU0ZiZMRcWVM012pZNq03Me0Oa4EOB0IORCb0K8hSFOoHNVluZapnzdvbsM2dw6lBwE4qb495nKeYMA+vEKHe0cAt99oG74ubZzRk9veYRlDhwnkdD4rBqlKJ1mYIIzB6nx4J4sz5Mel2uGLUQAC4S1oIAdhJJccUATHBruITvZNhUuKopUqfaEgGXAAMbzcc8PgPjouNi7Iq3D+ypNcSS0kgEsbEiXEZaErZ93Ngi0pBjaZnVxjNx5lLKVFMWLUhluvuZb2ga9w7SsPtuzDZ1wjh46/JWn9ra3OVD3d8BImCOByVW2rt6JzUJZKPTx9NtsW+pvRTDi0SSOWa6q7YxN0j+IgfBZZQ2lhJcdSSdU82dtN1Z4z7o+KTuSrc0PBDwJ3ns8r16lSpSqUoc97mthwABJIE+fJQe092Lyz71Vh7PjUpnG0eMZjzEZrXtjXbRkTCl725plsGCCII1BHgtEZOtzz8vSx1bGE7A2UKl1SJIc0jtCPAkBp8SAfAretiulgVFuN3Lej2dejTDIeWugugtdIjWMjh9FdtkvGFonQBJruR2OHRj+5KXdcNbKg7m7gap1XomsCZwsbI8Sqbtq5NIkTI8V2bdavByGNPbyebU2uRkEju8ypdXNOjPvv7/8AAM3/AO0EeMKKg1XQ0TKtu7NFtCpTIyONmJ3MYhI8IJSRVu2NOdRaibA0QIGQ5L1CFtPGBCEIAEIQgDOt9q83RH3Wtb8MX9SidnW8Oc85vOU8hyCe78gtu3nnhcPDAB82lRNtdGFjl9bs9TH+WqJWu4e63M/BVjbuzDBcBmdcvipsXYaIGZ+ZSN1Zvqe/UgalrflK62mMouJTnsIyHxUpZXWAeHE/knO0NngAYRpw6KvVQcUfWanJFscr2Zc9l3tWtOAw0akqdtq1Si4CoO67iNOngoXYsMa1o0CtzWipTwnPKCFohBVzuTnPfjYTue80xmsO21u8121exnCyqe0JGRAhxfHUlp8yFrnamjiacw3KfQ/p5LKN6tpxesqtObWx5ScvQkKet3sEsKcd+LRpuya1G3YKVJrWNboGj4nmeZKeu2zh7xzbx6Ki7P2mKrQ5pz5KSp3+WF2nVCtmjtwLrUbSuGQ5ocDz1HgeCz7enceo0mpbOxjXsnHvf6XcfA+qf7J2qWd2Zb+WitNrdhwmZS+mXPIklPE/S9jArguLizCWkZOBkEdIOindkDsxK0vePdajdd6MFUDKoBn4EfaCoV9uxeMJb2WKOLXN9QCQUs0Nhmt22cWt25zy6TA0zKl622abGQWlx6vJVQrurUhhNGoDoAWOEn0zUdXrVJGNrwTza4eQlcUH4Lzzw4ZfbnbYNuWA9Y6zKnt3ttBzWnoswp21YtOGm4jxj4J3sO/qUu48Rnl+S47W51OD9Ncm3sv2mnA1/A/r+Czveh2J+EalK7P2wZGeRy9ciu32xJNQ8dPBVWTUqZjlj7baXkS2Nbho6p3WuYMT1lNHVcKUs6Zq1A0e84ho8SYHxK5YtUbrbuJY0nUtBPjCUXLGwAOQhdLaeMCEIQAIQhAGd+01kVqTubCPGHf+SpVGqQtK9o2yH1aLatMS6lMjmwxJ8iB5ErLnGDyPhr6LNkXqPS6d3jVD2ldYc9E7t7yVCdk496Aesj5D8U4og6RHj8yVPSy2peR7dvlQl7RmI94GR1I4eafPceSa3DpBRTO2vBObIfkOucqcO1ezaXTn7o8Tx8lTtlXpzYR1B+c/XNcbR2q0uAxZNkQMyXcfwHkuyk1wEUpPcktvbblhAyAGqyTa1yXVHOIIGgnkrdtGnVdDiw9nxA180wrWTX+76IgqdsfKtcdMdkV/Zu03UXBwJjiPxHVXe32gKrQ6QQRrn8lW6+xG8R6LmwxUDGZpk5jiOo/JUk0+DPjc8bqXBZmXJDstOCsex9pRkq5RaHAFpBB0hL0qmBZ3E2LIpKmX62veqd3F23KdVR7fahAhO6e05OZXVOhe2rsudKix4zAISrdns0IB6HNVyz2uANU8G1+qdSiTcJeB7W2TSAJawDmIhVXau7dJwjCBPLmp47UHNM7i7BAJ+uSVtHY6olPs9iOp1AC8lgPSeman7uuAITa8uc8tUyqXJxtpt71VxADeROQ8zOQQkEpb2x5ZbLrV3RSpufwLgMgfHQeJK0fc/c0WxFaqQ6r9kD3WT83Rx/8AatVrbtpsaxoAa0QAAAPQJVao40jzMnUSkqQIQhUM4IQhAAhCEACrO19yqFYlzf7tx1gAt/l4eRCsyFxpPkaM3F2mUNns7AP+MI/g/CVB71bGNm9sd6mRIcZ1Go1iZz8CtYSF7Z06rDTqMD2ngR8eh6pXBeCqzyv1GFVL9xEhrDzgE+uajqm1HDWk0jmCR+a2CruBbYsTC9nQEEfESkrzcG2DHOmoSGk6szIBP3VPRIv3sZmezXYgXRgnQE6iT0EJvWtiHFxGfhonFarhbMRy6+CgW7ZrUzmA9n3TMjwdqp0rs21p4JqnXgQVEVmAOkCAfmnNvtajWyza77hiT4Gc03uaZJ0jpyXZPYWMlYoQHCCom9peikmmOKb13hTsZkTZX7qBIjEw6t5dR+SsNpfUakQ9s/dLsJ9D+ChattPBMatinVMi01wXllv0HlovH0VRadWrS/w3ub0By/lOSlrPeqo3Kq0PHNuR9ND8F3SjnckiwOBHFcG9I4lc2m0qVb3CJ+67I+nHyXVSyJzn6/BLpRSOVi1G7MSfRKG7cfyTJtBxMCDHoPFTW6uwX3NdtNpMDNz/ALLW8T1PAdeko0nXlSVsT2fs+rWMUqbnu5ATA4EnQDxV83K3D7CoLm4g1Rm1szhP3nHQu5AZDXXS7WNmykwU6bQ1o4D5k8T1KXWiONI87J1MpXQIQhUM4IQhAAhCEACEIQAIQhAAhCEACEIQBjO9T6YuqzA0Cm10AcRAGKOmLFl8lWr2zYRia4EHTOFpW9+5FSrWdWpQ5r830wQH4uMSQCDqcxqVUrvZnZS2pTe39x1MgZcuB8QVnpp7npxnFxWlmdX9nnkPrgl7PadRndqDG3qe8PPj5+qtNTZ4cO6ACeGUqJuNk89UrGFrV9Gr7h733XZOH5+UoqbOMwCSNSSMo5Smh2bEAtPopCkKjfdc7L7xxD0OS4Fs5NnI0HzSH9n/AEVKULl8jFTaRzb3T6Zj5J321LV0tPVp/plFHLZWa+yieCZ1dlRPgri62DxNN7XdGuB/UFRtxZud7o8fr5eqA5Ko6yCcWt3XZ3W1HRyMO+cqUqUAMoAPXT6CmN3t3alzVFOmBnqSMmN4un6zTA1StiW7Gyrm8qNpgSNdA1oHEugaeP8A73Pd3YjLSkKbMyc3OjNx/IcB+q72Fsala0xTpj+Jx1ceZ/LgpFWjCjDly63twCEITkQQhCABCEIAEIQgAQhCABCEIAEIQgAQhCABcVqTXDC5ocOTgCPQrtCAK9f7m2tTMMLD+4YHoZHomVPcC3mXPquHAEgfGJ+StyEulew6ySXkp9b2d2x919RviQ78EiPZ3T/zj/J/5K7IRoj7He7P3KnT3DoDV7/INHzBXNT2f2xjv1R5t/7VbkI0IO7P3Kvb7h2jTJD3dHOEerQD8VJ3u7ltUbhNJo4BzBhcPMa+cqVQu6UK5yfkqrtwLMmXB7uhcPwaCp/ZuzKNBuGjTawccIzMaSdT5p2hCSQOcns2CEIXRQQhCABCEIAEIQgAQhCABCEIAEIQgAQhCABCEIAEIQgAQhCABCEIAEIQgAQhCABCEIAEIQgAQhCABCEIAEIQgAQhCA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https://upload.wikimedia.org/wikipedia/commons/1/19/Quercus_robur_-_sprouting_acor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021" y="4122622"/>
            <a:ext cx="987426" cy="16877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327" y="2481505"/>
            <a:ext cx="3278992" cy="2459244"/>
          </a:xfrm>
          <a:prstGeom prst="rect">
            <a:avLst/>
          </a:prstGeom>
          <a:ln w="9525">
            <a:solidFill>
              <a:schemeClr val="tx1"/>
            </a:solidFill>
            <a:miter lim="800000"/>
            <a:headEnd/>
            <a:tailEnd/>
          </a:ln>
          <a:effectLst>
            <a:softEdge rad="635000"/>
          </a:effectLst>
          <a:extLst>
            <a:ext uri="{909E8E84-426E-40dd-AFC4-6F175D3DCCD1}">
              <a14:hiddenFill xmlns:a14="http://schemas.microsoft.com/office/drawing/2010/main">
                <a:solidFill>
                  <a:schemeClr val="accent1"/>
                </a:solidFill>
              </a14:hiddenFill>
            </a:ext>
          </a:extLst>
        </p:spPr>
      </p:pic>
      <p:pic>
        <p:nvPicPr>
          <p:cNvPr id="2" name="Picture 2" descr="https://upload.wikimedia.org/wikipedia/commons/d/d7/Oak_tree,_near_Kersoe_-_geograph.org.uk_-_85157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5417" b="85417" l="10000" r="90000"/>
                    </a14:imgEffect>
                  </a14:imgLayer>
                </a14:imgProps>
              </a:ext>
              <a:ext uri="{28A0092B-C50C-407E-A947-70E740481C1C}">
                <a14:useLocalDpi xmlns:a14="http://schemas.microsoft.com/office/drawing/2010/main" val="0"/>
              </a:ext>
            </a:extLst>
          </a:blip>
          <a:srcRect l="9011" t="5211" r="11354" b="23168"/>
          <a:stretch/>
        </p:blipFill>
        <p:spPr bwMode="auto">
          <a:xfrm>
            <a:off x="3429000" y="243435"/>
            <a:ext cx="5357446" cy="4523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66358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727</TotalTime>
  <Words>601</Words>
  <Application>Microsoft Macintosh PowerPoint</Application>
  <PresentationFormat>On-screen Show (4:3)</PresentationFormat>
  <Paragraphs>99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Hardcover</vt:lpstr>
      <vt:lpstr>FAMILY TREE FUN TIME Introducing Kids to Genealogy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Ideas</vt:lpstr>
      <vt:lpstr>Ideas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TREE FUN TIME Introducing Children to Genealogy</dc:title>
  <dc:creator>support</dc:creator>
  <cp:lastModifiedBy>Michelle Arbuckle</cp:lastModifiedBy>
  <cp:revision>88</cp:revision>
  <cp:lastPrinted>2016-05-27T00:32:15Z</cp:lastPrinted>
  <dcterms:created xsi:type="dcterms:W3CDTF">2016-05-08T18:40:07Z</dcterms:created>
  <dcterms:modified xsi:type="dcterms:W3CDTF">2016-05-30T20:51:06Z</dcterms:modified>
</cp:coreProperties>
</file>