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1" r:id="rId4"/>
    <p:sldId id="278" r:id="rId5"/>
    <p:sldId id="282" r:id="rId6"/>
    <p:sldId id="265" r:id="rId7"/>
    <p:sldId id="266" r:id="rId8"/>
    <p:sldId id="264" r:id="rId9"/>
    <p:sldId id="368" r:id="rId10"/>
    <p:sldId id="369" r:id="rId11"/>
    <p:sldId id="261" r:id="rId12"/>
    <p:sldId id="344" r:id="rId13"/>
    <p:sldId id="345" r:id="rId14"/>
    <p:sldId id="346" r:id="rId15"/>
    <p:sldId id="267" r:id="rId16"/>
    <p:sldId id="394" r:id="rId17"/>
    <p:sldId id="274" r:id="rId18"/>
    <p:sldId id="393" r:id="rId19"/>
    <p:sldId id="347" r:id="rId20"/>
    <p:sldId id="280" r:id="rId21"/>
    <p:sldId id="283" r:id="rId22"/>
    <p:sldId id="395" r:id="rId23"/>
    <p:sldId id="284" r:id="rId24"/>
    <p:sldId id="375" r:id="rId25"/>
    <p:sldId id="285" r:id="rId26"/>
    <p:sldId id="287" r:id="rId27"/>
    <p:sldId id="291" r:id="rId28"/>
    <p:sldId id="290" r:id="rId29"/>
    <p:sldId id="288" r:id="rId30"/>
    <p:sldId id="286" r:id="rId31"/>
    <p:sldId id="292" r:id="rId32"/>
    <p:sldId id="293" r:id="rId33"/>
    <p:sldId id="374" r:id="rId34"/>
    <p:sldId id="371" r:id="rId35"/>
    <p:sldId id="372" r:id="rId36"/>
    <p:sldId id="373" r:id="rId37"/>
    <p:sldId id="294" r:id="rId38"/>
    <p:sldId id="295" r:id="rId39"/>
    <p:sldId id="296" r:id="rId40"/>
    <p:sldId id="297" r:id="rId41"/>
    <p:sldId id="258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2" r:id="rId56"/>
    <p:sldId id="311" r:id="rId57"/>
    <p:sldId id="313" r:id="rId58"/>
    <p:sldId id="314" r:id="rId59"/>
    <p:sldId id="259" r:id="rId60"/>
    <p:sldId id="376" r:id="rId61"/>
    <p:sldId id="315" r:id="rId62"/>
    <p:sldId id="317" r:id="rId63"/>
    <p:sldId id="316" r:id="rId64"/>
    <p:sldId id="318" r:id="rId65"/>
    <p:sldId id="377" r:id="rId66"/>
    <p:sldId id="319" r:id="rId67"/>
    <p:sldId id="320" r:id="rId68"/>
    <p:sldId id="321" r:id="rId69"/>
    <p:sldId id="323" r:id="rId70"/>
    <p:sldId id="322" r:id="rId71"/>
    <p:sldId id="324" r:id="rId72"/>
    <p:sldId id="325" r:id="rId73"/>
    <p:sldId id="326" r:id="rId74"/>
    <p:sldId id="328" r:id="rId75"/>
    <p:sldId id="327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3" r:id="rId89"/>
    <p:sldId id="270" r:id="rId90"/>
    <p:sldId id="350" r:id="rId91"/>
    <p:sldId id="351" r:id="rId92"/>
    <p:sldId id="352" r:id="rId93"/>
    <p:sldId id="353" r:id="rId94"/>
    <p:sldId id="354" r:id="rId95"/>
    <p:sldId id="348" r:id="rId96"/>
    <p:sldId id="349" r:id="rId97"/>
    <p:sldId id="390" r:id="rId98"/>
    <p:sldId id="391" r:id="rId99"/>
    <p:sldId id="271" r:id="rId100"/>
    <p:sldId id="356" r:id="rId101"/>
    <p:sldId id="357" r:id="rId102"/>
    <p:sldId id="358" r:id="rId103"/>
    <p:sldId id="359" r:id="rId104"/>
    <p:sldId id="360" r:id="rId105"/>
    <p:sldId id="362" r:id="rId106"/>
    <p:sldId id="361" r:id="rId107"/>
    <p:sldId id="363" r:id="rId108"/>
    <p:sldId id="364" r:id="rId109"/>
    <p:sldId id="365" r:id="rId110"/>
    <p:sldId id="367" r:id="rId111"/>
    <p:sldId id="260" r:id="rId112"/>
    <p:sldId id="386" r:id="rId113"/>
    <p:sldId id="273" r:id="rId114"/>
    <p:sldId id="378" r:id="rId115"/>
    <p:sldId id="379" r:id="rId116"/>
    <p:sldId id="381" r:id="rId117"/>
    <p:sldId id="382" r:id="rId118"/>
    <p:sldId id="383" r:id="rId119"/>
    <p:sldId id="384" r:id="rId120"/>
    <p:sldId id="385" r:id="rId121"/>
    <p:sldId id="392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04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printerSettings" Target="printerSettings/printerSettings1.bin"/><Relationship Id="rId124" Type="http://schemas.openxmlformats.org/officeDocument/2006/relationships/presProps" Target="presProps.xml"/><Relationship Id="rId125" Type="http://schemas.openxmlformats.org/officeDocument/2006/relationships/viewProps" Target="viewProps.xml"/><Relationship Id="rId126" Type="http://schemas.openxmlformats.org/officeDocument/2006/relationships/theme" Target="theme/theme1.xml"/><Relationship Id="rId12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7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9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3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0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4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7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8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3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3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14156-C094-4A71-AB4C-6BB52B9954B6}" type="datetimeFigureOut">
              <a:rPr lang="en-US" smtClean="0"/>
              <a:t>16-05-30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862E3-363A-4F0B-8AD5-BC3B1FB72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8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2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D7393"/>
                </a:solidFill>
              </a:rPr>
              <a:t>THERE IS A GENEALOGIST IN MY LIBRARY: WHAT DO I DO?</a:t>
            </a:r>
            <a:endParaRPr lang="en-US" dirty="0">
              <a:solidFill>
                <a:srgbClr val="2D739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D7393"/>
                </a:solidFill>
              </a:rPr>
              <a:t>Marian Press</a:t>
            </a:r>
          </a:p>
          <a:p>
            <a:r>
              <a:rPr lang="en-US" dirty="0" smtClean="0">
                <a:solidFill>
                  <a:srgbClr val="2D7393"/>
                </a:solidFill>
              </a:rPr>
              <a:t>OLA Preconference 2016</a:t>
            </a:r>
            <a:br>
              <a:rPr lang="en-US" dirty="0" smtClean="0">
                <a:solidFill>
                  <a:srgbClr val="2D7393"/>
                </a:solidFill>
              </a:rPr>
            </a:br>
            <a:r>
              <a:rPr lang="en-US" dirty="0" smtClean="0">
                <a:solidFill>
                  <a:srgbClr val="2D7393"/>
                </a:solidFill>
              </a:rPr>
              <a:t>marian.press@utoronto.ca</a:t>
            </a:r>
            <a:endParaRPr lang="en-US" dirty="0">
              <a:solidFill>
                <a:srgbClr val="2D7393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7373"/>
            <a:ext cx="83915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66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199"/>
            <a:ext cx="7440573" cy="53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3481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199"/>
            <a:ext cx="7440573" cy="53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54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0999"/>
            <a:ext cx="6965902" cy="60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1313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598"/>
            <a:ext cx="9072131" cy="475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1030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389248" cy="56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5495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10795" cy="595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48" y="4953000"/>
            <a:ext cx="7115175" cy="1666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872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590550"/>
            <a:ext cx="738187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6240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6" y="1371600"/>
            <a:ext cx="71532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75" y="228600"/>
            <a:ext cx="88677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57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Share What You Have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Have a dedicated web page for family and local history</a:t>
            </a:r>
          </a:p>
          <a:p>
            <a:pPr lvl="1"/>
            <a:r>
              <a:rPr lang="en-US" dirty="0" smtClean="0"/>
              <a:t>Available from top level of web site</a:t>
            </a:r>
          </a:p>
          <a:p>
            <a:pPr lvl="1"/>
            <a:r>
              <a:rPr lang="en-US" dirty="0" smtClean="0"/>
              <a:t>Explanation of local resources and where they are</a:t>
            </a:r>
          </a:p>
          <a:p>
            <a:pPr lvl="1"/>
            <a:r>
              <a:rPr lang="en-US" dirty="0" smtClean="0"/>
              <a:t>“How-to” “handouts” for local resources</a:t>
            </a:r>
          </a:p>
          <a:p>
            <a:pPr lvl="2"/>
            <a:r>
              <a:rPr lang="en-US" dirty="0" smtClean="0"/>
              <a:t>Helps with not repeating basics constantly</a:t>
            </a:r>
          </a:p>
          <a:p>
            <a:pPr lvl="1"/>
            <a:r>
              <a:rPr lang="en-US" dirty="0" smtClean="0"/>
              <a:t>Digital resources of your own available</a:t>
            </a:r>
          </a:p>
          <a:p>
            <a:pPr lvl="1"/>
            <a:r>
              <a:rPr lang="en-US" dirty="0" smtClean="0"/>
              <a:t>Links to relevant external digital resources</a:t>
            </a:r>
          </a:p>
          <a:p>
            <a:pPr lvl="1"/>
            <a:r>
              <a:rPr lang="en-US" dirty="0" smtClean="0"/>
              <a:t>Link to email reference for genealogy</a:t>
            </a:r>
          </a:p>
          <a:p>
            <a:pPr lvl="2"/>
            <a:r>
              <a:rPr lang="en-US" dirty="0" smtClean="0"/>
              <a:t>Clear statement of what and will not be provided</a:t>
            </a:r>
          </a:p>
          <a:p>
            <a:pPr lvl="1"/>
            <a:r>
              <a:rPr lang="en-US" dirty="0" smtClean="0"/>
              <a:t>A section on Commissioned Research Services? – Ontario Chapter of APG</a:t>
            </a:r>
          </a:p>
          <a:p>
            <a:pPr lvl="1"/>
            <a:r>
              <a:rPr lang="en-US" dirty="0" smtClean="0"/>
              <a:t>Establish a genealogy/family history blog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925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7086600" cy="589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10" y="3886200"/>
            <a:ext cx="5600700" cy="29241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5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43" y="1743075"/>
            <a:ext cx="47625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55" y="228600"/>
            <a:ext cx="36480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Helping Your Clients and</a:t>
            </a:r>
            <a:br>
              <a:rPr lang="en-US" dirty="0" smtClean="0"/>
            </a:br>
            <a:r>
              <a:rPr lang="en-US" dirty="0" smtClean="0"/>
              <a:t> Yourself to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Core “how-to” texts</a:t>
            </a:r>
          </a:p>
          <a:p>
            <a:r>
              <a:rPr lang="en-US" dirty="0" smtClean="0"/>
              <a:t>Free courses and webinars available</a:t>
            </a:r>
          </a:p>
          <a:p>
            <a:pPr lvl="1"/>
            <a:r>
              <a:rPr lang="en-US" dirty="0" smtClean="0"/>
              <a:t>FamilySearch Learning Center</a:t>
            </a:r>
          </a:p>
          <a:p>
            <a:pPr lvl="1"/>
            <a:r>
              <a:rPr lang="en-US" dirty="0" smtClean="0"/>
              <a:t>Legacy Family Tree Webinars</a:t>
            </a:r>
          </a:p>
          <a:p>
            <a:pPr lvl="1"/>
            <a:r>
              <a:rPr lang="en-US" dirty="0" smtClean="0"/>
              <a:t>Two good example of many</a:t>
            </a:r>
          </a:p>
          <a:p>
            <a:r>
              <a:rPr lang="en-US" dirty="0" smtClean="0"/>
              <a:t>Also use the genealogy gateway sites</a:t>
            </a:r>
          </a:p>
          <a:p>
            <a:pPr lvl="1"/>
            <a:r>
              <a:rPr lang="en-US" dirty="0" smtClean="0"/>
              <a:t>Usually have a “how-to” category</a:t>
            </a:r>
          </a:p>
          <a:p>
            <a:r>
              <a:rPr lang="en-US" dirty="0" smtClean="0"/>
              <a:t>Once you have learned, share with others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0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041"/>
            <a:ext cx="6553200" cy="635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5260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Knowledge Base for Your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“a </a:t>
            </a:r>
            <a:r>
              <a:rPr lang="en-US" dirty="0"/>
              <a:t>database of related information about a particular </a:t>
            </a:r>
            <a:r>
              <a:rPr lang="en-US" dirty="0" smtClean="0"/>
              <a:t>subject”</a:t>
            </a:r>
          </a:p>
          <a:p>
            <a:pPr lvl="0"/>
            <a:r>
              <a:rPr lang="en-US" dirty="0" smtClean="0"/>
              <a:t>Can </a:t>
            </a:r>
            <a:r>
              <a:rPr lang="en-US" dirty="0"/>
              <a:t>choose to share with public, or not. (But why not, if collecting for yourself already)</a:t>
            </a:r>
          </a:p>
          <a:p>
            <a:pPr lvl="0"/>
            <a:r>
              <a:rPr lang="en-US" dirty="0"/>
              <a:t>Can start with paper and simple handouts</a:t>
            </a:r>
          </a:p>
          <a:p>
            <a:r>
              <a:rPr lang="en-US" dirty="0"/>
              <a:t>May have internal content management systems or intranet that could be </a:t>
            </a:r>
            <a:r>
              <a:rPr lang="en-US" dirty="0" smtClean="0"/>
              <a:t>used</a:t>
            </a:r>
          </a:p>
          <a:p>
            <a:r>
              <a:rPr lang="en-US" dirty="0" smtClean="0"/>
              <a:t>Plus your web site</a:t>
            </a:r>
          </a:p>
        </p:txBody>
      </p:sp>
    </p:spTree>
    <p:extLst>
      <p:ext uri="{BB962C8B-B14F-4D97-AF65-F5344CB8AC3E}">
        <p14:creationId xmlns:p14="http://schemas.microsoft.com/office/powerpoint/2010/main" val="297832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62025"/>
            <a:ext cx="84963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1898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Keeping Up-To-Date With </a:t>
            </a:r>
            <a:br>
              <a:rPr lang="en-US" dirty="0" smtClean="0"/>
            </a:br>
            <a:r>
              <a:rPr lang="en-US" dirty="0" smtClean="0"/>
              <a:t>New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Always new developments in genealogy world</a:t>
            </a:r>
          </a:p>
          <a:p>
            <a:r>
              <a:rPr lang="en-US" dirty="0" smtClean="0"/>
              <a:t>Genealogy news blogs best way to keep up</a:t>
            </a:r>
          </a:p>
          <a:p>
            <a:r>
              <a:rPr lang="en-US" dirty="0" smtClean="0"/>
              <a:t>Clear stand-out leaders in most interest categories</a:t>
            </a:r>
          </a:p>
          <a:p>
            <a:r>
              <a:rPr lang="en-US" dirty="0" smtClean="0"/>
              <a:t>Also best way to keep up with database developments – e.g., Ancestry and FamilySearch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6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127431" cy="58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2739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976313"/>
            <a:ext cx="8820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3867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4677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" y="2514600"/>
            <a:ext cx="73914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9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22958" cy="540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1891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019175"/>
            <a:ext cx="60134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19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35351" cy="601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83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7608"/>
            <a:ext cx="7391399" cy="660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3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9431"/>
            <a:ext cx="7010400" cy="61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953000" y="349431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6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34290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0047" y="3962400"/>
            <a:ext cx="419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</a:t>
            </a:r>
            <a:r>
              <a:rPr lang="en-US" sz="2800" b="1" dirty="0" smtClean="0">
                <a:solidFill>
                  <a:srgbClr val="0070C0"/>
                </a:solidFill>
              </a:rPr>
              <a:t>arian.press@utoronto.ca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5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4198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0" y="1981200"/>
            <a:ext cx="66294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165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49" y="152400"/>
            <a:ext cx="615315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99" y="4114800"/>
            <a:ext cx="758825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702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Resources Do You </a:t>
            </a:r>
            <a:br>
              <a:rPr lang="en-US" dirty="0" smtClean="0"/>
            </a:br>
            <a:r>
              <a:rPr lang="en-US" dirty="0" smtClean="0"/>
              <a:t>Have Readily Available?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Need to be aware of what you have at hand already in paper</a:t>
            </a:r>
          </a:p>
          <a:p>
            <a:r>
              <a:rPr lang="en-US" dirty="0" smtClean="0"/>
              <a:t>It isn’t all online!</a:t>
            </a:r>
          </a:p>
          <a:p>
            <a:r>
              <a:rPr lang="en-US" b="1" dirty="0" smtClean="0"/>
              <a:t>May be surprised at what is relevant to a genealogist</a:t>
            </a:r>
            <a:endParaRPr lang="en-US" b="1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0" y="1862931"/>
            <a:ext cx="321564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6019800"/>
            <a:ext cx="2494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Available: archive.org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257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Texts for Users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800600" cy="4525963"/>
          </a:xfrm>
        </p:spPr>
        <p:txBody>
          <a:bodyPr/>
          <a:lstStyle/>
          <a:p>
            <a:r>
              <a:rPr lang="en-US" dirty="0" smtClean="0"/>
              <a:t>Need collection of core “how-to” texts for beginner patrons</a:t>
            </a:r>
          </a:p>
          <a:p>
            <a:r>
              <a:rPr lang="en-US" dirty="0" smtClean="0"/>
              <a:t>Have given list of some Canadian texts in handout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821180" cy="21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3643357"/>
            <a:ext cx="23145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7" y="4001672"/>
            <a:ext cx="1707383" cy="265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80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Resources Do You </a:t>
            </a:r>
            <a:br>
              <a:rPr lang="en-US" dirty="0" smtClean="0"/>
            </a:br>
            <a:r>
              <a:rPr lang="en-US" dirty="0" smtClean="0"/>
              <a:t>Have Readily Available?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Obvious:</a:t>
            </a:r>
          </a:p>
          <a:p>
            <a:pPr lvl="1"/>
            <a:r>
              <a:rPr lang="en-US" dirty="0" smtClean="0"/>
              <a:t>Local directories</a:t>
            </a:r>
          </a:p>
          <a:p>
            <a:pPr lvl="1"/>
            <a:r>
              <a:rPr lang="en-US" dirty="0" smtClean="0"/>
              <a:t>Local histories</a:t>
            </a:r>
          </a:p>
          <a:p>
            <a:pPr lvl="1"/>
            <a:r>
              <a:rPr lang="en-US" dirty="0" smtClean="0"/>
              <a:t>Local newspapers</a:t>
            </a:r>
          </a:p>
          <a:p>
            <a:pPr lvl="1"/>
            <a:r>
              <a:rPr lang="en-US" dirty="0" smtClean="0"/>
              <a:t>Obituary files</a:t>
            </a:r>
          </a:p>
          <a:p>
            <a:pPr lvl="1"/>
            <a:r>
              <a:rPr lang="en-US" dirty="0" smtClean="0"/>
              <a:t>Local Books of Remembrance</a:t>
            </a:r>
          </a:p>
          <a:p>
            <a:pPr lvl="1"/>
            <a:r>
              <a:rPr lang="en-US" dirty="0" smtClean="0"/>
              <a:t>Photograph collections</a:t>
            </a:r>
          </a:p>
          <a:p>
            <a:pPr lvl="1"/>
            <a:r>
              <a:rPr lang="en-US" dirty="0" smtClean="0"/>
              <a:t>County Atlases [McGill]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Less Obvious:</a:t>
            </a:r>
          </a:p>
          <a:p>
            <a:pPr lvl="1"/>
            <a:r>
              <a:rPr lang="en-US" dirty="0" smtClean="0"/>
              <a:t>Locally-published recipe collections</a:t>
            </a:r>
          </a:p>
          <a:p>
            <a:pPr lvl="1"/>
            <a:r>
              <a:rPr lang="en-US" dirty="0" smtClean="0"/>
              <a:t>Local diaries</a:t>
            </a:r>
          </a:p>
          <a:p>
            <a:pPr lvl="1"/>
            <a:r>
              <a:rPr lang="en-US" dirty="0" smtClean="0"/>
              <a:t>Local maps</a:t>
            </a:r>
          </a:p>
          <a:p>
            <a:pPr lvl="2"/>
            <a:r>
              <a:rPr lang="en-US" dirty="0" smtClean="0"/>
              <a:t>Current &amp; historical</a:t>
            </a:r>
          </a:p>
          <a:p>
            <a:pPr lvl="1"/>
            <a:r>
              <a:rPr lang="en-US" dirty="0" smtClean="0"/>
              <a:t>Business histories</a:t>
            </a:r>
          </a:p>
          <a:p>
            <a:pPr lvl="1"/>
            <a:r>
              <a:rPr lang="en-US" dirty="0" smtClean="0"/>
              <a:t>Fraternal organizations</a:t>
            </a:r>
          </a:p>
          <a:p>
            <a:pPr lvl="1"/>
            <a:r>
              <a:rPr lang="en-US" dirty="0" smtClean="0"/>
              <a:t>Periodical databases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1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60705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38125"/>
            <a:ext cx="27527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5419725" cy="723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7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All Online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Will have to convince users of this!</a:t>
            </a:r>
          </a:p>
          <a:p>
            <a:r>
              <a:rPr lang="en-US" dirty="0" smtClean="0"/>
              <a:t>But my emphasis is on online sources:</a:t>
            </a:r>
          </a:p>
          <a:p>
            <a:pPr lvl="1"/>
            <a:r>
              <a:rPr lang="en-US" dirty="0" smtClean="0"/>
              <a:t>Beginners can make a tremendous start with online sources available to you</a:t>
            </a:r>
          </a:p>
          <a:p>
            <a:pPr lvl="1"/>
            <a:r>
              <a:rPr lang="en-US" dirty="0" smtClean="0"/>
              <a:t>Impossible to advise on paper sources for individual libraries</a:t>
            </a:r>
          </a:p>
          <a:p>
            <a:pPr lvl="1"/>
            <a:r>
              <a:rPr lang="en-US" dirty="0" smtClean="0"/>
              <a:t>Many resources libraries cannot acquire easily are available online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6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is a Genealogist in My Library:</a:t>
            </a:r>
            <a:br>
              <a:rPr lang="en-US" dirty="0" smtClean="0"/>
            </a:br>
            <a:r>
              <a:rPr lang="en-US" dirty="0" smtClean="0"/>
              <a:t>What Do I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may have been assigned to help with little or no training</a:t>
            </a:r>
          </a:p>
          <a:p>
            <a:r>
              <a:rPr lang="en-US" dirty="0" smtClean="0"/>
              <a:t>Are genealogists different than other patrons?</a:t>
            </a:r>
          </a:p>
          <a:p>
            <a:r>
              <a:rPr lang="en-US" dirty="0" smtClean="0"/>
              <a:t>What does your library have immediately to hand to help?</a:t>
            </a:r>
          </a:p>
          <a:p>
            <a:r>
              <a:rPr lang="en-US" dirty="0" smtClean="0"/>
              <a:t>How do you provide yourself with the necessary training?</a:t>
            </a:r>
          </a:p>
          <a:p>
            <a:r>
              <a:rPr lang="en-US" dirty="0" smtClean="0"/>
              <a:t>How do you organize/disseminate what you learn to help other staff/users?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9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Databases: The Big Three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</a:t>
            </a:r>
            <a:r>
              <a:rPr lang="en-US" dirty="0" smtClean="0"/>
              <a:t>esources to get anyone started and well on their way are all free:</a:t>
            </a:r>
          </a:p>
          <a:p>
            <a:r>
              <a:rPr lang="en-US" dirty="0" smtClean="0"/>
              <a:t>Ancestry – free at libraries</a:t>
            </a:r>
          </a:p>
          <a:p>
            <a:r>
              <a:rPr lang="en-US" dirty="0" smtClean="0"/>
              <a:t>FamilySearch.org - free</a:t>
            </a:r>
          </a:p>
          <a:p>
            <a:r>
              <a:rPr lang="en-US" dirty="0" smtClean="0"/>
              <a:t>Library and Archives Canada - free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5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Ancestry Library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Canada, for example: censuses, immigration records, city and area directories, Ontario BMDs, Ontario voters’ lists, school yearbooks, Drouin (for Quebec)</a:t>
            </a:r>
          </a:p>
          <a:p>
            <a:r>
              <a:rPr lang="en-US" dirty="0" smtClean="0"/>
              <a:t>For some provinces almost nothing</a:t>
            </a:r>
          </a:p>
          <a:p>
            <a:r>
              <a:rPr lang="en-US" dirty="0" smtClean="0"/>
              <a:t>User-submitted family trees (quality???)</a:t>
            </a:r>
          </a:p>
          <a:p>
            <a:r>
              <a:rPr lang="en-US" dirty="0" smtClean="0"/>
              <a:t>Help Boards for patrons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58190"/>
            <a:ext cx="5000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58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48196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4495800" y="-241955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35" y="1000125"/>
            <a:ext cx="41433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58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573433" cy="58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01396" y="190500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97" y="847814"/>
            <a:ext cx="6705600" cy="23622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533400"/>
            <a:ext cx="5000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209800" y="2667000"/>
            <a:ext cx="1600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09" y="3276600"/>
            <a:ext cx="5372100" cy="3429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1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FamilySearch.org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resources free (although some indexes link to commercial sites)</a:t>
            </a:r>
          </a:p>
          <a:p>
            <a:r>
              <a:rPr lang="en-US" dirty="0" smtClean="0"/>
              <a:t>More and more indexes link to images or digital microfilm</a:t>
            </a:r>
          </a:p>
          <a:p>
            <a:r>
              <a:rPr lang="en-US" dirty="0" smtClean="0"/>
              <a:t>Can search for people by name in “Records”</a:t>
            </a:r>
          </a:p>
          <a:p>
            <a:r>
              <a:rPr lang="en-US" dirty="0" smtClean="0"/>
              <a:t>Can search for resources on places and surnames under “Catalog”</a:t>
            </a:r>
          </a:p>
          <a:p>
            <a:pPr lvl="1"/>
            <a:r>
              <a:rPr lang="en-US" dirty="0" smtClean="0"/>
              <a:t>Need to be able to tell users how to get resources found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09600"/>
            <a:ext cx="1819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75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4700"/>
            <a:ext cx="6858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105400" y="-15240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7315200" y="4038600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981999" y="1371600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43000" y="1066800"/>
            <a:ext cx="685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10000" y="1143000"/>
            <a:ext cx="609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5124"/>
            <a:ext cx="6781799" cy="641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72127" y="13403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43800" y="4319680"/>
            <a:ext cx="12688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Partner site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67600" y="5638800"/>
            <a:ext cx="17443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On FamilySearch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9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273175"/>
            <a:ext cx="73215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470" y="533400"/>
            <a:ext cx="4571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TORONTO TRUST CEMETERIES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800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825500"/>
            <a:ext cx="7327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199" y="4692134"/>
            <a:ext cx="230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at a partner site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5334000"/>
            <a:ext cx="257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Image on FamilySearch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7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062163"/>
            <a:ext cx="31242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029200"/>
            <a:ext cx="823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http://www.makeuseof.com/tag/cousins-dna-make-suspect/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762000"/>
            <a:ext cx="662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2016 figures – doesn’t give his source</a:t>
            </a:r>
            <a:endParaRPr lang="en-US" sz="2800" dirty="0"/>
          </a:p>
        </p:txBody>
      </p:sp>
      <p:sp>
        <p:nvSpPr>
          <p:cNvPr id="3" name="Right Arrow 2"/>
          <p:cNvSpPr/>
          <p:nvPr/>
        </p:nvSpPr>
        <p:spPr>
          <a:xfrm>
            <a:off x="2047159" y="3569293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FamilySearch Wiki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99" y="1676400"/>
            <a:ext cx="63309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914400" y="563880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4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0553"/>
            <a:ext cx="7619999" cy="625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87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19421" cy="5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81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Contribute to the Wiki for Your Area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38625"/>
            <a:ext cx="5457825" cy="1619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273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1917730"/>
            <a:ext cx="6677025" cy="19240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148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45" y="1676400"/>
            <a:ext cx="73628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Hold of the Records</a:t>
            </a:r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6190801" y="562508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57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7437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6" y="3276600"/>
            <a:ext cx="7524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39100" y="3886200"/>
            <a:ext cx="404056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495800"/>
            <a:ext cx="5924550" cy="2247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91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6101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6386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109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Library and Archives Canada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“Genealogy and Family History” landing page</a:t>
            </a:r>
          </a:p>
          <a:p>
            <a:r>
              <a:rPr lang="en-US" dirty="0" smtClean="0"/>
              <a:t>Lots of good “how to” pages</a:t>
            </a:r>
          </a:p>
          <a:p>
            <a:r>
              <a:rPr lang="en-US" dirty="0" smtClean="0"/>
              <a:t>Often the records are traditional microfilm, not online</a:t>
            </a:r>
          </a:p>
          <a:p>
            <a:r>
              <a:rPr lang="en-US" dirty="0" smtClean="0"/>
              <a:t>Except for “how to,” not a place to start for beginners</a:t>
            </a:r>
          </a:p>
          <a:p>
            <a:r>
              <a:rPr lang="en-US" dirty="0" smtClean="0"/>
              <a:t>Particularly good for land, military and immigration records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88" y="228600"/>
            <a:ext cx="39624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45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711200"/>
            <a:ext cx="68707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0400" y="2895600"/>
            <a:ext cx="13716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1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"/>
            <a:ext cx="4461751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7626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5235011"/>
            <a:ext cx="73914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21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Do?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2133600"/>
            <a:ext cx="82259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Genealogy questions are legitimate questions and worth staff time!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2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6827635" cy="616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24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the Big Three:</a:t>
            </a:r>
            <a:br>
              <a:rPr lang="en-US" dirty="0" smtClean="0"/>
            </a:br>
            <a:r>
              <a:rPr lang="en-US" dirty="0" smtClean="0"/>
              <a:t>Quickly Finding Other (Online)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Genealogy Gateway Sites:</a:t>
            </a:r>
          </a:p>
          <a:p>
            <a:pPr lvl="1"/>
            <a:r>
              <a:rPr lang="en-US" dirty="0" smtClean="0"/>
              <a:t>Sites that list and provide links to relevant genealogy sites</a:t>
            </a:r>
          </a:p>
          <a:p>
            <a:pPr lvl="1"/>
            <a:r>
              <a:rPr lang="en-US" dirty="0" smtClean="0"/>
              <a:t>Can be worldwide, national, local in scope</a:t>
            </a:r>
          </a:p>
          <a:p>
            <a:pPr lvl="1"/>
            <a:r>
              <a:rPr lang="en-US" dirty="0" smtClean="0"/>
              <a:t>A good place to start for more specialized resources</a:t>
            </a:r>
          </a:p>
          <a:p>
            <a:pPr lvl="1"/>
            <a:r>
              <a:rPr lang="en-US" dirty="0" smtClean="0"/>
              <a:t>The biggest ,“Cyndi’s List,” can lead you to other gateway sites for other geographic areas</a:t>
            </a:r>
          </a:p>
          <a:p>
            <a:pPr lvl="2"/>
            <a:r>
              <a:rPr lang="en-US" dirty="0" smtClean="0"/>
              <a:t>Alphabetic listing, not evaluative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2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286"/>
            <a:ext cx="7239000" cy="626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4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5007"/>
            <a:ext cx="6934200" cy="664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89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239000" cy="685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74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7723"/>
            <a:ext cx="6324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35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85799"/>
            <a:ext cx="7759892" cy="518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28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5847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70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809625"/>
            <a:ext cx="65659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88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353"/>
            <a:ext cx="7620000" cy="614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24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of Needs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Genealogists come in many shapes and sizes</a:t>
            </a:r>
          </a:p>
          <a:p>
            <a:r>
              <a:rPr lang="en-US" dirty="0" smtClean="0"/>
              <a:t>Beginners will be “name collecting”</a:t>
            </a:r>
          </a:p>
          <a:p>
            <a:pPr lvl="1"/>
            <a:r>
              <a:rPr lang="en-US" dirty="0" smtClean="0"/>
              <a:t>Can use BMDs, censuses</a:t>
            </a:r>
          </a:p>
          <a:p>
            <a:r>
              <a:rPr lang="en-US" dirty="0" smtClean="0"/>
              <a:t>More experienced:</a:t>
            </a:r>
          </a:p>
          <a:p>
            <a:pPr lvl="1"/>
            <a:r>
              <a:rPr lang="en-US" dirty="0" smtClean="0"/>
              <a:t>Looking for </a:t>
            </a:r>
            <a:r>
              <a:rPr lang="en-US" b="1" dirty="0" smtClean="0"/>
              <a:t>social context, local history</a:t>
            </a:r>
          </a:p>
          <a:p>
            <a:pPr lvl="1"/>
            <a:r>
              <a:rPr lang="en-US" dirty="0" smtClean="0"/>
              <a:t>May have chosen your library specifically for this</a:t>
            </a:r>
          </a:p>
          <a:p>
            <a:pPr lvl="1"/>
            <a:r>
              <a:rPr lang="en-US" dirty="0" smtClean="0"/>
              <a:t>May be extremely knowledgeable on your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26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568325"/>
            <a:ext cx="77216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89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0"/>
            <a:ext cx="83153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21339"/>
            <a:ext cx="7162799" cy="42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2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47638"/>
            <a:ext cx="8943975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30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60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228600"/>
            <a:ext cx="955626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67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803275"/>
            <a:ext cx="55245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47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04775"/>
            <a:ext cx="859155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07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4763"/>
            <a:ext cx="65817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92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756"/>
            <a:ext cx="6096000" cy="677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>
            <a:off x="7467600" y="5105400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3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Important and </a:t>
            </a:r>
            <a:br>
              <a:rPr lang="en-US" dirty="0" smtClean="0"/>
            </a:br>
            <a:r>
              <a:rPr lang="en-US" dirty="0" smtClean="0"/>
              <a:t>Accessible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Newspapers</a:t>
            </a:r>
          </a:p>
          <a:p>
            <a:pPr lvl="1"/>
            <a:r>
              <a:rPr lang="en-US" dirty="0" smtClean="0"/>
              <a:t>Paper, microfilm and online</a:t>
            </a:r>
          </a:p>
          <a:p>
            <a:pPr lvl="1"/>
            <a:r>
              <a:rPr lang="en-US" dirty="0" smtClean="0"/>
              <a:t>There are some good gateway sites online</a:t>
            </a:r>
          </a:p>
          <a:p>
            <a:pPr lvl="1"/>
            <a:r>
              <a:rPr lang="en-US" dirty="0" smtClean="0"/>
              <a:t>Not just BMDs, but social events, exam results, etc.</a:t>
            </a:r>
          </a:p>
          <a:p>
            <a:r>
              <a:rPr lang="en-US" dirty="0" smtClean="0"/>
              <a:t>Online books</a:t>
            </a:r>
          </a:p>
          <a:p>
            <a:pPr lvl="1"/>
            <a:r>
              <a:rPr lang="en-US" dirty="0" smtClean="0"/>
              <a:t>To supplement what you already own</a:t>
            </a:r>
          </a:p>
          <a:p>
            <a:r>
              <a:rPr lang="en-US" dirty="0" smtClean="0"/>
              <a:t>Online family trees</a:t>
            </a:r>
          </a:p>
          <a:p>
            <a:pPr lvl="1"/>
            <a:r>
              <a:rPr lang="en-US" dirty="0" smtClean="0"/>
              <a:t>A somewhat dangerous source (very?)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6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Genealogy Reference 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“Why can’t you give me my complete family tree, like they do on TV?”</a:t>
            </a:r>
          </a:p>
          <a:p>
            <a:r>
              <a:rPr lang="en-US" dirty="0" smtClean="0"/>
              <a:t>Researchers may not have a clear idea of what resources your library can offer</a:t>
            </a:r>
          </a:p>
          <a:p>
            <a:r>
              <a:rPr lang="en-US" dirty="0" smtClean="0"/>
              <a:t>Often have difficulty articulating what they are really looking for</a:t>
            </a:r>
          </a:p>
          <a:p>
            <a:pPr lvl="1"/>
            <a:r>
              <a:rPr lang="en-US" dirty="0" smtClean="0"/>
              <a:t>You want to avoid hearing user’s complete family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96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Ontario Newspapers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particularly well served</a:t>
            </a:r>
          </a:p>
          <a:p>
            <a:pPr lvl="1"/>
            <a:r>
              <a:rPr lang="en-US" dirty="0" smtClean="0"/>
              <a:t>Some provinces are, e.g., British Columbia</a:t>
            </a:r>
          </a:p>
          <a:p>
            <a:r>
              <a:rPr lang="en-US" i="1" dirty="0" smtClean="0"/>
              <a:t>Globe and Mail </a:t>
            </a:r>
            <a:r>
              <a:rPr lang="en-US" dirty="0" smtClean="0"/>
              <a:t>and </a:t>
            </a:r>
            <a:r>
              <a:rPr lang="en-US" i="1" dirty="0" smtClean="0"/>
              <a:t>Toronto Star </a:t>
            </a:r>
            <a:r>
              <a:rPr lang="en-US" dirty="0" smtClean="0"/>
              <a:t>available (ProQuest)</a:t>
            </a:r>
          </a:p>
          <a:p>
            <a:r>
              <a:rPr lang="en-US" dirty="0" err="1" smtClean="0"/>
              <a:t>OurOntario</a:t>
            </a:r>
            <a:r>
              <a:rPr lang="en-US" dirty="0" smtClean="0"/>
              <a:t> and other small sources available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6003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762000"/>
            <a:ext cx="8505640" cy="516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73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315200" cy="662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82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81000"/>
            <a:ext cx="7732396" cy="61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1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74231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"/>
            <a:ext cx="74358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23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304800"/>
            <a:ext cx="710565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56" y="5486400"/>
            <a:ext cx="809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Google News Site Search:  </a:t>
            </a:r>
            <a:r>
              <a:rPr lang="en-US" sz="2000" b="1" dirty="0" err="1" smtClean="0"/>
              <a:t>site:google.com</a:t>
            </a:r>
            <a:r>
              <a:rPr lang="en-US" sz="2000" b="1" dirty="0" smtClean="0"/>
              <a:t>/newspapers </a:t>
            </a:r>
            <a:r>
              <a:rPr lang="en-US" sz="2000" b="1" dirty="0"/>
              <a:t>"</a:t>
            </a:r>
            <a:r>
              <a:rPr lang="en-US" sz="2000" b="1" dirty="0" err="1"/>
              <a:t>humphrey</a:t>
            </a:r>
            <a:r>
              <a:rPr lang="en-US" sz="2000" b="1" dirty="0"/>
              <a:t> </a:t>
            </a:r>
            <a:r>
              <a:rPr lang="en-US" sz="2000" b="1" dirty="0" err="1"/>
              <a:t>ewing</a:t>
            </a:r>
            <a:r>
              <a:rPr lang="en-US" sz="2000" b="1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9675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6295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2285999"/>
            <a:ext cx="82581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1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0"/>
            <a:ext cx="8327790" cy="12763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381000"/>
            <a:ext cx="667702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656602" y="372541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6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33400"/>
            <a:ext cx="7283212" cy="58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38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Books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will know what you have in paper in your library, but in addition…</a:t>
            </a:r>
          </a:p>
          <a:p>
            <a:r>
              <a:rPr lang="en-US" dirty="0" smtClean="0"/>
              <a:t>A major source for early local histories</a:t>
            </a:r>
          </a:p>
          <a:p>
            <a:r>
              <a:rPr lang="en-US" dirty="0" smtClean="0"/>
              <a:t>More and more published genealogies</a:t>
            </a:r>
          </a:p>
          <a:p>
            <a:r>
              <a:rPr lang="en-US" dirty="0" smtClean="0"/>
              <a:t>Emphasizing here Ontario collections and large-scale digitization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9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Genealogy Reference 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have to determine how much they know/have done already</a:t>
            </a:r>
          </a:p>
          <a:p>
            <a:r>
              <a:rPr lang="en-US" dirty="0" smtClean="0"/>
              <a:t>Do they just need names and dates or detailed local history and social context?</a:t>
            </a:r>
          </a:p>
          <a:p>
            <a:r>
              <a:rPr lang="en-US" b="1" dirty="0" smtClean="0"/>
              <a:t>Beginners may need your instruction in basic methodology as well as resources</a:t>
            </a:r>
          </a:p>
          <a:p>
            <a:r>
              <a:rPr lang="en-US" b="1" dirty="0" smtClean="0"/>
              <a:t>Especially on how to evaluate sources!</a:t>
            </a:r>
          </a:p>
          <a:p>
            <a:r>
              <a:rPr lang="en-US" dirty="0" smtClean="0"/>
              <a:t>Interview may need to take much longer than normal (may need to be 20 minutes or longer)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0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09700"/>
            <a:ext cx="83915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962400" y="3124200"/>
            <a:ext cx="685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5448300"/>
            <a:ext cx="7659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Search is a catalogue search, not a keyword content search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6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252413"/>
            <a:ext cx="4638675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21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71475"/>
            <a:ext cx="84391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7391400" y="-117729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2057400"/>
            <a:ext cx="321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</a:t>
            </a:r>
            <a:r>
              <a:rPr lang="en-US" u="sng" dirty="0" smtClean="0">
                <a:solidFill>
                  <a:srgbClr val="FF0000"/>
                </a:solidFill>
              </a:rPr>
              <a:t>is</a:t>
            </a:r>
            <a:r>
              <a:rPr lang="en-US" dirty="0" smtClean="0">
                <a:solidFill>
                  <a:srgbClr val="FF0000"/>
                </a:solidFill>
              </a:rPr>
              <a:t> a keyword content search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8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" y="685800"/>
            <a:ext cx="906197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04800"/>
            <a:ext cx="794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all results can be seen in full text. Copyright restrictions. All available in FHCs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8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19075"/>
            <a:ext cx="47529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40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719263"/>
            <a:ext cx="57721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81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00200"/>
            <a:ext cx="7810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962400" y="4267200"/>
            <a:ext cx="914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2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2863"/>
            <a:ext cx="911542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9800" y="2895600"/>
            <a:ext cx="12954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9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1060"/>
            <a:ext cx="7467599" cy="61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2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905000"/>
            <a:ext cx="62579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33400"/>
            <a:ext cx="7658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60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Genealogy Reference 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clear policies on what help you will provide</a:t>
            </a:r>
          </a:p>
          <a:p>
            <a:pPr lvl="1"/>
            <a:r>
              <a:rPr lang="en-US" dirty="0" smtClean="0"/>
              <a:t>In person and by email, as these will differ</a:t>
            </a:r>
          </a:p>
          <a:p>
            <a:r>
              <a:rPr lang="en-US" dirty="0" smtClean="0"/>
              <a:t>What can you easily develop as resource material can use themselves or take away?</a:t>
            </a:r>
          </a:p>
          <a:p>
            <a:r>
              <a:rPr lang="en-US" dirty="0" smtClean="0"/>
              <a:t>Need to know where to refer them when they have exhausted your resources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050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333375"/>
            <a:ext cx="49053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20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42913"/>
            <a:ext cx="423862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26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Family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Good way to get people started past the basic BMDs and censuses</a:t>
            </a:r>
          </a:p>
          <a:p>
            <a:r>
              <a:rPr lang="en-US" b="1" dirty="0" smtClean="0"/>
              <a:t>Need to teach them about sources and evaluation of information presented</a:t>
            </a:r>
          </a:p>
          <a:p>
            <a:r>
              <a:rPr lang="en-US" dirty="0"/>
              <a:t>Three good </a:t>
            </a:r>
            <a:r>
              <a:rPr lang="en-US" dirty="0" smtClean="0"/>
              <a:t>sources:</a:t>
            </a:r>
          </a:p>
          <a:p>
            <a:pPr lvl="1"/>
            <a:r>
              <a:rPr lang="en-US" dirty="0" smtClean="0"/>
              <a:t>Ancestry</a:t>
            </a:r>
          </a:p>
          <a:p>
            <a:pPr lvl="1"/>
            <a:r>
              <a:rPr lang="en-US" dirty="0" smtClean="0"/>
              <a:t>FamilySearch</a:t>
            </a:r>
          </a:p>
          <a:p>
            <a:pPr lvl="1"/>
            <a:r>
              <a:rPr lang="en-US" dirty="0" err="1" smtClean="0"/>
              <a:t>MyHeritage</a:t>
            </a:r>
            <a:endParaRPr lang="en-US" dirty="0" smtClean="0"/>
          </a:p>
          <a:p>
            <a:r>
              <a:rPr lang="en-US" dirty="0" smtClean="0"/>
              <a:t>Then there is Google!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74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19999" cy="600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6" y="76200"/>
            <a:ext cx="5000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8468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914400"/>
            <a:ext cx="76581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9600" y="2133600"/>
            <a:ext cx="1981200" cy="289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00800" y="3429000"/>
            <a:ext cx="1828800" cy="2057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32289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441192" y="21488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001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9600"/>
            <a:ext cx="2066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2419350"/>
            <a:ext cx="52482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1676400"/>
            <a:ext cx="655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Contributed family tree results found at end of record search results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136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" y="304800"/>
            <a:ext cx="8991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" y="4343400"/>
            <a:ext cx="899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880" y="1981200"/>
            <a:ext cx="125552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590800"/>
            <a:ext cx="1295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880" y="3429000"/>
            <a:ext cx="186512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880" y="4572000"/>
            <a:ext cx="125552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199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6010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8" y="457200"/>
            <a:ext cx="8820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9705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91059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2764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605155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>
            <a:off x="5791200" y="3516884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5638800" y="2043684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32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Helping Clients to Record </a:t>
            </a:r>
            <a:br>
              <a:rPr lang="en-US" dirty="0" smtClean="0"/>
            </a:br>
            <a:r>
              <a:rPr lang="en-US" dirty="0" smtClean="0"/>
              <a:t>What They Find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Downloadable paper forms</a:t>
            </a:r>
          </a:p>
          <a:p>
            <a:pPr lvl="1"/>
            <a:r>
              <a:rPr lang="en-US" dirty="0" smtClean="0"/>
              <a:t>FamilySearch</a:t>
            </a:r>
          </a:p>
          <a:p>
            <a:pPr lvl="1"/>
            <a:r>
              <a:rPr lang="en-US" dirty="0" smtClean="0"/>
              <a:t>Ancestry</a:t>
            </a:r>
          </a:p>
          <a:p>
            <a:r>
              <a:rPr lang="en-US" dirty="0" smtClean="0"/>
              <a:t>Legacy Family Tree</a:t>
            </a:r>
          </a:p>
          <a:p>
            <a:pPr lvl="1"/>
            <a:r>
              <a:rPr lang="en-US" dirty="0" smtClean="0"/>
              <a:t>Very good free genealogy database program</a:t>
            </a:r>
          </a:p>
          <a:p>
            <a:pPr lvl="1"/>
            <a:r>
              <a:rPr lang="en-US" dirty="0" smtClean="0"/>
              <a:t>Can upgrade for better charting, etc.</a:t>
            </a:r>
          </a:p>
          <a:p>
            <a:r>
              <a:rPr lang="en-US" dirty="0" smtClean="0"/>
              <a:t>GEDCOM download capability at your library? For Ancestry especially.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3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Useful Resources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648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90800"/>
            <a:ext cx="1973580" cy="25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04975"/>
            <a:ext cx="38957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2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47725"/>
            <a:ext cx="6629399" cy="566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20478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68893" y="251460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55776" y="525780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258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99877"/>
            <a:ext cx="7391399" cy="571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6693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7287"/>
            <a:ext cx="6248399" cy="664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5058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40936"/>
            <a:ext cx="7162799" cy="555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6577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3079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0013"/>
            <a:ext cx="68961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0008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6886613" cy="589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9082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1293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13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Offer Patrons Organized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535113"/>
            <a:ext cx="4344988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Partner with genealogy societies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Create genealogy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743199"/>
            <a:ext cx="2310526" cy="270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" y="2895600"/>
            <a:ext cx="5283406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29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Creative!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01218"/>
            <a:ext cx="4210352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78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 With Others for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Your own colleagues</a:t>
            </a:r>
          </a:p>
          <a:p>
            <a:r>
              <a:rPr lang="en-US" dirty="0" smtClean="0"/>
              <a:t>Other genealogy librarians</a:t>
            </a:r>
          </a:p>
          <a:p>
            <a:pPr lvl="1"/>
            <a:r>
              <a:rPr lang="en-US" dirty="0" smtClean="0"/>
              <a:t>Canadian </a:t>
            </a:r>
            <a:r>
              <a:rPr lang="en-US" dirty="0"/>
              <a:t>Local History and Genealogy </a:t>
            </a:r>
            <a:r>
              <a:rPr lang="en-US" dirty="0" smtClean="0"/>
              <a:t>Network (CLA)</a:t>
            </a:r>
          </a:p>
          <a:p>
            <a:r>
              <a:rPr lang="en-US" dirty="0" smtClean="0"/>
              <a:t>Other public libraries</a:t>
            </a:r>
          </a:p>
          <a:p>
            <a:r>
              <a:rPr lang="en-US" dirty="0" smtClean="0"/>
              <a:t>Relevant local archives</a:t>
            </a:r>
          </a:p>
          <a:p>
            <a:pPr lvl="1"/>
            <a:r>
              <a:rPr lang="en-US" dirty="0" smtClean="0"/>
              <a:t>Especially Archives of Ontario</a:t>
            </a:r>
          </a:p>
          <a:p>
            <a:pPr lvl="1"/>
            <a:r>
              <a:rPr lang="en-US" dirty="0" smtClean="0"/>
              <a:t>Church archives </a:t>
            </a:r>
          </a:p>
          <a:p>
            <a:r>
              <a:rPr lang="en-US" dirty="0" smtClean="0"/>
              <a:t>Maintain links with local genealogy societies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1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7961</TotalTime>
  <Words>1342</Words>
  <Application>Microsoft Macintosh PowerPoint</Application>
  <PresentationFormat>On-screen Show (4:3)</PresentationFormat>
  <Paragraphs>192</Paragraphs>
  <Slides>121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2" baseType="lpstr">
      <vt:lpstr>Office Theme</vt:lpstr>
      <vt:lpstr>THERE IS A GENEALOGIST IN MY LIBRARY: WHAT DO I DO?</vt:lpstr>
      <vt:lpstr>There is a Genealogist in My Library: What Do I Do?</vt:lpstr>
      <vt:lpstr>PowerPoint Presentation</vt:lpstr>
      <vt:lpstr>What Do I Do?</vt:lpstr>
      <vt:lpstr>Range of Needs</vt:lpstr>
      <vt:lpstr>Genealogy Reference Interview</vt:lpstr>
      <vt:lpstr>Genealogy Reference Interview</vt:lpstr>
      <vt:lpstr>Genealogy Reference Interview</vt:lpstr>
      <vt:lpstr>Two Useful Resources</vt:lpstr>
      <vt:lpstr>PowerPoint Presentation</vt:lpstr>
      <vt:lpstr>Helping Your Clients and  Yourself to Learn</vt:lpstr>
      <vt:lpstr>PowerPoint Presentation</vt:lpstr>
      <vt:lpstr>PowerPoint Presentation</vt:lpstr>
      <vt:lpstr>PowerPoint Presentation</vt:lpstr>
      <vt:lpstr>What Resources Do You  Have Readily Available?</vt:lpstr>
      <vt:lpstr>Core Texts for Users</vt:lpstr>
      <vt:lpstr>What Resources Do You  Have Readily Available?</vt:lpstr>
      <vt:lpstr>PowerPoint Presentation</vt:lpstr>
      <vt:lpstr>It’s Not All Online</vt:lpstr>
      <vt:lpstr>Databases: The Big Three</vt:lpstr>
      <vt:lpstr>Ancestry Library Edition</vt:lpstr>
      <vt:lpstr>PowerPoint Presentation</vt:lpstr>
      <vt:lpstr>PowerPoint Presentation</vt:lpstr>
      <vt:lpstr>PowerPoint Presentation</vt:lpstr>
      <vt:lpstr>FamilySearch.org</vt:lpstr>
      <vt:lpstr>PowerPoint Presentation</vt:lpstr>
      <vt:lpstr>PowerPoint Presentation</vt:lpstr>
      <vt:lpstr>PowerPoint Presentation</vt:lpstr>
      <vt:lpstr>PowerPoint Presentation</vt:lpstr>
      <vt:lpstr>FamilySearch Wiki</vt:lpstr>
      <vt:lpstr>PowerPoint Presentation</vt:lpstr>
      <vt:lpstr>PowerPoint Presentation</vt:lpstr>
      <vt:lpstr>Contribute to the Wiki for Your Area</vt:lpstr>
      <vt:lpstr>Getting Hold of the Records</vt:lpstr>
      <vt:lpstr>PowerPoint Presentation</vt:lpstr>
      <vt:lpstr>PowerPoint Presentation</vt:lpstr>
      <vt:lpstr> Library and Archives Canada</vt:lpstr>
      <vt:lpstr>PowerPoint Presentation</vt:lpstr>
      <vt:lpstr>PowerPoint Presentation</vt:lpstr>
      <vt:lpstr>PowerPoint Presentation</vt:lpstr>
      <vt:lpstr>Beyond the Big Three: Quickly Finding Other (Online)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Important and  Accessible Sources</vt:lpstr>
      <vt:lpstr>Ontario Newspapers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Family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Helping Clients to Record  What They Find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 Patrons Organized Help</vt:lpstr>
      <vt:lpstr>Be Creative!</vt:lpstr>
      <vt:lpstr>Networking With Others for Help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Share What You Have</vt:lpstr>
      <vt:lpstr>PowerPoint Presentation</vt:lpstr>
      <vt:lpstr>PowerPoint Presentation</vt:lpstr>
      <vt:lpstr>PowerPoint Presentation</vt:lpstr>
      <vt:lpstr>A Knowledge Base for Your Library</vt:lpstr>
      <vt:lpstr>PowerPoint Presentation</vt:lpstr>
      <vt:lpstr>Keeping Up-To-Date With  New Developments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IS A GENEALOGIST IN MY LIBRARY: WHAT DO I DO?</dc:title>
  <dc:creator>Marian</dc:creator>
  <cp:lastModifiedBy>Michelle Arbuckle</cp:lastModifiedBy>
  <cp:revision>230</cp:revision>
  <cp:lastPrinted>2016-05-21T19:53:43Z</cp:lastPrinted>
  <dcterms:created xsi:type="dcterms:W3CDTF">2016-03-13T18:45:56Z</dcterms:created>
  <dcterms:modified xsi:type="dcterms:W3CDTF">2016-05-30T13:49:14Z</dcterms:modified>
</cp:coreProperties>
</file>