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27" r:id="rId3"/>
    <p:sldId id="325" r:id="rId4"/>
    <p:sldId id="270" r:id="rId5"/>
    <p:sldId id="326" r:id="rId6"/>
    <p:sldId id="304" r:id="rId7"/>
    <p:sldId id="329" r:id="rId8"/>
    <p:sldId id="268" r:id="rId9"/>
    <p:sldId id="259" r:id="rId10"/>
    <p:sldId id="260" r:id="rId11"/>
    <p:sldId id="267" r:id="rId12"/>
    <p:sldId id="262" r:id="rId13"/>
    <p:sldId id="278" r:id="rId14"/>
    <p:sldId id="283" r:id="rId15"/>
    <p:sldId id="305" r:id="rId16"/>
    <p:sldId id="339" r:id="rId17"/>
    <p:sldId id="337" r:id="rId18"/>
    <p:sldId id="338" r:id="rId19"/>
    <p:sldId id="306" r:id="rId20"/>
    <p:sldId id="302" r:id="rId21"/>
    <p:sldId id="321" r:id="rId22"/>
    <p:sldId id="303" r:id="rId23"/>
    <p:sldId id="322" r:id="rId24"/>
    <p:sldId id="334" r:id="rId25"/>
    <p:sldId id="335" r:id="rId26"/>
    <p:sldId id="282" r:id="rId27"/>
    <p:sldId id="286" r:id="rId28"/>
    <p:sldId id="284" r:id="rId29"/>
    <p:sldId id="285" r:id="rId30"/>
    <p:sldId id="272" r:id="rId31"/>
    <p:sldId id="274" r:id="rId32"/>
    <p:sldId id="276" r:id="rId33"/>
    <p:sldId id="277" r:id="rId34"/>
    <p:sldId id="319" r:id="rId35"/>
    <p:sldId id="261" r:id="rId36"/>
    <p:sldId id="279" r:id="rId37"/>
    <p:sldId id="336" r:id="rId38"/>
    <p:sldId id="281" r:id="rId39"/>
    <p:sldId id="312" r:id="rId40"/>
    <p:sldId id="313" r:id="rId41"/>
    <p:sldId id="314" r:id="rId42"/>
    <p:sldId id="307" r:id="rId43"/>
    <p:sldId id="287" r:id="rId44"/>
    <p:sldId id="299" r:id="rId45"/>
    <p:sldId id="288" r:id="rId46"/>
    <p:sldId id="290" r:id="rId47"/>
    <p:sldId id="308" r:id="rId48"/>
    <p:sldId id="309" r:id="rId49"/>
    <p:sldId id="298" r:id="rId50"/>
    <p:sldId id="310" r:id="rId51"/>
    <p:sldId id="311" r:id="rId52"/>
    <p:sldId id="315" r:id="rId53"/>
    <p:sldId id="316" r:id="rId54"/>
    <p:sldId id="317" r:id="rId55"/>
    <p:sldId id="292" r:id="rId56"/>
    <p:sldId id="293" r:id="rId57"/>
    <p:sldId id="294" r:id="rId58"/>
    <p:sldId id="295" r:id="rId59"/>
    <p:sldId id="296" r:id="rId60"/>
    <p:sldId id="297" r:id="rId61"/>
    <p:sldId id="330" r:id="rId62"/>
    <p:sldId id="331" r:id="rId63"/>
    <p:sldId id="332" r:id="rId64"/>
    <p:sldId id="318" r:id="rId65"/>
    <p:sldId id="333" r:id="rId66"/>
    <p:sldId id="323" r:id="rId67"/>
    <p:sldId id="324" r:id="rId6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3" d="100"/>
          <a:sy n="73" d="100"/>
        </p:scale>
        <p:origin x="-7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697A266-DBD6-4337-888F-AC492FE82D7C}" type="datetimeFigureOut">
              <a:rPr lang="en-US" smtClean="0"/>
              <a:pPr/>
              <a:t>2/6/2009</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F4F1C49-0ABE-45AF-AF3C-954E554A655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97A266-DBD6-4337-888F-AC492FE82D7C}" type="datetimeFigureOut">
              <a:rPr lang="en-US" smtClean="0"/>
              <a:pPr/>
              <a:t>2/6/2009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F4F1C49-0ABE-45AF-AF3C-954E554A655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97A266-DBD6-4337-888F-AC492FE82D7C}" type="datetimeFigureOut">
              <a:rPr lang="en-US" smtClean="0"/>
              <a:pPr/>
              <a:t>2/6/2009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F4F1C49-0ABE-45AF-AF3C-954E554A655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97A266-DBD6-4337-888F-AC492FE82D7C}" type="datetimeFigureOut">
              <a:rPr lang="en-US" smtClean="0"/>
              <a:pPr/>
              <a:t>2/6/2009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F4F1C49-0ABE-45AF-AF3C-954E554A6553}"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697A266-DBD6-4337-888F-AC492FE82D7C}" type="datetimeFigureOut">
              <a:rPr lang="en-US" smtClean="0"/>
              <a:pPr/>
              <a:t>2/6/2009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F4F1C49-0ABE-45AF-AF3C-954E554A6553}"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97A266-DBD6-4337-888F-AC492FE82D7C}" type="datetimeFigureOut">
              <a:rPr lang="en-US" smtClean="0"/>
              <a:pPr/>
              <a:t>2/6/2009</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7F4F1C49-0ABE-45AF-AF3C-954E554A6553}"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97A266-DBD6-4337-888F-AC492FE82D7C}" type="datetimeFigureOut">
              <a:rPr lang="en-US" smtClean="0"/>
              <a:pPr/>
              <a:t>2/6/2009</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7F4F1C49-0ABE-45AF-AF3C-954E554A655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697A266-DBD6-4337-888F-AC492FE82D7C}" type="datetimeFigureOut">
              <a:rPr lang="en-US" smtClean="0"/>
              <a:pPr/>
              <a:t>2/6/2009</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7F4F1C49-0ABE-45AF-AF3C-954E554A6553}"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697A266-DBD6-4337-888F-AC492FE82D7C}" type="datetimeFigureOut">
              <a:rPr lang="en-US" smtClean="0"/>
              <a:pPr/>
              <a:t>2/6/2009</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7F4F1C49-0ABE-45AF-AF3C-954E554A655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697A266-DBD6-4337-888F-AC492FE82D7C}" type="datetimeFigureOut">
              <a:rPr lang="en-US" smtClean="0"/>
              <a:pPr/>
              <a:t>2/6/2009</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7F4F1C49-0ABE-45AF-AF3C-954E554A655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697A266-DBD6-4337-888F-AC492FE82D7C}" type="datetimeFigureOut">
              <a:rPr lang="en-US" smtClean="0"/>
              <a:pPr/>
              <a:t>2/6/2009</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F4F1C49-0ABE-45AF-AF3C-954E554A6553}"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697A266-DBD6-4337-888F-AC492FE82D7C}" type="datetimeFigureOut">
              <a:rPr lang="en-US" smtClean="0"/>
              <a:pPr/>
              <a:t>2/6/2009</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F4F1C49-0ABE-45AF-AF3C-954E554A655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2800" dirty="0" smtClean="0"/>
              <a:t>How to Implement Ontario’s Accessible Customer Service Standards in Your Library </a:t>
            </a:r>
            <a:br>
              <a:rPr lang="en-US" sz="2800" dirty="0" smtClean="0"/>
            </a:br>
            <a:endParaRPr lang="en-US" sz="2800"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This Regulation establishes accessibility standards for customer service and it applies to </a:t>
            </a:r>
            <a:r>
              <a:rPr lang="en-US" b="1" dirty="0" smtClean="0"/>
              <a:t>every designated public sector organization and to other third parties.</a:t>
            </a:r>
            <a:r>
              <a:rPr lang="en-US" dirty="0" smtClean="0"/>
              <a:t> </a:t>
            </a:r>
          </a:p>
          <a:p>
            <a:r>
              <a:rPr lang="en-US" dirty="0" smtClean="0"/>
              <a:t>“Designated public sector organization” means …every ministry of the Government of Ontario, every municipality…”</a:t>
            </a:r>
          </a:p>
          <a:p>
            <a:pPr lvl="1"/>
            <a:r>
              <a:rPr lang="en-US" sz="2000" dirty="0" smtClean="0"/>
              <a:t>Guide to Accessibility Standards for Customer Service</a:t>
            </a:r>
            <a:endParaRPr lang="en-US" sz="2000" dirty="0"/>
          </a:p>
        </p:txBody>
      </p:sp>
      <p:sp>
        <p:nvSpPr>
          <p:cNvPr id="3" name="Title 2"/>
          <p:cNvSpPr>
            <a:spLocks noGrp="1"/>
          </p:cNvSpPr>
          <p:nvPr>
            <p:ph type="title"/>
          </p:nvPr>
        </p:nvSpPr>
        <p:spPr/>
        <p:txBody>
          <a:bodyPr>
            <a:normAutofit/>
          </a:bodyPr>
          <a:lstStyle/>
          <a:p>
            <a:pPr algn="ctr"/>
            <a:r>
              <a:rPr lang="en-US" sz="3200" dirty="0" smtClean="0"/>
              <a:t>Public Sector Organizations</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latin typeface="Verdana" pitchFamily="34" charset="0"/>
              </a:rPr>
              <a:t>Examples of providers of goods or services:</a:t>
            </a:r>
          </a:p>
          <a:p>
            <a:pPr lvl="2">
              <a:buNone/>
            </a:pPr>
            <a:r>
              <a:rPr lang="en-US" sz="2800" dirty="0" smtClean="0">
                <a:latin typeface="Verdana" pitchFamily="34" charset="0"/>
              </a:rPr>
              <a:t>  Municipal and provincial governments</a:t>
            </a:r>
          </a:p>
          <a:p>
            <a:pPr lvl="3">
              <a:buFont typeface="Wingdings" pitchFamily="2" charset="2"/>
              <a:buChar char="ü"/>
            </a:pPr>
            <a:r>
              <a:rPr lang="en-US" sz="2800" dirty="0" smtClean="0">
                <a:latin typeface="Verdana" pitchFamily="34" charset="0"/>
              </a:rPr>
              <a:t>programs and facilities that they run, including social assistance services, public meetings, public transit, </a:t>
            </a:r>
            <a:r>
              <a:rPr lang="en-US" sz="2800" b="1" dirty="0" smtClean="0">
                <a:latin typeface="Verdana" pitchFamily="34" charset="0"/>
              </a:rPr>
              <a:t>libraries</a:t>
            </a:r>
            <a:r>
              <a:rPr lang="en-US" sz="2800" dirty="0" smtClean="0">
                <a:latin typeface="Verdana" pitchFamily="34" charset="0"/>
              </a:rPr>
              <a:t>, and employment centres;</a:t>
            </a:r>
          </a:p>
          <a:p>
            <a:pPr lvl="3">
              <a:buNone/>
            </a:pPr>
            <a:r>
              <a:rPr lang="en-US" sz="2800" b="1" dirty="0" smtClean="0">
                <a:latin typeface="Verdana" pitchFamily="34" charset="0"/>
              </a:rPr>
              <a:t>Colleges</a:t>
            </a:r>
          </a:p>
          <a:p>
            <a:pPr lvl="3">
              <a:buNone/>
            </a:pPr>
            <a:r>
              <a:rPr lang="en-US" sz="2800" b="1" dirty="0" smtClean="0">
                <a:latin typeface="Verdana" pitchFamily="34" charset="0"/>
              </a:rPr>
              <a:t>Universities</a:t>
            </a:r>
          </a:p>
          <a:p>
            <a:pPr lvl="3">
              <a:buNone/>
            </a:pPr>
            <a:r>
              <a:rPr lang="en-US" sz="2800" b="1" dirty="0" smtClean="0">
                <a:latin typeface="Verdana" pitchFamily="34" charset="0"/>
              </a:rPr>
              <a:t>Schools</a:t>
            </a:r>
          </a:p>
          <a:p>
            <a:pPr lvl="2">
              <a:buNone/>
            </a:pPr>
            <a:endParaRPr lang="en-US" dirty="0"/>
          </a:p>
        </p:txBody>
      </p:sp>
      <p:sp>
        <p:nvSpPr>
          <p:cNvPr id="3" name="Title 2"/>
          <p:cNvSpPr>
            <a:spLocks noGrp="1"/>
          </p:cNvSpPr>
          <p:nvPr>
            <p:ph type="title"/>
          </p:nvPr>
        </p:nvSpPr>
        <p:spPr/>
        <p:txBody>
          <a:bodyPr>
            <a:normAutofit/>
          </a:bodyPr>
          <a:lstStyle/>
          <a:p>
            <a:pPr algn="ctr"/>
            <a:r>
              <a:rPr lang="en-US" sz="3200" dirty="0" smtClean="0"/>
              <a:t>Are Libraries in the Public Sector?</a:t>
            </a:r>
            <a:endParaRPr lang="en-US"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dirty="0" smtClean="0"/>
              <a:t>Prevention of New Barriers</a:t>
            </a:r>
          </a:p>
          <a:p>
            <a:endParaRPr lang="en-US" dirty="0" smtClean="0"/>
          </a:p>
          <a:p>
            <a:r>
              <a:rPr lang="en-US" dirty="0" smtClean="0"/>
              <a:t>Ordering goods</a:t>
            </a:r>
          </a:p>
          <a:p>
            <a:r>
              <a:rPr lang="en-US" dirty="0" smtClean="0"/>
              <a:t>Delivering New Services, Revising Current Services or Programs</a:t>
            </a:r>
          </a:p>
          <a:p>
            <a:r>
              <a:rPr lang="en-US" dirty="0" smtClean="0"/>
              <a:t>**Strategic Planning</a:t>
            </a:r>
          </a:p>
          <a:p>
            <a:pPr lvl="1"/>
            <a:r>
              <a:rPr lang="en-US" dirty="0" smtClean="0"/>
              <a:t>Mission Statement</a:t>
            </a:r>
          </a:p>
          <a:p>
            <a:pPr lvl="1">
              <a:buFont typeface="Wingdings" pitchFamily="2" charset="2"/>
              <a:buChar char="Ø"/>
            </a:pPr>
            <a:r>
              <a:rPr lang="en-US" dirty="0" smtClean="0"/>
              <a:t>Short term planning</a:t>
            </a:r>
          </a:p>
          <a:p>
            <a:pPr lvl="1">
              <a:buFont typeface="Wingdings" pitchFamily="2" charset="2"/>
              <a:buChar char="Ø"/>
            </a:pPr>
            <a:r>
              <a:rPr lang="en-US" dirty="0" smtClean="0"/>
              <a:t>Long term planning</a:t>
            </a:r>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Philosophy of Accessibility</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sz="3200" b="1" dirty="0" smtClean="0"/>
              <a:t>Written Policies</a:t>
            </a:r>
          </a:p>
          <a:p>
            <a:pPr>
              <a:buFont typeface="Arial" pitchFamily="34" charset="0"/>
              <a:buChar char="•"/>
            </a:pPr>
            <a:r>
              <a:rPr lang="en-US" sz="2400" dirty="0" smtClean="0"/>
              <a:t>Human Rights Principles</a:t>
            </a:r>
          </a:p>
          <a:p>
            <a:pPr lvl="1">
              <a:buFont typeface="Arial" pitchFamily="34" charset="0"/>
              <a:buChar char="•"/>
            </a:pPr>
            <a:r>
              <a:rPr lang="en-US" sz="2400" dirty="0" smtClean="0"/>
              <a:t>Training</a:t>
            </a:r>
          </a:p>
          <a:p>
            <a:pPr lvl="1">
              <a:buFont typeface="Arial" pitchFamily="34" charset="0"/>
              <a:buChar char="•"/>
            </a:pPr>
            <a:r>
              <a:rPr lang="en-US" sz="2400" dirty="0" smtClean="0"/>
              <a:t>Service Animals</a:t>
            </a:r>
          </a:p>
          <a:p>
            <a:pPr lvl="1">
              <a:buFont typeface="Arial" pitchFamily="34" charset="0"/>
              <a:buChar char="•"/>
            </a:pPr>
            <a:r>
              <a:rPr lang="en-US" sz="2400" dirty="0" smtClean="0"/>
              <a:t>Support Persons</a:t>
            </a:r>
          </a:p>
          <a:p>
            <a:pPr lvl="1">
              <a:buFont typeface="Arial" pitchFamily="34" charset="0"/>
              <a:buChar char="•"/>
            </a:pPr>
            <a:r>
              <a:rPr lang="en-US" sz="2400" dirty="0" smtClean="0"/>
              <a:t>Personal Assistive Devices</a:t>
            </a:r>
          </a:p>
          <a:p>
            <a:pPr lvl="1">
              <a:buFont typeface="Arial" pitchFamily="34" charset="0"/>
              <a:buChar char="•"/>
            </a:pPr>
            <a:r>
              <a:rPr lang="en-US" sz="2400" dirty="0" smtClean="0"/>
              <a:t>Temporary Disruption</a:t>
            </a:r>
          </a:p>
          <a:p>
            <a:pPr lvl="1">
              <a:buFont typeface="Arial" pitchFamily="34" charset="0"/>
              <a:buChar char="•"/>
            </a:pPr>
            <a:r>
              <a:rPr lang="en-US" sz="2400" dirty="0" smtClean="0"/>
              <a:t>Feedback Process</a:t>
            </a:r>
          </a:p>
          <a:p>
            <a:pPr lvl="1">
              <a:buNone/>
            </a:pPr>
            <a:endParaRPr lang="en-US" sz="2400" dirty="0" smtClean="0"/>
          </a:p>
          <a:p>
            <a:pPr lvl="1">
              <a:buFont typeface="Arial" pitchFamily="34" charset="0"/>
              <a:buChar char="•"/>
            </a:pPr>
            <a:endParaRPr lang="en-US" dirty="0" smtClean="0"/>
          </a:p>
          <a:p>
            <a:pPr lvl="1">
              <a:buNone/>
            </a:pPr>
            <a:endParaRPr lang="en-US" dirty="0" smtClean="0"/>
          </a:p>
          <a:p>
            <a:pPr lvl="1">
              <a:buFont typeface="Wingdings" pitchFamily="2" charset="2"/>
              <a:buChar char="Ø"/>
            </a:pPr>
            <a:endParaRPr lang="en-US" dirty="0" smtClean="0"/>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Required Components</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Practices</a:t>
            </a:r>
          </a:p>
          <a:p>
            <a:r>
              <a:rPr lang="en-US" dirty="0" smtClean="0"/>
              <a:t>Procedures</a:t>
            </a:r>
            <a:endParaRPr lang="en-US" dirty="0"/>
          </a:p>
        </p:txBody>
      </p:sp>
      <p:sp>
        <p:nvSpPr>
          <p:cNvPr id="3" name="Title 2"/>
          <p:cNvSpPr>
            <a:spLocks noGrp="1"/>
          </p:cNvSpPr>
          <p:nvPr>
            <p:ph type="title"/>
          </p:nvPr>
        </p:nvSpPr>
        <p:spPr/>
        <p:txBody>
          <a:bodyPr>
            <a:normAutofit/>
          </a:bodyPr>
          <a:lstStyle/>
          <a:p>
            <a:pPr algn="ctr"/>
            <a:r>
              <a:rPr lang="en-US" sz="3200" dirty="0" smtClean="0"/>
              <a:t>Required Components</a:t>
            </a: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buNone/>
            </a:pPr>
            <a:endParaRPr lang="en-US" dirty="0" smtClean="0"/>
          </a:p>
          <a:p>
            <a:pPr>
              <a:buNone/>
            </a:pPr>
            <a:r>
              <a:rPr lang="en-US" dirty="0" smtClean="0"/>
              <a:t>Overarching Human Rights Principles will apply to all five Standards</a:t>
            </a:r>
            <a:r>
              <a:rPr lang="en-US" dirty="0" smtClean="0"/>
              <a:t>.</a:t>
            </a:r>
          </a:p>
          <a:p>
            <a:pPr>
              <a:buNone/>
            </a:pPr>
            <a:r>
              <a:rPr lang="en-US" dirty="0" smtClean="0"/>
              <a:t>When designing your policies, practices and procedures consistent with human rights principles, your organization will want to  take into account your own unique situations.</a:t>
            </a:r>
            <a:endParaRPr lang="en-US" dirty="0" smtClean="0"/>
          </a:p>
          <a:p>
            <a:pPr>
              <a:buNone/>
            </a:pPr>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Human Rights Principles</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3. (2), you are expected to use </a:t>
            </a:r>
            <a:r>
              <a:rPr lang="en-US" b="1" dirty="0" smtClean="0"/>
              <a:t>reasonable efforts</a:t>
            </a:r>
            <a:r>
              <a:rPr lang="en-US" dirty="0" smtClean="0"/>
              <a:t> to ensure that your policies, practices and procedures are consistent with the principles of dignity, independence, integration, (except when alternate measures are necessary to meet the needs of people with disabilities) and equal opportunity.</a:t>
            </a:r>
          </a:p>
          <a:p>
            <a:endParaRPr lang="en-US" dirty="0"/>
          </a:p>
        </p:txBody>
      </p:sp>
      <p:sp>
        <p:nvSpPr>
          <p:cNvPr id="3" name="Title 2"/>
          <p:cNvSpPr>
            <a:spLocks noGrp="1"/>
          </p:cNvSpPr>
          <p:nvPr>
            <p:ph type="title"/>
          </p:nvPr>
        </p:nvSpPr>
        <p:spPr/>
        <p:txBody>
          <a:bodyPr>
            <a:normAutofit/>
          </a:bodyPr>
          <a:lstStyle/>
          <a:p>
            <a:pPr algn="ctr"/>
            <a:r>
              <a:rPr lang="en-US" sz="3200" dirty="0" smtClean="0"/>
              <a:t>Human Rights Principles</a:t>
            </a: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sz="2800" dirty="0" smtClean="0"/>
              <a:t>An example of “using </a:t>
            </a:r>
            <a:r>
              <a:rPr lang="en-US" sz="2800" dirty="0" smtClean="0"/>
              <a:t>r</a:t>
            </a:r>
            <a:r>
              <a:rPr lang="en-US" sz="2800" dirty="0" smtClean="0"/>
              <a:t>easonable efforts”:</a:t>
            </a:r>
          </a:p>
          <a:p>
            <a:pPr>
              <a:buNone/>
            </a:pPr>
            <a:endParaRPr lang="en-US" sz="2800" dirty="0" smtClean="0"/>
          </a:p>
          <a:p>
            <a:r>
              <a:rPr lang="en-US" sz="2800" dirty="0" smtClean="0"/>
              <a:t>A </a:t>
            </a:r>
            <a:r>
              <a:rPr lang="en-US" sz="2800" dirty="0" smtClean="0"/>
              <a:t>customer who is blind and reads Braille may need to know exactly what is on her </a:t>
            </a:r>
            <a:r>
              <a:rPr lang="en-US" sz="2800" dirty="0" smtClean="0"/>
              <a:t>bill, </a:t>
            </a:r>
            <a:r>
              <a:rPr lang="en-US" sz="2800" dirty="0" smtClean="0"/>
              <a:t>but be unable to read a print copy</a:t>
            </a:r>
            <a:r>
              <a:rPr lang="en-US" sz="2800" dirty="0" smtClean="0"/>
              <a:t>.</a:t>
            </a:r>
          </a:p>
          <a:p>
            <a:r>
              <a:rPr lang="en-US" sz="2800" dirty="0" smtClean="0"/>
              <a:t>Each organization has designed solutions to meet that customer’s needs in different ways.</a:t>
            </a:r>
          </a:p>
          <a:p>
            <a:endParaRPr lang="en-US" dirty="0"/>
          </a:p>
        </p:txBody>
      </p:sp>
      <p:sp>
        <p:nvSpPr>
          <p:cNvPr id="3" name="Title 2"/>
          <p:cNvSpPr>
            <a:spLocks noGrp="1"/>
          </p:cNvSpPr>
          <p:nvPr>
            <p:ph type="title"/>
          </p:nvPr>
        </p:nvSpPr>
        <p:spPr/>
        <p:txBody>
          <a:bodyPr>
            <a:normAutofit/>
          </a:bodyPr>
          <a:lstStyle/>
          <a:p>
            <a:pPr algn="ctr"/>
            <a:r>
              <a:rPr lang="en-US" sz="3200" dirty="0" smtClean="0"/>
              <a:t>Human Rights Principles</a:t>
            </a:r>
            <a:endParaRPr lang="en-US"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At a small coffee shop, a waiter or cashier might read the bill to the person. A florist shop might offer to read a bill by phone. A mid-sized utility company might offer monthly bills in Braille and then might hire another company to print and send the Braille bills. A larger utility with more customers who use Braille might determine that it is more cost effective to purchase equipment to create its own monthly bills in Braille and may also offer an accessible website that allows bill viewing and payment online.</a:t>
            </a:r>
          </a:p>
          <a:p>
            <a:endParaRPr lang="en-US" dirty="0"/>
          </a:p>
        </p:txBody>
      </p:sp>
      <p:sp>
        <p:nvSpPr>
          <p:cNvPr id="3" name="Title 2"/>
          <p:cNvSpPr>
            <a:spLocks noGrp="1"/>
          </p:cNvSpPr>
          <p:nvPr>
            <p:ph type="title"/>
          </p:nvPr>
        </p:nvSpPr>
        <p:spPr/>
        <p:txBody>
          <a:bodyPr>
            <a:normAutofit/>
          </a:bodyPr>
          <a:lstStyle/>
          <a:p>
            <a:pPr algn="ctr"/>
            <a:r>
              <a:rPr lang="en-US" sz="3200" dirty="0" smtClean="0"/>
              <a:t>Human Rights </a:t>
            </a:r>
            <a:r>
              <a:rPr lang="en-US" sz="3200" dirty="0" smtClean="0"/>
              <a:t>Principles</a:t>
            </a:r>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3. (2) 1.  The goods or services must be provided in a manner that respects the </a:t>
            </a:r>
            <a:r>
              <a:rPr lang="en-US" b="1" dirty="0" smtClean="0"/>
              <a:t>dignity</a:t>
            </a:r>
            <a:r>
              <a:rPr lang="en-US" dirty="0" smtClean="0"/>
              <a:t> and </a:t>
            </a:r>
            <a:r>
              <a:rPr lang="en-US" b="1" dirty="0" smtClean="0"/>
              <a:t>independence </a:t>
            </a:r>
            <a:r>
              <a:rPr lang="en-US" dirty="0" smtClean="0"/>
              <a:t>of persons with disabilities.</a:t>
            </a:r>
          </a:p>
          <a:p>
            <a:pPr>
              <a:buNone/>
            </a:pPr>
            <a:r>
              <a:rPr lang="en-US" sz="2000" dirty="0" smtClean="0"/>
              <a:t>	(Ontario Regulation 429/07, Accessibility Standards For Customer Service</a:t>
            </a:r>
            <a:r>
              <a:rPr lang="en-US" sz="2000" dirty="0" smtClean="0"/>
              <a:t>)</a:t>
            </a:r>
          </a:p>
          <a:p>
            <a:pPr>
              <a:buNone/>
            </a:pPr>
            <a:r>
              <a:rPr lang="en-US" sz="800" dirty="0" smtClean="0"/>
              <a:t>	</a:t>
            </a:r>
            <a:r>
              <a:rPr lang="en-US" dirty="0" smtClean="0"/>
              <a:t>Respecting a person’s dignity means they are treated in a way that does not put them down or demean them because they have a disability.</a:t>
            </a:r>
          </a:p>
          <a:p>
            <a:pPr>
              <a:buNone/>
            </a:pPr>
            <a:r>
              <a:rPr lang="en-US" dirty="0" smtClean="0"/>
              <a:t>	M</a:t>
            </a:r>
            <a:r>
              <a:rPr lang="en-US" dirty="0" smtClean="0"/>
              <a:t>ost people with disabilities want to be as independent as possible and appreciate it when someone values their independence.</a:t>
            </a:r>
            <a:endParaRPr lang="en-US" dirty="0" smtClean="0"/>
          </a:p>
          <a:p>
            <a:pPr>
              <a:buNone/>
            </a:pPr>
            <a:endParaRPr lang="en-US" sz="2000" dirty="0" smtClean="0"/>
          </a:p>
          <a:p>
            <a:pPr>
              <a:buNone/>
            </a:pPr>
            <a:endParaRPr lang="en-US" sz="2000" dirty="0" smtClean="0"/>
          </a:p>
          <a:p>
            <a:endParaRPr lang="en-US" dirty="0"/>
          </a:p>
        </p:txBody>
      </p:sp>
      <p:sp>
        <p:nvSpPr>
          <p:cNvPr id="3" name="Title 2"/>
          <p:cNvSpPr>
            <a:spLocks noGrp="1"/>
          </p:cNvSpPr>
          <p:nvPr>
            <p:ph type="title"/>
          </p:nvPr>
        </p:nvSpPr>
        <p:spPr/>
        <p:txBody>
          <a:bodyPr>
            <a:normAutofit fontScale="90000"/>
          </a:bodyPr>
          <a:lstStyle/>
          <a:p>
            <a:pPr algn="ctr"/>
            <a:r>
              <a:rPr lang="en-US" sz="3600" dirty="0" smtClean="0"/>
              <a:t>Human Rights Principles</a:t>
            </a:r>
            <a:r>
              <a:rPr lang="en-US" sz="4400" dirty="0" smtClean="0"/>
              <a:t/>
            </a:r>
            <a:br>
              <a:rPr lang="en-US" sz="4400"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endParaRPr lang="en-US" dirty="0" smtClean="0">
              <a:latin typeface="Verdana" pitchFamily="34" charset="0"/>
            </a:endParaRPr>
          </a:p>
          <a:p>
            <a:pPr algn="ctr">
              <a:buNone/>
            </a:pPr>
            <a:r>
              <a:rPr lang="en-US" dirty="0" smtClean="0">
                <a:latin typeface="Verdana" pitchFamily="34" charset="0"/>
              </a:rPr>
              <a:t>Presented by:</a:t>
            </a:r>
          </a:p>
          <a:p>
            <a:pPr algn="ctr">
              <a:buNone/>
            </a:pPr>
            <a:r>
              <a:rPr lang="en-US" dirty="0" smtClean="0">
                <a:latin typeface="Verdana" pitchFamily="34" charset="0"/>
              </a:rPr>
              <a:t>Dorothy Macnaughton</a:t>
            </a:r>
          </a:p>
          <a:p>
            <a:pPr algn="ctr">
              <a:buNone/>
            </a:pPr>
            <a:r>
              <a:rPr lang="en-US" dirty="0" smtClean="0">
                <a:latin typeface="Verdana" pitchFamily="34" charset="0"/>
              </a:rPr>
              <a:t>Accessibility and Diversity Training</a:t>
            </a:r>
          </a:p>
          <a:p>
            <a:pPr algn="ctr">
              <a:buNone/>
            </a:pPr>
            <a:r>
              <a:rPr lang="en-US" dirty="0" smtClean="0">
                <a:latin typeface="Verdana" pitchFamily="34" charset="0"/>
              </a:rPr>
              <a:t>January 31, 2009</a:t>
            </a:r>
          </a:p>
          <a:p>
            <a:pPr algn="ctr">
              <a:buNone/>
            </a:pPr>
            <a:endParaRPr lang="en-US" dirty="0" smtClean="0">
              <a:latin typeface="Verdana" pitchFamily="34" charset="0"/>
            </a:endParaRPr>
          </a:p>
          <a:p>
            <a:pPr algn="ctr">
              <a:buNone/>
            </a:pPr>
            <a:endParaRPr lang="en-US" dirty="0" smtClean="0">
              <a:latin typeface="Verdana" pitchFamily="34" charset="0"/>
            </a:endParaRPr>
          </a:p>
          <a:p>
            <a:pPr algn="ctr">
              <a:buNone/>
            </a:pPr>
            <a:endParaRPr lang="en-US" dirty="0" smtClean="0">
              <a:latin typeface="Verdana" pitchFamily="34" charset="0"/>
            </a:endParaRPr>
          </a:p>
          <a:p>
            <a:pPr algn="ctr">
              <a:buNone/>
            </a:pPr>
            <a:r>
              <a:rPr lang="en-US" sz="1200" dirty="0" smtClean="0">
                <a:latin typeface="Verdana" pitchFamily="34" charset="0"/>
              </a:rPr>
              <a:t>Copyright © 2009  Accessibility and Diversity Training</a:t>
            </a:r>
          </a:p>
          <a:p>
            <a:endParaRPr lang="en-US" dirty="0"/>
          </a:p>
        </p:txBody>
      </p:sp>
      <p:sp>
        <p:nvSpPr>
          <p:cNvPr id="3" name="Title 2"/>
          <p:cNvSpPr>
            <a:spLocks noGrp="1"/>
          </p:cNvSpPr>
          <p:nvPr>
            <p:ph type="title"/>
          </p:nvPr>
        </p:nvSpPr>
        <p:spPr/>
        <p:txBody>
          <a:bodyPr>
            <a:normAutofit fontScale="90000"/>
          </a:bodyPr>
          <a:lstStyle/>
          <a:p>
            <a:pPr algn="ctr"/>
            <a:r>
              <a:rPr lang="en-US" dirty="0" smtClean="0"/>
              <a:t>OLA Superconference, 2009</a:t>
            </a:r>
            <a:br>
              <a:rPr lang="en-US" dirty="0" smtClean="0"/>
            </a:br>
            <a:r>
              <a:rPr lang="en-US" dirty="0" smtClean="0"/>
              <a:t>Session 1812</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3. (2) 2. The provision of goods or services to persons with disabilities and others must be </a:t>
            </a:r>
            <a:r>
              <a:rPr lang="en-US" b="1" dirty="0" smtClean="0"/>
              <a:t>integrated</a:t>
            </a:r>
            <a:r>
              <a:rPr lang="en-US" dirty="0" smtClean="0"/>
              <a:t>, unless an alternate measure is necessary, whether temporarily or on a permanent basis, to enable a person with a disability to obtain, use or benefit from the goods or services.</a:t>
            </a:r>
          </a:p>
          <a:p>
            <a:pPr>
              <a:buNone/>
            </a:pPr>
            <a:r>
              <a:rPr lang="en-US" sz="2000" dirty="0" smtClean="0"/>
              <a:t>	(Ontario Regulation 429/07, Accessibility Standards For Customer Service)</a:t>
            </a:r>
          </a:p>
        </p:txBody>
      </p:sp>
      <p:sp>
        <p:nvSpPr>
          <p:cNvPr id="3" name="Title 2"/>
          <p:cNvSpPr>
            <a:spLocks noGrp="1"/>
          </p:cNvSpPr>
          <p:nvPr>
            <p:ph type="title"/>
          </p:nvPr>
        </p:nvSpPr>
        <p:spPr/>
        <p:txBody>
          <a:bodyPr>
            <a:normAutofit/>
          </a:bodyPr>
          <a:lstStyle/>
          <a:p>
            <a:pPr algn="ctr"/>
            <a:r>
              <a:rPr lang="en-US" sz="3200" dirty="0" smtClean="0"/>
              <a:t>Human Rights Principles</a:t>
            </a:r>
            <a:br>
              <a:rPr lang="en-US" sz="3200" dirty="0" smtClean="0"/>
            </a:br>
            <a:endParaRPr lang="en-US" sz="3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Integrated services are those that allow people with disabilities to fully benefit from the same services, in the same place and in the same or similar way as other customers.</a:t>
            </a:r>
          </a:p>
          <a:p>
            <a:r>
              <a:rPr lang="en-US" dirty="0" smtClean="0"/>
              <a:t>Sometimes integration does not serve the needs of all people with disabilities. In these cases, it is necessary to use alternate measures to provide goods or services. Goods or services may need to be provided to people with disabilities in a different place or in a different way than other customers.</a:t>
            </a:r>
          </a:p>
          <a:p>
            <a:pPr lvl="1"/>
            <a:r>
              <a:rPr lang="en-US" dirty="0" smtClean="0"/>
              <a:t>using TTYs or e-mail to communicate with customers who are deaf or have speech impairments, instead of providing services by phone</a:t>
            </a:r>
          </a:p>
        </p:txBody>
      </p:sp>
      <p:sp>
        <p:nvSpPr>
          <p:cNvPr id="3" name="Title 2"/>
          <p:cNvSpPr>
            <a:spLocks noGrp="1"/>
          </p:cNvSpPr>
          <p:nvPr>
            <p:ph type="title"/>
          </p:nvPr>
        </p:nvSpPr>
        <p:spPr/>
        <p:txBody>
          <a:bodyPr>
            <a:normAutofit/>
          </a:bodyPr>
          <a:lstStyle/>
          <a:p>
            <a:pPr algn="ctr"/>
            <a:r>
              <a:rPr lang="en-US" sz="3200" dirty="0" smtClean="0"/>
              <a:t>Human Rights Principles</a:t>
            </a:r>
            <a:br>
              <a:rPr lang="en-US" sz="3200" dirty="0" smtClean="0"/>
            </a:br>
            <a:endParaRPr lang="en-US"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3. (2)  3.  Persons with disabilities must be given an </a:t>
            </a:r>
            <a:r>
              <a:rPr lang="en-US" b="1" dirty="0" smtClean="0"/>
              <a:t>opportunity equal to that given to others </a:t>
            </a:r>
            <a:r>
              <a:rPr lang="en-US" dirty="0" smtClean="0"/>
              <a:t>to obtain, use and benefit from the goods or services.</a:t>
            </a:r>
          </a:p>
          <a:p>
            <a:r>
              <a:rPr lang="en-US" sz="2000" dirty="0" smtClean="0"/>
              <a:t>(Ontario Regulation 429/07, Accessibility Standards For Customer Service)</a:t>
            </a:r>
          </a:p>
          <a:p>
            <a:endParaRPr lang="en-US" dirty="0" smtClean="0"/>
          </a:p>
          <a:p>
            <a:pPr lvl="1">
              <a:buNone/>
            </a:pPr>
            <a:endParaRPr lang="en-US" sz="2000" dirty="0" smtClean="0"/>
          </a:p>
          <a:p>
            <a:pPr>
              <a:buNone/>
            </a:pPr>
            <a:r>
              <a:rPr lang="en-US" sz="1800" dirty="0" smtClean="0"/>
              <a:t>	</a:t>
            </a:r>
            <a:endParaRPr lang="en-US" dirty="0"/>
          </a:p>
        </p:txBody>
      </p:sp>
      <p:sp>
        <p:nvSpPr>
          <p:cNvPr id="3" name="Title 2"/>
          <p:cNvSpPr>
            <a:spLocks noGrp="1"/>
          </p:cNvSpPr>
          <p:nvPr>
            <p:ph type="title"/>
          </p:nvPr>
        </p:nvSpPr>
        <p:spPr/>
        <p:txBody>
          <a:bodyPr>
            <a:normAutofit/>
          </a:bodyPr>
          <a:lstStyle/>
          <a:p>
            <a:pPr algn="ctr"/>
            <a:r>
              <a:rPr lang="en-US" sz="3200" dirty="0" smtClean="0"/>
              <a:t>Human Rights Principles</a:t>
            </a:r>
            <a:endParaRPr lang="en-US" sz="3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Equal opportunity means having the same chances, options, benefits and results as others. People with disabilities need to have the same opportunity to benefit from the way you provide goods or services as others. </a:t>
            </a:r>
          </a:p>
          <a:p>
            <a:r>
              <a:rPr lang="en-US" dirty="0" smtClean="0"/>
              <a:t>You may have to treat individuals slightly differently, so  they can benefit fully from your services. Individual needs should be taken into account when providing goods or services.</a:t>
            </a:r>
          </a:p>
          <a:p>
            <a:pPr lvl="1"/>
            <a:r>
              <a:rPr lang="en-US" dirty="0" smtClean="0"/>
              <a:t>Reading titles on DAISY books to a library patron with low vision</a:t>
            </a:r>
          </a:p>
          <a:p>
            <a:pPr lvl="1"/>
            <a:r>
              <a:rPr lang="en-US" dirty="0" smtClean="0"/>
              <a:t>Reading information on a poster describing a library program to someone with a learning disability </a:t>
            </a:r>
          </a:p>
          <a:p>
            <a:endParaRPr lang="en-US" dirty="0" smtClean="0"/>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Human Rights Principles</a:t>
            </a:r>
            <a:endParaRPr lang="en-US" sz="3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dirty="0" smtClean="0"/>
              <a:t>Service Animals</a:t>
            </a:r>
          </a:p>
          <a:p>
            <a:pPr>
              <a:buNone/>
            </a:pPr>
            <a:r>
              <a:rPr lang="en-US" dirty="0" smtClean="0"/>
              <a:t>Support Persons</a:t>
            </a:r>
          </a:p>
          <a:p>
            <a:pPr>
              <a:buNone/>
            </a:pPr>
            <a:r>
              <a:rPr lang="en-US" dirty="0" smtClean="0"/>
              <a:t>Use of Personal Assistive Devices</a:t>
            </a:r>
          </a:p>
          <a:p>
            <a:pPr>
              <a:buNone/>
            </a:pPr>
            <a:r>
              <a:rPr lang="en-US" dirty="0" smtClean="0"/>
              <a:t>Notice of Temporary Disruption</a:t>
            </a:r>
          </a:p>
          <a:p>
            <a:pPr>
              <a:buNone/>
            </a:pPr>
            <a:r>
              <a:rPr lang="en-US" dirty="0" smtClean="0"/>
              <a:t>Receiving and Responding to Feedback</a:t>
            </a:r>
          </a:p>
          <a:p>
            <a:pPr>
              <a:buNone/>
            </a:pPr>
            <a:r>
              <a:rPr lang="en-US" dirty="0" smtClean="0"/>
              <a:t>Training </a:t>
            </a:r>
            <a:r>
              <a:rPr lang="en-US" dirty="0" smtClean="0"/>
              <a:t>Policy</a:t>
            </a:r>
          </a:p>
          <a:p>
            <a:pPr lvl="1"/>
            <a:endParaRPr lang="en-US" dirty="0" smtClean="0"/>
          </a:p>
          <a:p>
            <a:pPr lvl="1"/>
            <a:endParaRPr lang="en-US" dirty="0" smtClean="0"/>
          </a:p>
          <a:p>
            <a:pPr lvl="1"/>
            <a:endParaRPr lang="en-US" dirty="0"/>
          </a:p>
        </p:txBody>
      </p:sp>
      <p:sp>
        <p:nvSpPr>
          <p:cNvPr id="3" name="Title 2"/>
          <p:cNvSpPr>
            <a:spLocks noGrp="1"/>
          </p:cNvSpPr>
          <p:nvPr>
            <p:ph type="title"/>
          </p:nvPr>
        </p:nvSpPr>
        <p:spPr/>
        <p:txBody>
          <a:bodyPr>
            <a:normAutofit/>
          </a:bodyPr>
          <a:lstStyle/>
          <a:p>
            <a:pPr algn="ctr"/>
            <a:r>
              <a:rPr lang="en-US" sz="3200" dirty="0" smtClean="0"/>
              <a:t>Written Documents Required</a:t>
            </a:r>
            <a:endParaRPr lang="en-US" sz="3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Service animals allowed on your premises</a:t>
            </a:r>
          </a:p>
          <a:p>
            <a:r>
              <a:rPr lang="en-US" dirty="0" smtClean="0"/>
              <a:t>Support persons permitted to accompany a person with a disability</a:t>
            </a:r>
          </a:p>
          <a:p>
            <a:pPr lvl="1"/>
            <a:r>
              <a:rPr lang="en-US" dirty="0" smtClean="0"/>
              <a:t>Explanation of fee, if applicable</a:t>
            </a:r>
          </a:p>
          <a:p>
            <a:pPr lvl="1">
              <a:buNone/>
            </a:pPr>
            <a:r>
              <a:rPr lang="en-US" sz="2700" dirty="0" smtClean="0"/>
              <a:t>Use of personal assistive devices allowed</a:t>
            </a:r>
          </a:p>
          <a:p>
            <a:pPr lvl="1">
              <a:buNone/>
            </a:pPr>
            <a:r>
              <a:rPr lang="en-US" sz="2700" dirty="0" smtClean="0"/>
              <a:t>Notice of temporary disruption</a:t>
            </a:r>
          </a:p>
          <a:p>
            <a:pPr lvl="2"/>
            <a:r>
              <a:rPr lang="en-US" sz="2500" dirty="0" smtClean="0"/>
              <a:t>Steps to be </a:t>
            </a:r>
            <a:r>
              <a:rPr lang="en-US" sz="2500" dirty="0" smtClean="0"/>
              <a:t>taken</a:t>
            </a:r>
          </a:p>
          <a:p>
            <a:pPr lvl="2">
              <a:buNone/>
            </a:pPr>
            <a:r>
              <a:rPr lang="en-US" sz="2700" dirty="0" smtClean="0"/>
              <a:t>Written </a:t>
            </a:r>
            <a:r>
              <a:rPr lang="en-US" sz="2700" dirty="0" smtClean="0"/>
              <a:t>Process for receiving and responding to feedback</a:t>
            </a:r>
          </a:p>
          <a:p>
            <a:pPr lvl="2">
              <a:buNone/>
            </a:pPr>
            <a:r>
              <a:rPr lang="en-US" sz="2500" dirty="0" smtClean="0"/>
              <a:t>	Steps to be taken to respond to complaint</a:t>
            </a:r>
          </a:p>
        </p:txBody>
      </p:sp>
      <p:sp>
        <p:nvSpPr>
          <p:cNvPr id="3" name="Title 2"/>
          <p:cNvSpPr>
            <a:spLocks noGrp="1"/>
          </p:cNvSpPr>
          <p:nvPr>
            <p:ph type="title"/>
          </p:nvPr>
        </p:nvSpPr>
        <p:spPr/>
        <p:txBody>
          <a:bodyPr>
            <a:normAutofit/>
          </a:bodyPr>
          <a:lstStyle/>
          <a:p>
            <a:pPr algn="ctr"/>
            <a:r>
              <a:rPr lang="en-US" sz="3200" dirty="0" smtClean="0"/>
              <a:t>Written Documents Required </a:t>
            </a:r>
            <a:endParaRPr lang="en-US" sz="3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smtClean="0"/>
              <a:t>Public sector organizations must prepare a document describing your training policy,  including a </a:t>
            </a:r>
            <a:r>
              <a:rPr lang="en-GB" b="1" dirty="0" smtClean="0"/>
              <a:t>summary of the contents of the training and details of when the training was provided.</a:t>
            </a:r>
          </a:p>
          <a:p>
            <a:r>
              <a:rPr lang="en-GB" dirty="0" smtClean="0"/>
              <a:t>Every designated public sector organization  must </a:t>
            </a:r>
            <a:r>
              <a:rPr lang="en-GB" b="1" dirty="0" smtClean="0"/>
              <a:t>keep records of the training provided, including the dates on which the training was provided and the number of individuals to whom it was provided</a:t>
            </a:r>
            <a:r>
              <a:rPr lang="en-GB" dirty="0" smtClean="0"/>
              <a:t>.</a:t>
            </a:r>
            <a:endParaRPr lang="en-US" dirty="0" smtClean="0"/>
          </a:p>
          <a:p>
            <a:endParaRPr lang="en-GB" dirty="0" smtClean="0"/>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Training</a:t>
            </a:r>
            <a:endParaRPr lang="en-US" sz="3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If there are </a:t>
            </a:r>
            <a:r>
              <a:rPr lang="en-GB" b="1" dirty="0" smtClean="0"/>
              <a:t>changes to policies, practices and procedures governing the provision of goods or services to persons with disabilities</a:t>
            </a:r>
            <a:r>
              <a:rPr lang="en-GB" dirty="0" smtClean="0"/>
              <a:t>, training about those changes must be provided.</a:t>
            </a:r>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Training</a:t>
            </a:r>
            <a:endParaRPr lang="en-US" sz="3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If a person with a disability is accompanied by a guide dog or other service animal, your organization must ensure that the person is permitted to enter the premises with the animal and to keep the animal with him or her.</a:t>
            </a:r>
          </a:p>
          <a:p>
            <a:r>
              <a:rPr lang="en-US" dirty="0" smtClean="0"/>
              <a:t>This must be included in a written policy.</a:t>
            </a:r>
          </a:p>
          <a:p>
            <a:endParaRPr lang="en-US" dirty="0"/>
          </a:p>
        </p:txBody>
      </p:sp>
      <p:sp>
        <p:nvSpPr>
          <p:cNvPr id="3" name="Title 2"/>
          <p:cNvSpPr>
            <a:spLocks noGrp="1"/>
          </p:cNvSpPr>
          <p:nvPr>
            <p:ph type="title"/>
          </p:nvPr>
        </p:nvSpPr>
        <p:spPr/>
        <p:txBody>
          <a:bodyPr>
            <a:normAutofit/>
          </a:bodyPr>
          <a:lstStyle/>
          <a:p>
            <a:pPr algn="ctr"/>
            <a:r>
              <a:rPr lang="en-US" sz="3200" dirty="0" smtClean="0"/>
              <a:t>Service Animals</a:t>
            </a:r>
            <a:endParaRPr lang="en-US" sz="3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If a person with a disability is accompanied by a support person, your organization must ensure both people are permitted to enter the premises together, and that the person with a disability is not prevented from having access to the support person while on the premises.</a:t>
            </a:r>
          </a:p>
          <a:p>
            <a:r>
              <a:rPr lang="en-US" dirty="0" smtClean="0"/>
              <a:t>If an admission fee is charged, your organization must ensure notice is given in advance about the amount to be paid by  the support person.</a:t>
            </a:r>
          </a:p>
          <a:p>
            <a:r>
              <a:rPr lang="en-US" dirty="0" smtClean="0"/>
              <a:t>These must be included in your written policies.</a:t>
            </a:r>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Support Persons</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r>
              <a:rPr lang="en-US" sz="2800" dirty="0" smtClean="0"/>
              <a:t>Customer Service</a:t>
            </a:r>
          </a:p>
          <a:p>
            <a:r>
              <a:rPr lang="en-US" sz="2800" i="1" dirty="0" smtClean="0"/>
              <a:t>Everyone can be great because everyone can serve.</a:t>
            </a:r>
            <a:r>
              <a:rPr lang="en-US" sz="2800" dirty="0" smtClean="0"/>
              <a:t>    			</a:t>
            </a:r>
            <a:r>
              <a:rPr lang="en-US" sz="2400" dirty="0" smtClean="0"/>
              <a:t>Martin Luther King Jr.</a:t>
            </a:r>
          </a:p>
          <a:p>
            <a:endParaRPr lang="en-US" sz="2800" dirty="0" smtClean="0"/>
          </a:p>
          <a:p>
            <a:r>
              <a:rPr lang="en-US" sz="2800" dirty="0" smtClean="0"/>
              <a:t>Great customer service for everyone makes sense.  Customer service that meets the needs of people with disabilities not only makes sense, it will soon be something you must do under new legislation in Ontario.</a:t>
            </a:r>
          </a:p>
          <a:p>
            <a:endParaRPr lang="en-US" sz="2800" dirty="0" smtClean="0"/>
          </a:p>
          <a:p>
            <a:endParaRPr lang="en-US" sz="2800" dirty="0"/>
          </a:p>
        </p:txBody>
      </p:sp>
      <p:sp>
        <p:nvSpPr>
          <p:cNvPr id="3" name="Title 2"/>
          <p:cNvSpPr>
            <a:spLocks noGrp="1"/>
          </p:cNvSpPr>
          <p:nvPr>
            <p:ph type="title"/>
          </p:nvPr>
        </p:nvSpPr>
        <p:spPr/>
        <p:txBody>
          <a:bodyPr>
            <a:normAutofit/>
          </a:bodyPr>
          <a:lstStyle/>
          <a:p>
            <a:pPr algn="ctr"/>
            <a:r>
              <a:rPr lang="en-US" sz="3200" dirty="0" smtClean="0"/>
              <a:t>Introduction</a:t>
            </a:r>
            <a:endParaRPr lang="en-US" sz="3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Your written policy must allow people to use their own personal assistive devices to access your goods and services, and must describe situations where such use may not be permitted.</a:t>
            </a:r>
            <a:endParaRPr lang="en-US" dirty="0"/>
          </a:p>
        </p:txBody>
      </p:sp>
      <p:sp>
        <p:nvSpPr>
          <p:cNvPr id="3" name="Title 2"/>
          <p:cNvSpPr>
            <a:spLocks noGrp="1"/>
          </p:cNvSpPr>
          <p:nvPr>
            <p:ph type="title"/>
          </p:nvPr>
        </p:nvSpPr>
        <p:spPr/>
        <p:txBody>
          <a:bodyPr>
            <a:normAutofit/>
          </a:bodyPr>
          <a:lstStyle/>
          <a:p>
            <a:pPr algn="ctr"/>
            <a:r>
              <a:rPr lang="en-US" sz="3200" dirty="0" smtClean="0"/>
              <a:t>Personal Assistive Devices</a:t>
            </a:r>
            <a:endParaRPr lang="en-US" sz="32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If people with disabilities usually use your facilities or services, and if there is a temporary disruption, you must give notice of the disruption to the public, including the reason for the disruption, its anticipated duration and a description of alternative facilities or services that are available.</a:t>
            </a:r>
          </a:p>
          <a:p>
            <a:r>
              <a:rPr lang="en-US" dirty="0" smtClean="0"/>
              <a:t>This information must be posted.</a:t>
            </a:r>
          </a:p>
          <a:p>
            <a:r>
              <a:rPr lang="en-US" dirty="0" smtClean="0"/>
              <a:t>A document must outline steps to be taken when there is a temporary disruption and, upon request, must be provided to anyone who requests it.</a:t>
            </a:r>
          </a:p>
          <a:p>
            <a:endParaRPr lang="en-US" dirty="0"/>
          </a:p>
        </p:txBody>
      </p:sp>
      <p:sp>
        <p:nvSpPr>
          <p:cNvPr id="3" name="Title 2"/>
          <p:cNvSpPr>
            <a:spLocks noGrp="1"/>
          </p:cNvSpPr>
          <p:nvPr>
            <p:ph type="title"/>
          </p:nvPr>
        </p:nvSpPr>
        <p:spPr/>
        <p:txBody>
          <a:bodyPr>
            <a:normAutofit/>
          </a:bodyPr>
          <a:lstStyle/>
          <a:p>
            <a:pPr algn="ctr"/>
            <a:r>
              <a:rPr lang="en-US" sz="3200" dirty="0" smtClean="0"/>
              <a:t>Temporary Disruption</a:t>
            </a:r>
            <a:endParaRPr lang="en-US" sz="32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 written process must be outlined for receiving and responding to feedback about the manner in which your organization provides goods or services to persons with disabilities.  </a:t>
            </a:r>
          </a:p>
          <a:p>
            <a:r>
              <a:rPr lang="en-US" dirty="0" smtClean="0"/>
              <a:t>This process must be communicated to the public.</a:t>
            </a:r>
          </a:p>
          <a:p>
            <a:r>
              <a:rPr lang="en-US" dirty="0" smtClean="0"/>
              <a:t>Feedback can be provided in person, by telephone, in writing, or by email, on disc, or otherwise.</a:t>
            </a:r>
          </a:p>
          <a:p>
            <a:endParaRPr lang="en-US" dirty="0"/>
          </a:p>
        </p:txBody>
      </p:sp>
      <p:sp>
        <p:nvSpPr>
          <p:cNvPr id="3" name="Title 2"/>
          <p:cNvSpPr>
            <a:spLocks noGrp="1"/>
          </p:cNvSpPr>
          <p:nvPr>
            <p:ph type="title"/>
          </p:nvPr>
        </p:nvSpPr>
        <p:spPr/>
        <p:txBody>
          <a:bodyPr>
            <a:normAutofit/>
          </a:bodyPr>
          <a:lstStyle/>
          <a:p>
            <a:pPr algn="ctr"/>
            <a:r>
              <a:rPr lang="en-US" sz="3200" dirty="0" smtClean="0"/>
              <a:t>Feedback Process</a:t>
            </a:r>
            <a:endParaRPr lang="en-US" sz="3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The feedback process must specify the actions you will be taking if a complaint is received.</a:t>
            </a:r>
          </a:p>
          <a:p>
            <a:r>
              <a:rPr lang="en-US" dirty="0" smtClean="0"/>
              <a:t>Your organization must prepare a document describing your feedback process and provide a copy to anyone requesting it.</a:t>
            </a:r>
          </a:p>
          <a:p>
            <a:endParaRPr lang="en-US" dirty="0"/>
          </a:p>
        </p:txBody>
      </p:sp>
      <p:sp>
        <p:nvSpPr>
          <p:cNvPr id="3" name="Title 2"/>
          <p:cNvSpPr>
            <a:spLocks noGrp="1"/>
          </p:cNvSpPr>
          <p:nvPr>
            <p:ph type="title"/>
          </p:nvPr>
        </p:nvSpPr>
        <p:spPr/>
        <p:txBody>
          <a:bodyPr>
            <a:normAutofit/>
          </a:bodyPr>
          <a:lstStyle/>
          <a:p>
            <a:pPr algn="ctr"/>
            <a:r>
              <a:rPr lang="en-US" sz="3200" dirty="0" smtClean="0"/>
              <a:t>Feedback Process</a:t>
            </a:r>
            <a:endParaRPr lang="en-US" sz="3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200" dirty="0" smtClean="0"/>
              <a:t>Examples:</a:t>
            </a:r>
          </a:p>
          <a:p>
            <a:pPr lvl="1"/>
            <a:r>
              <a:rPr lang="en-US" sz="2800" dirty="0" smtClean="0"/>
              <a:t>Human Rights/Diversity </a:t>
            </a:r>
            <a:r>
              <a:rPr lang="en-US" sz="2800" dirty="0" smtClean="0"/>
              <a:t>Policies</a:t>
            </a:r>
          </a:p>
          <a:p>
            <a:pPr lvl="1"/>
            <a:r>
              <a:rPr lang="en-US" sz="2800" dirty="0" smtClean="0"/>
              <a:t>Training Policies</a:t>
            </a:r>
          </a:p>
          <a:p>
            <a:pPr lvl="1"/>
            <a:endParaRPr lang="en-US" sz="2800" dirty="0" smtClean="0"/>
          </a:p>
          <a:p>
            <a:pPr lvl="1"/>
            <a:endParaRPr lang="en-US" dirty="0"/>
          </a:p>
        </p:txBody>
      </p:sp>
      <p:sp>
        <p:nvSpPr>
          <p:cNvPr id="3" name="Title 2"/>
          <p:cNvSpPr>
            <a:spLocks noGrp="1"/>
          </p:cNvSpPr>
          <p:nvPr>
            <p:ph type="title"/>
          </p:nvPr>
        </p:nvSpPr>
        <p:spPr/>
        <p:txBody>
          <a:bodyPr>
            <a:normAutofit/>
          </a:bodyPr>
          <a:lstStyle/>
          <a:p>
            <a:pPr algn="ctr"/>
            <a:r>
              <a:rPr lang="en-US" sz="3200" dirty="0" smtClean="0"/>
              <a:t>Policies</a:t>
            </a:r>
            <a:endParaRPr lang="en-US" sz="32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r>
              <a:rPr lang="en-US" dirty="0" smtClean="0"/>
              <a:t> </a:t>
            </a:r>
          </a:p>
          <a:p>
            <a:pPr algn="ctr">
              <a:buNone/>
            </a:pPr>
            <a:r>
              <a:rPr lang="en-US" sz="3000" dirty="0" smtClean="0"/>
              <a:t>Written steps staff are expected to take</a:t>
            </a:r>
          </a:p>
          <a:p>
            <a:r>
              <a:rPr lang="en-US" sz="3000" dirty="0" smtClean="0"/>
              <a:t>Examples:</a:t>
            </a:r>
          </a:p>
          <a:p>
            <a:pPr lvl="1"/>
            <a:r>
              <a:rPr lang="en-US" sz="2600" dirty="0" smtClean="0"/>
              <a:t>How meetings with customers will be conducted</a:t>
            </a:r>
          </a:p>
          <a:p>
            <a:pPr lvl="1"/>
            <a:r>
              <a:rPr lang="en-US" sz="2600" dirty="0" smtClean="0"/>
              <a:t>How staff will assist people with disabilities who require assistance using screen reading software</a:t>
            </a:r>
          </a:p>
          <a:p>
            <a:pPr lvl="1"/>
            <a:endParaRPr lang="en-US" sz="2600" dirty="0" smtClean="0"/>
          </a:p>
          <a:p>
            <a:pPr lvl="1"/>
            <a:endParaRPr lang="en-US" sz="2600" dirty="0" smtClean="0"/>
          </a:p>
          <a:p>
            <a:pPr lvl="1"/>
            <a:endParaRPr lang="en-US" dirty="0" smtClean="0"/>
          </a:p>
          <a:p>
            <a:pPr>
              <a:buNone/>
            </a:pPr>
            <a:endParaRPr lang="en-US" dirty="0"/>
          </a:p>
        </p:txBody>
      </p:sp>
      <p:sp>
        <p:nvSpPr>
          <p:cNvPr id="3" name="Title 2"/>
          <p:cNvSpPr>
            <a:spLocks noGrp="1"/>
          </p:cNvSpPr>
          <p:nvPr>
            <p:ph type="title"/>
          </p:nvPr>
        </p:nvSpPr>
        <p:spPr/>
        <p:txBody>
          <a:bodyPr>
            <a:normAutofit/>
          </a:bodyPr>
          <a:lstStyle/>
          <a:p>
            <a:pPr algn="ctr"/>
            <a:r>
              <a:rPr lang="en-US" sz="3200" dirty="0" smtClean="0"/>
              <a:t>Procedures</a:t>
            </a:r>
            <a:endParaRPr lang="en-US" sz="32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r>
              <a:rPr lang="en-US" dirty="0" smtClean="0"/>
              <a:t>Day-to-day interaction, communication  </a:t>
            </a:r>
          </a:p>
          <a:p>
            <a:r>
              <a:rPr lang="en-US" dirty="0" smtClean="0"/>
              <a:t>How your staff actually offer or deliver your services, flexibility</a:t>
            </a:r>
          </a:p>
          <a:p>
            <a:r>
              <a:rPr lang="en-US" dirty="0" smtClean="0"/>
              <a:t>Examples:</a:t>
            </a:r>
          </a:p>
          <a:p>
            <a:pPr lvl="1"/>
            <a:r>
              <a:rPr lang="en-US" dirty="0" smtClean="0"/>
              <a:t>Requirements for filling out forms – someone with a learning disability may require assistance</a:t>
            </a:r>
          </a:p>
          <a:p>
            <a:pPr lvl="1"/>
            <a:r>
              <a:rPr lang="en-US" dirty="0" smtClean="0"/>
              <a:t>Requirements for signatures or showing of ID</a:t>
            </a:r>
          </a:p>
          <a:p>
            <a:pPr lvl="1"/>
            <a:r>
              <a:rPr lang="en-US" dirty="0" smtClean="0"/>
              <a:t>Someone with a mental health issue may require extra time and patience if they are agitated about an overdue fine</a:t>
            </a:r>
          </a:p>
          <a:p>
            <a:pPr lvl="1"/>
            <a:r>
              <a:rPr lang="en-US" dirty="0" smtClean="0"/>
              <a:t>How to communicate with someone who is deaf</a:t>
            </a:r>
          </a:p>
          <a:p>
            <a:pPr lvl="1"/>
            <a:endParaRPr lang="en-US" dirty="0" smtClean="0"/>
          </a:p>
          <a:p>
            <a:pPr lvl="1"/>
            <a:endParaRPr lang="en-US" dirty="0" smtClean="0"/>
          </a:p>
          <a:p>
            <a:pPr lvl="1"/>
            <a:endParaRPr lang="en-US" dirty="0"/>
          </a:p>
        </p:txBody>
      </p:sp>
      <p:sp>
        <p:nvSpPr>
          <p:cNvPr id="3" name="Title 2"/>
          <p:cNvSpPr>
            <a:spLocks noGrp="1"/>
          </p:cNvSpPr>
          <p:nvPr>
            <p:ph type="title"/>
          </p:nvPr>
        </p:nvSpPr>
        <p:spPr/>
        <p:txBody>
          <a:bodyPr/>
          <a:lstStyle/>
          <a:p>
            <a:pPr algn="ctr"/>
            <a:r>
              <a:rPr lang="en-US" sz="3200" dirty="0" smtClean="0"/>
              <a:t>Practices</a:t>
            </a:r>
            <a:endParaRPr lang="en-US" sz="32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Examples:</a:t>
            </a:r>
          </a:p>
          <a:p>
            <a:pPr lvl="1"/>
            <a:r>
              <a:rPr lang="en-US" dirty="0" smtClean="0"/>
              <a:t>Written directions/tip sheets on how to interact and communicate with people with each type of disability</a:t>
            </a:r>
          </a:p>
          <a:p>
            <a:pPr lvl="1"/>
            <a:r>
              <a:rPr lang="en-US" dirty="0" smtClean="0"/>
              <a:t>People First Language</a:t>
            </a:r>
            <a:endParaRPr lang="en-US" dirty="0"/>
          </a:p>
        </p:txBody>
      </p:sp>
      <p:sp>
        <p:nvSpPr>
          <p:cNvPr id="3" name="Title 2"/>
          <p:cNvSpPr>
            <a:spLocks noGrp="1"/>
          </p:cNvSpPr>
          <p:nvPr>
            <p:ph type="title"/>
          </p:nvPr>
        </p:nvSpPr>
        <p:spPr/>
        <p:txBody>
          <a:bodyPr>
            <a:normAutofit/>
          </a:bodyPr>
          <a:lstStyle/>
          <a:p>
            <a:pPr algn="ctr"/>
            <a:r>
              <a:rPr lang="en-US" sz="3200" dirty="0" smtClean="0"/>
              <a:t>Practices</a:t>
            </a:r>
            <a:endParaRPr lang="en-US" sz="32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lvl="0"/>
            <a:r>
              <a:rPr lang="en-US" sz="3600" dirty="0" smtClean="0">
                <a:latin typeface="Verdana" pitchFamily="34" charset="0"/>
                <a:ea typeface="Times New Roman" pitchFamily="18" charset="0"/>
              </a:rPr>
              <a:t>There is a requirement to prepare one or more documents describing your policies, practices and procedures and to provide a copy, upon request.</a:t>
            </a:r>
            <a:endParaRPr lang="en-US" sz="3600" dirty="0" smtClean="0">
              <a:latin typeface="Arial" pitchFamily="34" charset="0"/>
            </a:endParaRPr>
          </a:p>
          <a:p>
            <a:r>
              <a:rPr lang="en-US" sz="3600" dirty="0" smtClean="0"/>
              <a:t>When providing a copy of a document to a person with a disability, the provider must give the person the document, or the information contained in the document, </a:t>
            </a:r>
            <a:r>
              <a:rPr lang="en-US" sz="3600" b="1" dirty="0" smtClean="0"/>
              <a:t>in a format that takes into account the person’s disability</a:t>
            </a:r>
            <a:r>
              <a:rPr lang="en-US" sz="3600" dirty="0" smtClean="0"/>
              <a:t>.</a:t>
            </a:r>
          </a:p>
          <a:p>
            <a:r>
              <a:rPr lang="en-US" sz="3600" dirty="0" smtClean="0"/>
              <a:t>The format of the document or information can be determined by agreement between the organization and the person with the disability.</a:t>
            </a:r>
          </a:p>
          <a:p>
            <a:pPr>
              <a:buNone/>
            </a:pPr>
            <a:r>
              <a:rPr lang="en-US" sz="3600" dirty="0" smtClean="0"/>
              <a:t> </a:t>
            </a:r>
          </a:p>
          <a:p>
            <a:endParaRPr lang="en-US" dirty="0"/>
          </a:p>
        </p:txBody>
      </p:sp>
      <p:sp>
        <p:nvSpPr>
          <p:cNvPr id="3" name="Title 2"/>
          <p:cNvSpPr>
            <a:spLocks noGrp="1"/>
          </p:cNvSpPr>
          <p:nvPr>
            <p:ph type="title"/>
          </p:nvPr>
        </p:nvSpPr>
        <p:spPr/>
        <p:txBody>
          <a:bodyPr>
            <a:normAutofit/>
          </a:bodyPr>
          <a:lstStyle/>
          <a:p>
            <a:pPr algn="ctr"/>
            <a:r>
              <a:rPr lang="en-US" sz="3200" dirty="0" smtClean="0"/>
              <a:t>Copies of Policy </a:t>
            </a:r>
            <a:r>
              <a:rPr lang="en-US" sz="3200" dirty="0" smtClean="0"/>
              <a:t>Documents </a:t>
            </a:r>
            <a:endParaRPr lang="en-US" sz="32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buFont typeface="Arial" pitchFamily="34" charset="0"/>
              <a:buChar char="•"/>
            </a:pPr>
            <a:r>
              <a:rPr lang="en-GB" dirty="0" smtClean="0"/>
              <a:t>Information and Communications Standard </a:t>
            </a:r>
          </a:p>
          <a:p>
            <a:pPr lvl="1">
              <a:buFont typeface="Arial" pitchFamily="34" charset="0"/>
              <a:buChar char="•"/>
            </a:pPr>
            <a:r>
              <a:rPr lang="en-GB" sz="2400" dirty="0" smtClean="0"/>
              <a:t>will impact on formats in which documents are provided, as well as language, including plain language</a:t>
            </a:r>
          </a:p>
          <a:p>
            <a:pPr>
              <a:buFont typeface="Arial" pitchFamily="34" charset="0"/>
              <a:buChar char="•"/>
            </a:pPr>
            <a:r>
              <a:rPr lang="en-GB" dirty="0" smtClean="0"/>
              <a:t> http://www.mcss.gov.on.ca/mcss/english/pillars/accessibilityOntario/accesson/business/information/</a:t>
            </a:r>
          </a:p>
          <a:p>
            <a:pPr>
              <a:buFont typeface="Arial" pitchFamily="34" charset="0"/>
              <a:buChar char="•"/>
            </a:pPr>
            <a:r>
              <a:rPr lang="en-GB" dirty="0" smtClean="0"/>
              <a:t>Annotated Version of the Information and Communication Standard</a:t>
            </a:r>
          </a:p>
          <a:p>
            <a:pPr>
              <a:buFont typeface="Arial" pitchFamily="34" charset="0"/>
              <a:buChar char="•"/>
            </a:pPr>
            <a:r>
              <a:rPr lang="en-GB" dirty="0" smtClean="0"/>
              <a:t>http://www.mcss.gov.on.ca/mcss/english/pillars/accessibilityOntario/accesson/business/information/standard/index.htm</a:t>
            </a:r>
          </a:p>
          <a:p>
            <a:pPr>
              <a:buNone/>
            </a:pPr>
            <a:r>
              <a:rPr lang="en-GB" dirty="0" smtClean="0"/>
              <a:t>Still time for public feedback until February 6</a:t>
            </a:r>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Documents and the Information and Communications Standard</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Verdana" pitchFamily="34" charset="0"/>
              </a:rPr>
              <a:t>Making your library as accessible as possible for people with disabilities in your local communities, schools, colleges and universities means everyone can have access to all of the great programs and services that today’s libraries offer. </a:t>
            </a:r>
          </a:p>
          <a:p>
            <a:r>
              <a:rPr lang="en-US" dirty="0" smtClean="0">
                <a:latin typeface="Verdana" pitchFamily="34" charset="0"/>
              </a:rPr>
              <a:t>It also means that any new programs, a new website or new services will need to be designed so they will be accessible</a:t>
            </a:r>
            <a:r>
              <a:rPr lang="en-US" dirty="0"/>
              <a:t> </a:t>
            </a:r>
            <a:r>
              <a:rPr lang="en-US" dirty="0" smtClean="0"/>
              <a:t>from the time they are introduced.</a:t>
            </a:r>
            <a:endParaRPr lang="en-US" dirty="0" smtClean="0">
              <a:latin typeface="Verdana" pitchFamily="34" charset="0"/>
            </a:endParaRPr>
          </a:p>
        </p:txBody>
      </p:sp>
      <p:sp>
        <p:nvSpPr>
          <p:cNvPr id="3" name="Title 2"/>
          <p:cNvSpPr>
            <a:spLocks noGrp="1"/>
          </p:cNvSpPr>
          <p:nvPr>
            <p:ph type="title"/>
          </p:nvPr>
        </p:nvSpPr>
        <p:spPr/>
        <p:txBody>
          <a:bodyPr>
            <a:normAutofit/>
          </a:bodyPr>
          <a:lstStyle/>
          <a:p>
            <a:pPr algn="ctr"/>
            <a:r>
              <a:rPr lang="en-US" sz="3200" dirty="0" smtClean="0"/>
              <a:t>Introduction</a:t>
            </a:r>
            <a:endParaRPr lang="en-US" sz="32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CA" b="1" dirty="0" smtClean="0"/>
              <a:t>Use of Plain Language for public documents</a:t>
            </a:r>
          </a:p>
          <a:p>
            <a:r>
              <a:rPr lang="en-CA" b="1" dirty="0" smtClean="0"/>
              <a:t>Plain Language </a:t>
            </a:r>
            <a:r>
              <a:rPr lang="en-CA" i="1" dirty="0" smtClean="0"/>
              <a:t>– </a:t>
            </a:r>
            <a:r>
              <a:rPr lang="en-CA" dirty="0" smtClean="0"/>
              <a:t>a way of writing and presenting information and complex messages so that it is easy to read, understand and use; some characteristics of plain language may include writing to a simpler reading level, eliminating jargon and unnecessary words, using familiar words in a conversational style, and the use of uncomplicated sentence structure and grammar.</a:t>
            </a:r>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Documents and the Information and Communications Standard</a:t>
            </a:r>
            <a:endParaRPr lang="en-US" sz="32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smtClean="0"/>
              <a:t>Plain Language</a:t>
            </a:r>
            <a:r>
              <a:rPr lang="en-US" dirty="0" smtClean="0"/>
              <a:t>:</a:t>
            </a:r>
          </a:p>
          <a:p>
            <a:r>
              <a:rPr lang="en-US" dirty="0" smtClean="0"/>
              <a:t>(taken from: http://www.plainlanguage.gov/howto/guidelines/reader-friendly.cfm</a:t>
            </a:r>
          </a:p>
          <a:p>
            <a:r>
              <a:rPr lang="en-US" b="1" dirty="0" smtClean="0"/>
              <a:t>Federal Plain Language Guidelines (U.S.)</a:t>
            </a:r>
          </a:p>
          <a:p>
            <a:endParaRPr lang="en-US" dirty="0" smtClean="0"/>
          </a:p>
          <a:p>
            <a:r>
              <a:rPr lang="en-US" dirty="0" smtClean="0"/>
              <a:t>Written material is in plain language if your audience can: </a:t>
            </a:r>
          </a:p>
          <a:p>
            <a:pPr lvl="0"/>
            <a:r>
              <a:rPr lang="en-US" dirty="0" smtClean="0"/>
              <a:t>Find what they need;</a:t>
            </a:r>
          </a:p>
          <a:p>
            <a:pPr lvl="0"/>
            <a:r>
              <a:rPr lang="en-US" dirty="0" smtClean="0"/>
              <a:t>Understand what they find; and</a:t>
            </a:r>
          </a:p>
          <a:p>
            <a:pPr lvl="0"/>
            <a:r>
              <a:rPr lang="en-US" dirty="0" smtClean="0"/>
              <a:t>Use what they find to meet their needs.</a:t>
            </a:r>
          </a:p>
          <a:p>
            <a:endParaRPr lang="en-US" dirty="0"/>
          </a:p>
        </p:txBody>
      </p:sp>
      <p:sp>
        <p:nvSpPr>
          <p:cNvPr id="3" name="Title 2"/>
          <p:cNvSpPr>
            <a:spLocks noGrp="1"/>
          </p:cNvSpPr>
          <p:nvPr>
            <p:ph type="title"/>
          </p:nvPr>
        </p:nvSpPr>
        <p:spPr/>
        <p:txBody>
          <a:bodyPr>
            <a:normAutofit/>
          </a:bodyPr>
          <a:lstStyle/>
          <a:p>
            <a:r>
              <a:rPr lang="en-US" sz="3200" dirty="0" smtClean="0"/>
              <a:t>Documents and the Information and Communications Standards</a:t>
            </a:r>
            <a:endParaRPr lang="en-US" sz="32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Every person who participates in developing the provider’s policies, practices and procedures governing the provision of goods or services to members of the public or other third parties.</a:t>
            </a:r>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Customer Service Training</a:t>
            </a:r>
            <a:br>
              <a:rPr lang="en-US" sz="3200" dirty="0" smtClean="0"/>
            </a:br>
            <a:r>
              <a:rPr lang="en-US" sz="3200" dirty="0" smtClean="0"/>
              <a:t>Who Requires Training? </a:t>
            </a:r>
            <a:endParaRPr lang="en-US" sz="32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Every person who deals with members of the public or other third parties on behalf of the provider, including volunteers.</a:t>
            </a:r>
          </a:p>
          <a:p>
            <a:pPr lvl="1"/>
            <a:r>
              <a:rPr lang="en-GB" sz="2400" dirty="0" smtClean="0"/>
              <a:t>Library volunteers interacting with the public</a:t>
            </a:r>
          </a:p>
          <a:p>
            <a:pPr lvl="1"/>
            <a:r>
              <a:rPr lang="en-GB" sz="2400" dirty="0" smtClean="0"/>
              <a:t>Include Accessible Customer Service Training with Volunteer Training and Orientation</a:t>
            </a:r>
            <a:endParaRPr lang="en-US" sz="2400" dirty="0" smtClean="0"/>
          </a:p>
          <a:p>
            <a:pPr lvl="1">
              <a:buNone/>
            </a:pPr>
            <a:endParaRPr lang="en-US" dirty="0"/>
          </a:p>
        </p:txBody>
      </p:sp>
      <p:sp>
        <p:nvSpPr>
          <p:cNvPr id="3" name="Title 2"/>
          <p:cNvSpPr>
            <a:spLocks noGrp="1"/>
          </p:cNvSpPr>
          <p:nvPr>
            <p:ph type="title"/>
          </p:nvPr>
        </p:nvSpPr>
        <p:spPr/>
        <p:txBody>
          <a:bodyPr>
            <a:normAutofit/>
          </a:bodyPr>
          <a:lstStyle/>
          <a:p>
            <a:pPr algn="ctr"/>
            <a:r>
              <a:rPr lang="en-US" sz="3200" dirty="0" smtClean="0"/>
              <a:t>Customer Service Training</a:t>
            </a:r>
            <a:br>
              <a:rPr lang="en-US" sz="3200" dirty="0" smtClean="0"/>
            </a:br>
            <a:r>
              <a:rPr lang="en-US" sz="3200" dirty="0" smtClean="0"/>
              <a:t>Who Requires Training? </a:t>
            </a:r>
            <a:endParaRPr lang="en-US" sz="32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A library has full-time and part-time staff who do a variety of tasks, such as serve patrons at the circulation or reference desks. A janitor is on-site to take care of the building and to close the library.  He does not deal with the public for library-related services. All library staff, except the janitor, must receive training, to meet the requirement of the customer service standard, as they deal with members of the public on behalf of the library. </a:t>
            </a:r>
          </a:p>
          <a:p>
            <a:endParaRPr lang="en-US" dirty="0"/>
          </a:p>
        </p:txBody>
      </p:sp>
      <p:sp>
        <p:nvSpPr>
          <p:cNvPr id="3" name="Title 2"/>
          <p:cNvSpPr>
            <a:spLocks noGrp="1"/>
          </p:cNvSpPr>
          <p:nvPr>
            <p:ph type="title"/>
          </p:nvPr>
        </p:nvSpPr>
        <p:spPr/>
        <p:txBody>
          <a:bodyPr>
            <a:normAutofit/>
          </a:bodyPr>
          <a:lstStyle/>
          <a:p>
            <a:pPr algn="ctr"/>
            <a:r>
              <a:rPr lang="en-US" sz="3200" dirty="0" smtClean="0"/>
              <a:t>Customer Service Training</a:t>
            </a:r>
            <a:br>
              <a:rPr lang="en-US" sz="3200" dirty="0" smtClean="0"/>
            </a:br>
            <a:r>
              <a:rPr lang="en-US" sz="3200" dirty="0" smtClean="0"/>
              <a:t>Who Requires Training? </a:t>
            </a:r>
            <a:endParaRPr lang="en-US" sz="32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sz="2800" dirty="0" smtClean="0"/>
              <a:t>The training must be provided to each person, as soon as practicable, after he or she is assigned the applicable duties.</a:t>
            </a:r>
            <a:endParaRPr lang="en-US" sz="2800" dirty="0" smtClean="0"/>
          </a:p>
          <a:p>
            <a:r>
              <a:rPr lang="en-US" sz="2800" dirty="0" smtClean="0"/>
              <a:t>Importance of Accessible Customer Service orientation materials for new staff, including up-to-date copies of all policies, procedures and practices</a:t>
            </a:r>
          </a:p>
          <a:p>
            <a:pPr lvl="1">
              <a:buFont typeface="Arial" pitchFamily="34" charset="0"/>
              <a:buChar char="•"/>
            </a:pPr>
            <a:r>
              <a:rPr lang="en-US" sz="2800" dirty="0" smtClean="0"/>
              <a:t>document date new staff received basic materials and when they received full training</a:t>
            </a:r>
          </a:p>
          <a:p>
            <a:endParaRPr lang="en-US" dirty="0"/>
          </a:p>
        </p:txBody>
      </p:sp>
      <p:sp>
        <p:nvSpPr>
          <p:cNvPr id="3" name="Title 2"/>
          <p:cNvSpPr>
            <a:spLocks noGrp="1"/>
          </p:cNvSpPr>
          <p:nvPr>
            <p:ph type="title"/>
          </p:nvPr>
        </p:nvSpPr>
        <p:spPr/>
        <p:txBody>
          <a:bodyPr>
            <a:normAutofit/>
          </a:bodyPr>
          <a:lstStyle/>
          <a:p>
            <a:pPr algn="ctr"/>
            <a:r>
              <a:rPr lang="en-US" sz="3200" dirty="0" smtClean="0"/>
              <a:t>Customer Service Training</a:t>
            </a:r>
            <a:br>
              <a:rPr lang="en-US" sz="3200" dirty="0" smtClean="0"/>
            </a:br>
            <a:r>
              <a:rPr lang="en-US" sz="3200" dirty="0" smtClean="0"/>
              <a:t>When is Training Required?</a:t>
            </a:r>
            <a:endParaRPr lang="en-US" sz="32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Purposes of the Accessibility for Ontarians with Disabilities Act</a:t>
            </a:r>
          </a:p>
          <a:p>
            <a:r>
              <a:rPr lang="en-US" dirty="0" smtClean="0"/>
              <a:t>Definition of “disability” </a:t>
            </a:r>
          </a:p>
          <a:p>
            <a:r>
              <a:rPr lang="en-US" dirty="0" smtClean="0"/>
              <a:t>It helps to include the definition of “barrier” and “accessibility” (Ministry of Municipal Affairs and Housing) and “barrier-free” (Ontario Building Code)</a:t>
            </a:r>
          </a:p>
          <a:p>
            <a:endParaRPr lang="en-US" dirty="0"/>
          </a:p>
        </p:txBody>
      </p:sp>
      <p:sp>
        <p:nvSpPr>
          <p:cNvPr id="3" name="Title 2"/>
          <p:cNvSpPr>
            <a:spLocks noGrp="1"/>
          </p:cNvSpPr>
          <p:nvPr>
            <p:ph type="title"/>
          </p:nvPr>
        </p:nvSpPr>
        <p:spPr/>
        <p:txBody>
          <a:bodyPr>
            <a:normAutofit fontScale="90000"/>
          </a:bodyPr>
          <a:lstStyle/>
          <a:p>
            <a:pPr algn="ctr"/>
            <a:r>
              <a:rPr lang="en-US" dirty="0" smtClean="0"/>
              <a:t>Customer Service Training</a:t>
            </a:r>
            <a:br>
              <a:rPr lang="en-US" dirty="0" smtClean="0"/>
            </a:br>
            <a:r>
              <a:rPr lang="en-US" dirty="0" smtClean="0"/>
              <a:t>What Must Be Included</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AODA Section 2 </a:t>
            </a:r>
          </a:p>
          <a:p>
            <a:pPr>
              <a:buNone/>
            </a:pPr>
            <a:r>
              <a:rPr lang="en-US" dirty="0" smtClean="0"/>
              <a:t>	In this Act, </a:t>
            </a:r>
          </a:p>
          <a:p>
            <a:pPr>
              <a:buNone/>
            </a:pPr>
            <a:r>
              <a:rPr lang="en-US" dirty="0" smtClean="0"/>
              <a:t>	“disability” means,</a:t>
            </a:r>
          </a:p>
          <a:p>
            <a:pPr>
              <a:buNone/>
            </a:pPr>
            <a:r>
              <a:rPr lang="en-US" dirty="0" smtClean="0"/>
              <a:t>	(a)  any degree of </a:t>
            </a:r>
            <a:r>
              <a:rPr lang="en-US" b="1" dirty="0" smtClean="0"/>
              <a:t>physical disability</a:t>
            </a:r>
            <a:r>
              <a:rPr lang="en-US" dirty="0" smtClean="0"/>
              <a:t>, infirmity, malformation or disfigurement that is caused by bodily injury, birth defect or illness and, without limiting the generality of the foregoing, includes </a:t>
            </a:r>
            <a:r>
              <a:rPr lang="en-US" b="1" dirty="0" smtClean="0"/>
              <a:t>diabetes</a:t>
            </a:r>
            <a:r>
              <a:rPr lang="en-US" dirty="0" smtClean="0"/>
              <a:t> mellitus, </a:t>
            </a:r>
            <a:r>
              <a:rPr lang="en-US" b="1" dirty="0" smtClean="0"/>
              <a:t>epilepsy, a brain injury, any degree of paralysis, amputation, lack of physical co-ordination, blindness or visual impediment, deafness or hearing impediment, muteness or speech impediment, or physical reliance on a guide dog or other animal or on a wheelchair or other remedial appliance or device</a:t>
            </a:r>
            <a:r>
              <a:rPr lang="en-US" dirty="0" smtClean="0"/>
              <a:t>,</a:t>
            </a:r>
          </a:p>
          <a:p>
            <a:endParaRPr lang="en-US" dirty="0" smtClean="0"/>
          </a:p>
        </p:txBody>
      </p:sp>
      <p:sp>
        <p:nvSpPr>
          <p:cNvPr id="3" name="Title 2"/>
          <p:cNvSpPr>
            <a:spLocks noGrp="1"/>
          </p:cNvSpPr>
          <p:nvPr>
            <p:ph type="title"/>
          </p:nvPr>
        </p:nvSpPr>
        <p:spPr/>
        <p:txBody>
          <a:bodyPr>
            <a:normAutofit/>
          </a:bodyPr>
          <a:lstStyle/>
          <a:p>
            <a:pPr algn="ctr"/>
            <a:r>
              <a:rPr lang="en-US" sz="3200" dirty="0" smtClean="0"/>
              <a:t>What is a “disability”?</a:t>
            </a:r>
            <a:endParaRPr lang="en-US" sz="32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(b)  a condition of </a:t>
            </a:r>
            <a:r>
              <a:rPr lang="en-US" b="1" dirty="0" smtClean="0"/>
              <a:t>mental impairment </a:t>
            </a:r>
            <a:r>
              <a:rPr lang="en-US" dirty="0" smtClean="0"/>
              <a:t>or a </a:t>
            </a:r>
            <a:r>
              <a:rPr lang="en-US" b="1" dirty="0" smtClean="0"/>
              <a:t>developmental disability</a:t>
            </a:r>
            <a:r>
              <a:rPr lang="en-US" dirty="0" smtClean="0"/>
              <a:t>,</a:t>
            </a:r>
          </a:p>
          <a:p>
            <a:r>
              <a:rPr lang="en-US" dirty="0" smtClean="0"/>
              <a:t>(c)  a </a:t>
            </a:r>
            <a:r>
              <a:rPr lang="en-US" b="1" dirty="0" smtClean="0"/>
              <a:t>learning disability, or a dysfunction in one or more of the processes involved in understanding or using symbols or spoken language</a:t>
            </a:r>
            <a:r>
              <a:rPr lang="en-US" dirty="0" smtClean="0"/>
              <a:t>, </a:t>
            </a:r>
          </a:p>
          <a:p>
            <a:r>
              <a:rPr lang="en-US" dirty="0" smtClean="0"/>
              <a:t>(d)  a </a:t>
            </a:r>
            <a:r>
              <a:rPr lang="en-US" b="1" dirty="0" smtClean="0"/>
              <a:t>mental disorder</a:t>
            </a:r>
            <a:r>
              <a:rPr lang="en-US" dirty="0" smtClean="0"/>
              <a:t>, or</a:t>
            </a:r>
          </a:p>
          <a:p>
            <a:r>
              <a:rPr lang="en-US" dirty="0" smtClean="0"/>
              <a:t>(e)  </a:t>
            </a:r>
            <a:r>
              <a:rPr lang="en-US" b="1" dirty="0" smtClean="0"/>
              <a:t>an injury or disability for which benefits were claimed or received under the insurance plan established under the Workplace Safety and Insurance Act, 1997</a:t>
            </a:r>
            <a:r>
              <a:rPr lang="en-US" dirty="0" smtClean="0"/>
              <a:t>;</a:t>
            </a:r>
          </a:p>
          <a:p>
            <a:endParaRPr lang="en-US" dirty="0"/>
          </a:p>
        </p:txBody>
      </p:sp>
      <p:sp>
        <p:nvSpPr>
          <p:cNvPr id="3" name="Title 2"/>
          <p:cNvSpPr>
            <a:spLocks noGrp="1"/>
          </p:cNvSpPr>
          <p:nvPr>
            <p:ph type="title"/>
          </p:nvPr>
        </p:nvSpPr>
        <p:spPr/>
        <p:txBody>
          <a:bodyPr>
            <a:normAutofit/>
          </a:bodyPr>
          <a:lstStyle/>
          <a:p>
            <a:pPr algn="ctr"/>
            <a:r>
              <a:rPr lang="en-US" sz="3200" dirty="0" smtClean="0"/>
              <a:t>What is a “disability”?</a:t>
            </a:r>
            <a:endParaRPr lang="en-US" sz="32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CA" dirty="0" smtClean="0"/>
              <a:t>	Disabilities may:</a:t>
            </a:r>
          </a:p>
          <a:p>
            <a:r>
              <a:rPr lang="en-CA" dirty="0" smtClean="0"/>
              <a:t>be visible (person carrying a white cane)   </a:t>
            </a:r>
          </a:p>
          <a:p>
            <a:r>
              <a:rPr lang="en-CA" dirty="0" smtClean="0"/>
              <a:t>be invisible (a learning disability)</a:t>
            </a:r>
          </a:p>
          <a:p>
            <a:r>
              <a:rPr lang="en-CA" dirty="0" smtClean="0"/>
              <a:t>have effects which may come and go </a:t>
            </a:r>
            <a:endParaRPr lang="en-US" dirty="0" smtClean="0"/>
          </a:p>
          <a:p>
            <a:r>
              <a:rPr lang="en-US" dirty="0" smtClean="0"/>
              <a:t>differ in severity (degree of vision or hearing loss) </a:t>
            </a:r>
          </a:p>
          <a:p>
            <a:pPr>
              <a:buNone/>
            </a:pPr>
            <a:r>
              <a:rPr lang="en-US" dirty="0" smtClean="0"/>
              <a:t>	Example: A person with multiple sclerosis may experience periods when the condition does not have an effect on her daily routine and other periods when it does.</a:t>
            </a:r>
          </a:p>
          <a:p>
            <a:endParaRPr lang="en-US" dirty="0"/>
          </a:p>
        </p:txBody>
      </p:sp>
      <p:sp>
        <p:nvSpPr>
          <p:cNvPr id="3" name="Title 2"/>
          <p:cNvSpPr>
            <a:spLocks noGrp="1"/>
          </p:cNvSpPr>
          <p:nvPr>
            <p:ph type="title"/>
          </p:nvPr>
        </p:nvSpPr>
        <p:spPr/>
        <p:txBody>
          <a:bodyPr>
            <a:normAutofit/>
          </a:bodyPr>
          <a:lstStyle/>
          <a:p>
            <a:pPr algn="ctr"/>
            <a:r>
              <a:rPr lang="en-US" sz="3200" dirty="0" smtClean="0"/>
              <a:t>Types of Disabilities</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Verdana" pitchFamily="34" charset="0"/>
              </a:rPr>
              <a:t>The Accessibility for Ontarians with Disabilities Act (AODA), 2005, will create provincial standards for accessibility for persons with disabilities by 2025.</a:t>
            </a:r>
          </a:p>
          <a:p>
            <a:r>
              <a:rPr lang="en-US" dirty="0" smtClean="0">
                <a:latin typeface="Verdana" pitchFamily="34" charset="0"/>
              </a:rPr>
              <a:t>The Standards will outline legal requirements and deadlines.</a:t>
            </a:r>
          </a:p>
          <a:p>
            <a:pPr>
              <a:buNone/>
            </a:pPr>
            <a:r>
              <a:rPr lang="en-US" dirty="0" smtClean="0">
                <a:latin typeface="Verdana" pitchFamily="34" charset="0"/>
              </a:rPr>
              <a:t> </a:t>
            </a:r>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 Accessibility for Ontarians with Disabilities Act</a:t>
            </a:r>
            <a:endParaRPr lang="en-US" sz="32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Information about one’s disability is personal and private and must be treated confidentially. In most cases, it will not be necessary to ask for proof of a disability. Some providers, such as schools, colleges and universities may require proof of disability, because of the type of services that they provide. In such cases, these providers may be subject to privacy-related laws with respect to that information.</a:t>
            </a:r>
          </a:p>
          <a:p>
            <a:r>
              <a:rPr lang="en-US" dirty="0" smtClean="0"/>
              <a:t>This may come into play when employment is involved.</a:t>
            </a:r>
          </a:p>
          <a:p>
            <a:endParaRPr lang="en-US" dirty="0"/>
          </a:p>
        </p:txBody>
      </p:sp>
      <p:sp>
        <p:nvSpPr>
          <p:cNvPr id="3" name="Title 2"/>
          <p:cNvSpPr>
            <a:spLocks noGrp="1"/>
          </p:cNvSpPr>
          <p:nvPr>
            <p:ph type="title"/>
          </p:nvPr>
        </p:nvSpPr>
        <p:spPr/>
        <p:txBody>
          <a:bodyPr>
            <a:normAutofit/>
          </a:bodyPr>
          <a:lstStyle/>
          <a:p>
            <a:pPr algn="ctr"/>
            <a:r>
              <a:rPr lang="en-US" sz="3200" dirty="0" smtClean="0"/>
              <a:t>Personal Information About One’s Disability</a:t>
            </a:r>
            <a:endParaRPr lang="en-US" sz="32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How to interact and communicate with persons with various types of disability</a:t>
            </a:r>
          </a:p>
          <a:p>
            <a:pPr lvl="1">
              <a:buFont typeface="Arial" pitchFamily="34" charset="0"/>
              <a:buChar char="•"/>
            </a:pPr>
            <a:r>
              <a:rPr lang="en-GB" sz="2400" dirty="0" smtClean="0"/>
              <a:t>need to understand basic information about the types of disabilities listed in the definition of “disability” in the AODA, in the ODA and the Ontario Human Rights Code</a:t>
            </a:r>
          </a:p>
          <a:p>
            <a:pPr lvl="1">
              <a:buFont typeface="Arial" pitchFamily="34" charset="0"/>
              <a:buChar char="•"/>
            </a:pPr>
            <a:r>
              <a:rPr lang="en-US" sz="2400" dirty="0" smtClean="0"/>
              <a:t>must gain a good understanding of how to treat people with disabilities in general  </a:t>
            </a:r>
          </a:p>
          <a:p>
            <a:pPr lvl="1">
              <a:buFont typeface="Arial" pitchFamily="34" charset="0"/>
              <a:buChar char="•"/>
            </a:pPr>
            <a:r>
              <a:rPr lang="en-US" sz="2400" dirty="0" smtClean="0"/>
              <a:t>must develop a knowledge of effective communication methods for each specific disability</a:t>
            </a:r>
          </a:p>
          <a:p>
            <a:endParaRPr lang="en-US" dirty="0"/>
          </a:p>
        </p:txBody>
      </p:sp>
      <p:sp>
        <p:nvSpPr>
          <p:cNvPr id="3" name="Title 2"/>
          <p:cNvSpPr>
            <a:spLocks noGrp="1"/>
          </p:cNvSpPr>
          <p:nvPr>
            <p:ph type="title"/>
          </p:nvPr>
        </p:nvSpPr>
        <p:spPr/>
        <p:txBody>
          <a:bodyPr>
            <a:normAutofit/>
          </a:bodyPr>
          <a:lstStyle/>
          <a:p>
            <a:pPr algn="ctr"/>
            <a:r>
              <a:rPr lang="en-US" sz="3200" dirty="0" smtClean="0"/>
              <a:t>Customer Service Training</a:t>
            </a:r>
            <a:br>
              <a:rPr lang="en-US" sz="3200" dirty="0" smtClean="0"/>
            </a:br>
            <a:r>
              <a:rPr lang="en-US" sz="3200" dirty="0" smtClean="0"/>
              <a:t>What Must Be Included</a:t>
            </a:r>
            <a:endParaRPr lang="en-US" sz="32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TIP #1:</a:t>
            </a:r>
            <a:endParaRPr lang="en-US" dirty="0" smtClean="0"/>
          </a:p>
          <a:p>
            <a:r>
              <a:rPr lang="en-US" dirty="0" smtClean="0"/>
              <a:t>ACT AS YOU WOULD WITH A PERSON WHO IS NOT DISABLED.</a:t>
            </a:r>
          </a:p>
          <a:p>
            <a:r>
              <a:rPr lang="en-US" b="1" dirty="0" smtClean="0"/>
              <a:t>TIP # 2: </a:t>
            </a:r>
            <a:endParaRPr lang="en-US" dirty="0" smtClean="0"/>
          </a:p>
          <a:p>
            <a:r>
              <a:rPr lang="en-US" dirty="0" smtClean="0"/>
              <a:t>DON</a:t>
            </a:r>
            <a:r>
              <a:rPr lang="en-US" dirty="0" smtClean="0">
                <a:sym typeface="WP TypographicSymbols"/>
              </a:rPr>
              <a:t>’</a:t>
            </a:r>
            <a:r>
              <a:rPr lang="en-US" dirty="0" smtClean="0"/>
              <a:t>T MAKE ASSUMPTIONS ABOUT THE PERSON’S DISABILITY OR THEIR NEED FOR ASSISTANCE.</a:t>
            </a:r>
          </a:p>
          <a:p>
            <a:pPr lvl="1"/>
            <a:r>
              <a:rPr lang="en-US" dirty="0" smtClean="0"/>
              <a:t>JUST ASK!</a:t>
            </a:r>
          </a:p>
          <a:p>
            <a:pPr lvl="1"/>
            <a:r>
              <a:rPr lang="en-US" dirty="0" smtClean="0"/>
              <a:t>Listen</a:t>
            </a:r>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How to Interact with </a:t>
            </a:r>
            <a:br>
              <a:rPr lang="en-US" sz="3200" dirty="0" smtClean="0"/>
            </a:br>
            <a:r>
              <a:rPr lang="en-US" sz="3200" dirty="0" smtClean="0"/>
              <a:t>Someone with a Disability</a:t>
            </a:r>
            <a:endParaRPr lang="en-US" sz="32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TIP #3:</a:t>
            </a:r>
            <a:endParaRPr lang="en-US" dirty="0" smtClean="0"/>
          </a:p>
          <a:p>
            <a:r>
              <a:rPr lang="en-US" dirty="0" smtClean="0"/>
              <a:t>PUT THE PERSON FIRST AND THE DISABILITY SECOND.</a:t>
            </a:r>
          </a:p>
          <a:p>
            <a:pPr lvl="1"/>
            <a:r>
              <a:rPr lang="en-US" dirty="0" smtClean="0"/>
              <a:t>People First Language</a:t>
            </a:r>
          </a:p>
          <a:p>
            <a:pPr lvl="1"/>
            <a:r>
              <a:rPr lang="en-US" dirty="0" smtClean="0"/>
              <a:t>Body Language</a:t>
            </a:r>
          </a:p>
          <a:p>
            <a:pPr lvl="1"/>
            <a:r>
              <a:rPr lang="en-US" dirty="0" smtClean="0"/>
              <a:t>Tone of Voice</a:t>
            </a:r>
          </a:p>
          <a:p>
            <a:endParaRPr lang="en-US" dirty="0"/>
          </a:p>
        </p:txBody>
      </p:sp>
      <p:sp>
        <p:nvSpPr>
          <p:cNvPr id="3" name="Title 2"/>
          <p:cNvSpPr>
            <a:spLocks noGrp="1"/>
          </p:cNvSpPr>
          <p:nvPr>
            <p:ph type="title"/>
          </p:nvPr>
        </p:nvSpPr>
        <p:spPr/>
        <p:txBody>
          <a:bodyPr>
            <a:normAutofit/>
          </a:bodyPr>
          <a:lstStyle/>
          <a:p>
            <a:pPr algn="ctr"/>
            <a:r>
              <a:rPr lang="en-US" sz="3200" dirty="0" smtClean="0"/>
              <a:t>How to Interact with </a:t>
            </a:r>
            <a:br>
              <a:rPr lang="en-US" sz="3200" dirty="0" smtClean="0"/>
            </a:br>
            <a:r>
              <a:rPr lang="en-US" sz="3200" dirty="0" smtClean="0"/>
              <a:t>Someone with a Disability</a:t>
            </a:r>
            <a:endParaRPr lang="en-US" sz="32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How to Communicate with:</a:t>
            </a:r>
          </a:p>
          <a:p>
            <a:pPr lvl="1"/>
            <a:r>
              <a:rPr lang="en-US" dirty="0" smtClean="0"/>
              <a:t>people who are blind or who have low vision</a:t>
            </a:r>
          </a:p>
          <a:p>
            <a:pPr lvl="1"/>
            <a:r>
              <a:rPr lang="en-US" dirty="0" smtClean="0"/>
              <a:t>individuals who are deafblind</a:t>
            </a:r>
          </a:p>
          <a:p>
            <a:pPr lvl="1"/>
            <a:r>
              <a:rPr lang="en-US" dirty="0" smtClean="0"/>
              <a:t>people who are deaf, deafened or hard of hearing</a:t>
            </a:r>
          </a:p>
          <a:p>
            <a:pPr lvl="1"/>
            <a:r>
              <a:rPr lang="en-US" dirty="0" smtClean="0"/>
              <a:t>people with physical disabilities</a:t>
            </a:r>
          </a:p>
          <a:p>
            <a:pPr lvl="1"/>
            <a:r>
              <a:rPr lang="en-US" dirty="0" smtClean="0"/>
              <a:t>those who have speech impediments</a:t>
            </a:r>
          </a:p>
          <a:p>
            <a:pPr lvl="1"/>
            <a:r>
              <a:rPr lang="en-US" dirty="0" smtClean="0"/>
              <a:t>individuals with learning disabilities</a:t>
            </a:r>
          </a:p>
          <a:p>
            <a:pPr lvl="1"/>
            <a:r>
              <a:rPr lang="en-US" dirty="0" smtClean="0"/>
              <a:t>people with mental health disabilities</a:t>
            </a:r>
          </a:p>
          <a:p>
            <a:pPr lvl="1"/>
            <a:r>
              <a:rPr lang="en-US" dirty="0" smtClean="0"/>
              <a:t>those with developmental disabilities</a:t>
            </a:r>
          </a:p>
          <a:p>
            <a:pPr lvl="1"/>
            <a:r>
              <a:rPr lang="en-US" dirty="0" smtClean="0"/>
              <a:t>people who have a brain injury</a:t>
            </a:r>
          </a:p>
          <a:p>
            <a:pPr lvl="1">
              <a:buNone/>
            </a:pPr>
            <a:r>
              <a:rPr lang="en-US" dirty="0" smtClean="0"/>
              <a:t> </a:t>
            </a:r>
            <a:endParaRPr lang="en-US" dirty="0"/>
          </a:p>
        </p:txBody>
      </p:sp>
      <p:sp>
        <p:nvSpPr>
          <p:cNvPr id="3" name="Title 2"/>
          <p:cNvSpPr>
            <a:spLocks noGrp="1"/>
          </p:cNvSpPr>
          <p:nvPr>
            <p:ph type="title"/>
          </p:nvPr>
        </p:nvSpPr>
        <p:spPr/>
        <p:txBody>
          <a:bodyPr>
            <a:normAutofit/>
          </a:bodyPr>
          <a:lstStyle/>
          <a:p>
            <a:pPr algn="ctr"/>
            <a:r>
              <a:rPr lang="en-US" sz="3200" dirty="0" smtClean="0"/>
              <a:t>Communicating with </a:t>
            </a:r>
            <a:br>
              <a:rPr lang="en-US" sz="3200" dirty="0" smtClean="0"/>
            </a:br>
            <a:r>
              <a:rPr lang="en-US" sz="3200" dirty="0" smtClean="0"/>
              <a:t>People with Disabilities</a:t>
            </a:r>
            <a:endParaRPr lang="en-US" sz="32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How to interact with persons with disabilities who use an assistive device</a:t>
            </a:r>
          </a:p>
          <a:p>
            <a:pPr lvl="1"/>
            <a:r>
              <a:rPr lang="en-US" dirty="0" smtClean="0"/>
              <a:t>Example: </a:t>
            </a:r>
          </a:p>
          <a:p>
            <a:pPr lvl="2"/>
            <a:r>
              <a:rPr lang="en-US" dirty="0" smtClean="0"/>
              <a:t>A government office that provides detailed  information by phone might use a TTY to communicate with its clients who are deaf, hard of hearing, have speech impairments or are deaf-blind.</a:t>
            </a:r>
          </a:p>
          <a:p>
            <a:pPr lvl="2"/>
            <a:endParaRPr lang="en-US" dirty="0"/>
          </a:p>
        </p:txBody>
      </p:sp>
      <p:sp>
        <p:nvSpPr>
          <p:cNvPr id="3" name="Title 2"/>
          <p:cNvSpPr>
            <a:spLocks noGrp="1"/>
          </p:cNvSpPr>
          <p:nvPr>
            <p:ph type="title"/>
          </p:nvPr>
        </p:nvSpPr>
        <p:spPr/>
        <p:txBody>
          <a:bodyPr>
            <a:normAutofit/>
          </a:bodyPr>
          <a:lstStyle/>
          <a:p>
            <a:pPr algn="ctr"/>
            <a:r>
              <a:rPr lang="en-US" sz="3200" dirty="0" smtClean="0"/>
              <a:t>Customer Service Training</a:t>
            </a:r>
            <a:br>
              <a:rPr lang="en-US" sz="3200" dirty="0" smtClean="0"/>
            </a:br>
            <a:r>
              <a:rPr lang="en-US" sz="3200" dirty="0" smtClean="0"/>
              <a:t>What Must Be Included</a:t>
            </a:r>
            <a:endParaRPr lang="en-US" sz="32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How to interact with persons with disabilities who require the assistance of a guide dog or other service animal, or the assistance of a support person</a:t>
            </a:r>
          </a:p>
          <a:p>
            <a:pPr lvl="1"/>
            <a:r>
              <a:rPr lang="en-GB" dirty="0" smtClean="0"/>
              <a:t>Understanding of basic “guide dog etiquette”</a:t>
            </a:r>
          </a:p>
          <a:p>
            <a:pPr lvl="1"/>
            <a:r>
              <a:rPr lang="en-GB" dirty="0" smtClean="0"/>
              <a:t>Role of the support person – not to speak to the support person, rather than the person with a disability</a:t>
            </a:r>
            <a:endParaRPr lang="en-US" dirty="0" smtClean="0"/>
          </a:p>
        </p:txBody>
      </p:sp>
      <p:sp>
        <p:nvSpPr>
          <p:cNvPr id="3" name="Title 2"/>
          <p:cNvSpPr>
            <a:spLocks noGrp="1"/>
          </p:cNvSpPr>
          <p:nvPr>
            <p:ph type="title"/>
          </p:nvPr>
        </p:nvSpPr>
        <p:spPr/>
        <p:txBody>
          <a:bodyPr>
            <a:normAutofit/>
          </a:bodyPr>
          <a:lstStyle/>
          <a:p>
            <a:pPr algn="ctr"/>
            <a:r>
              <a:rPr lang="en-US" sz="3200" dirty="0" smtClean="0"/>
              <a:t>Customer Service Training</a:t>
            </a:r>
            <a:br>
              <a:rPr lang="en-US" sz="3200" dirty="0" smtClean="0"/>
            </a:br>
            <a:r>
              <a:rPr lang="en-US" sz="3200" dirty="0" smtClean="0"/>
              <a:t>What Must Be Included</a:t>
            </a:r>
            <a:endParaRPr lang="en-US" sz="32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How to use equipment or devices available on your premises, or otherwise provided by you, that may help with the provision of goods or services to a person with a disability.</a:t>
            </a:r>
          </a:p>
          <a:p>
            <a:pPr lvl="1"/>
            <a:r>
              <a:rPr lang="en-US" dirty="0" smtClean="0"/>
              <a:t>Example:  if you have screen magnification or screen reading software installed on computers in your library, your staff assisting people using those computers must have training in how to use that software so they will be able to assist the person, as required.</a:t>
            </a:r>
            <a:endParaRPr lang="en-US" dirty="0"/>
          </a:p>
        </p:txBody>
      </p:sp>
      <p:sp>
        <p:nvSpPr>
          <p:cNvPr id="3" name="Title 2"/>
          <p:cNvSpPr>
            <a:spLocks noGrp="1"/>
          </p:cNvSpPr>
          <p:nvPr>
            <p:ph type="title"/>
          </p:nvPr>
        </p:nvSpPr>
        <p:spPr/>
        <p:txBody>
          <a:bodyPr>
            <a:normAutofit/>
          </a:bodyPr>
          <a:lstStyle/>
          <a:p>
            <a:pPr algn="ctr"/>
            <a:r>
              <a:rPr lang="en-US" sz="3200" dirty="0" smtClean="0"/>
              <a:t>Customer Service Training</a:t>
            </a:r>
            <a:br>
              <a:rPr lang="en-US" sz="3200" dirty="0" smtClean="0"/>
            </a:br>
            <a:r>
              <a:rPr lang="en-US" sz="3200" dirty="0" smtClean="0"/>
              <a:t>What Must Be Included</a:t>
            </a:r>
            <a:endParaRPr lang="en-US" sz="32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Communication of feedback policy</a:t>
            </a:r>
          </a:p>
          <a:p>
            <a:pPr lvl="1">
              <a:buNone/>
            </a:pPr>
            <a:r>
              <a:rPr lang="en-GB" sz="2400" dirty="0" smtClean="0"/>
              <a:t>(customer who has experienced a barrier/ who has a concern)</a:t>
            </a:r>
          </a:p>
          <a:p>
            <a:pPr lvl="1">
              <a:buNone/>
            </a:pPr>
            <a:r>
              <a:rPr lang="en-GB" sz="2400" dirty="0" smtClean="0"/>
              <a:t>What to do if a person with a particular type of disability is having difficulty accessing your goods or services</a:t>
            </a:r>
          </a:p>
          <a:p>
            <a:pPr lvl="1">
              <a:buNone/>
            </a:pPr>
            <a:r>
              <a:rPr lang="en-GB" sz="2400" dirty="0" smtClean="0"/>
              <a:t>How to provide this documented information</a:t>
            </a:r>
          </a:p>
          <a:p>
            <a:pPr lvl="2"/>
            <a:r>
              <a:rPr lang="en-GB" dirty="0" smtClean="0"/>
              <a:t> </a:t>
            </a:r>
            <a:r>
              <a:rPr lang="en-GB" sz="2200" dirty="0" smtClean="0"/>
              <a:t>in a manner the person with a disability requires  </a:t>
            </a:r>
            <a:endParaRPr lang="en-US" sz="2200"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Customer Service Training</a:t>
            </a:r>
            <a:br>
              <a:rPr lang="en-US" sz="3200" dirty="0" smtClean="0"/>
            </a:br>
            <a:r>
              <a:rPr lang="en-US" sz="3200" dirty="0" smtClean="0"/>
              <a:t>What Must Be Included</a:t>
            </a:r>
            <a:endParaRPr lang="en-US" sz="32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Meets all of the requirements of the legislation</a:t>
            </a:r>
          </a:p>
          <a:p>
            <a:r>
              <a:rPr lang="en-US" dirty="0" smtClean="0"/>
              <a:t>Explains the rationale for policies, practices, procedures and training</a:t>
            </a:r>
          </a:p>
          <a:p>
            <a:r>
              <a:rPr lang="en-US" dirty="0" smtClean="0"/>
              <a:t>Has clear explanations of goals of training</a:t>
            </a:r>
          </a:p>
          <a:p>
            <a:r>
              <a:rPr lang="en-US" dirty="0" smtClean="0"/>
              <a:t>Involves plain language documents available in public location</a:t>
            </a:r>
          </a:p>
          <a:p>
            <a:r>
              <a:rPr lang="en-US" dirty="0" smtClean="0"/>
              <a:t>Includes summary of training</a:t>
            </a:r>
          </a:p>
          <a:p>
            <a:r>
              <a:rPr lang="en-US" dirty="0" smtClean="0"/>
              <a:t>Is meaningful</a:t>
            </a:r>
          </a:p>
          <a:p>
            <a:pPr>
              <a:buNone/>
            </a:pPr>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Effective Training</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smtClean="0"/>
              <a:t>Purpose</a:t>
            </a:r>
            <a:r>
              <a:rPr lang="en-US" dirty="0" smtClean="0"/>
              <a:t>:</a:t>
            </a:r>
          </a:p>
          <a:p>
            <a:pPr>
              <a:buNone/>
            </a:pPr>
            <a:r>
              <a:rPr lang="en-US" dirty="0" smtClean="0"/>
              <a:t> Section 1  …the purpose of this Act is to benefit all Ontarians by,</a:t>
            </a:r>
          </a:p>
          <a:p>
            <a:r>
              <a:rPr lang="en-US" dirty="0" smtClean="0"/>
              <a:t>	(a)  developing, implementing and enforcing accessibility standards in order to achieve accessibility for Ontarians with disabilities with respect to </a:t>
            </a:r>
            <a:r>
              <a:rPr lang="en-US" b="1" dirty="0" smtClean="0"/>
              <a:t>goods, services</a:t>
            </a:r>
            <a:r>
              <a:rPr lang="en-US" dirty="0" smtClean="0"/>
              <a:t>, facilities, accommodation, employment, buildings, structures and premises on or before January 1, 2025.</a:t>
            </a:r>
          </a:p>
          <a:p>
            <a:pPr>
              <a:buNone/>
            </a:pPr>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Accessibility for Ontarians with Disabilities Act</a:t>
            </a:r>
            <a:endParaRPr lang="en-US" sz="32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Leads to a better understanding of the needs and challenges of the person with a disability; staff can put themselves in the position of the person with a disability</a:t>
            </a:r>
          </a:p>
          <a:p>
            <a:r>
              <a:rPr lang="en-US" dirty="0" smtClean="0"/>
              <a:t>Has interactive components</a:t>
            </a:r>
          </a:p>
          <a:p>
            <a:r>
              <a:rPr lang="en-US" dirty="0" smtClean="0"/>
              <a:t>Provides practical tips and useful resources which can be used to apply what has been learned</a:t>
            </a:r>
          </a:p>
          <a:p>
            <a:r>
              <a:rPr lang="en-US" dirty="0" smtClean="0"/>
              <a:t>Ensures resources will be available to refer to when difficult situations arise</a:t>
            </a:r>
          </a:p>
          <a:p>
            <a:endParaRPr lang="en-US" dirty="0"/>
          </a:p>
        </p:txBody>
      </p:sp>
      <p:sp>
        <p:nvSpPr>
          <p:cNvPr id="3" name="Title 2"/>
          <p:cNvSpPr>
            <a:spLocks noGrp="1"/>
          </p:cNvSpPr>
          <p:nvPr>
            <p:ph type="title"/>
          </p:nvPr>
        </p:nvSpPr>
        <p:spPr/>
        <p:txBody>
          <a:bodyPr>
            <a:normAutofit/>
          </a:bodyPr>
          <a:lstStyle/>
          <a:p>
            <a:pPr algn="ctr"/>
            <a:r>
              <a:rPr lang="en-US" sz="3200" dirty="0" smtClean="0"/>
              <a:t>Effective Training</a:t>
            </a:r>
            <a:endParaRPr lang="en-US" sz="32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Accessibility report</a:t>
            </a:r>
            <a:endParaRPr lang="en-US" dirty="0" smtClean="0"/>
          </a:p>
          <a:p>
            <a:r>
              <a:rPr lang="en-US" b="1" dirty="0" smtClean="0"/>
              <a:t>14.  </a:t>
            </a:r>
            <a:r>
              <a:rPr lang="en-US" dirty="0" smtClean="0"/>
              <a:t>(1)  A person or organization to whom an accessibility standard applies shall file an </a:t>
            </a:r>
            <a:r>
              <a:rPr lang="en-US" b="1" dirty="0" smtClean="0"/>
              <a:t>accessibility report </a:t>
            </a:r>
            <a:r>
              <a:rPr lang="en-US" dirty="0" smtClean="0"/>
              <a:t>with a director annually or at such other times as the director may specify. 2005, c. 11, s. 14 (1).</a:t>
            </a:r>
          </a:p>
          <a:p>
            <a:r>
              <a:rPr lang="en-US" b="1" dirty="0" smtClean="0"/>
              <a:t>Report available to public</a:t>
            </a:r>
            <a:endParaRPr lang="en-US" dirty="0" smtClean="0"/>
          </a:p>
          <a:p>
            <a:r>
              <a:rPr lang="en-US" dirty="0" smtClean="0"/>
              <a:t>(2)  A person or organization shall make an accessibility report filed under subsection (1) available to the public. 2005, c. 11, s. 14 (2).</a:t>
            </a:r>
          </a:p>
          <a:p>
            <a:endParaRPr lang="en-US" dirty="0"/>
          </a:p>
        </p:txBody>
      </p:sp>
      <p:sp>
        <p:nvSpPr>
          <p:cNvPr id="3" name="Title 2"/>
          <p:cNvSpPr>
            <a:spLocks noGrp="1"/>
          </p:cNvSpPr>
          <p:nvPr>
            <p:ph type="title"/>
          </p:nvPr>
        </p:nvSpPr>
        <p:spPr/>
        <p:txBody>
          <a:bodyPr>
            <a:normAutofit/>
          </a:bodyPr>
          <a:lstStyle/>
          <a:p>
            <a:pPr algn="ctr"/>
            <a:r>
              <a:rPr lang="en-US" sz="3200" dirty="0" smtClean="0"/>
              <a:t>Reporting Under the AODA</a:t>
            </a:r>
            <a:endParaRPr lang="en-US" sz="32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Inspectors</a:t>
            </a:r>
            <a:endParaRPr lang="en-US" dirty="0" smtClean="0"/>
          </a:p>
          <a:p>
            <a:r>
              <a:rPr lang="en-US" b="1" dirty="0" smtClean="0"/>
              <a:t>18.  </a:t>
            </a:r>
            <a:r>
              <a:rPr lang="en-US" dirty="0" smtClean="0"/>
              <a:t>(1) The Deputy Minister shall appoint one or more inspectors for the purposes of this Act and the regulations within a reasonable time after the first accessibility standard is established under section 6. 2005, c. 11, s. 18 (1).</a:t>
            </a:r>
          </a:p>
          <a:p>
            <a:pPr>
              <a:buNone/>
            </a:pPr>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Inspectors under the AODA</a:t>
            </a:r>
            <a:endParaRPr lang="en-US" sz="32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Penalties</a:t>
            </a:r>
            <a:endParaRPr lang="en-US" dirty="0" smtClean="0"/>
          </a:p>
          <a:p>
            <a:r>
              <a:rPr lang="en-US" dirty="0" smtClean="0"/>
              <a:t>(3)  Every person who is guilty of an offence under this Act is liable on conviction,</a:t>
            </a:r>
          </a:p>
          <a:p>
            <a:r>
              <a:rPr lang="en-US" dirty="0" smtClean="0"/>
              <a:t>(a) to a fine of not more than $50,000 for each day or part of a day on which the offence occurs or continues to occur; or </a:t>
            </a:r>
          </a:p>
          <a:p>
            <a:r>
              <a:rPr lang="en-US" dirty="0" smtClean="0"/>
              <a:t>(b) if the person is a corporation, to a fine of not more than $100,000 for each day or part of a day on which the offence occurs or continues to occur. 2005, c. 11, s. 37 (3).</a:t>
            </a:r>
          </a:p>
          <a:p>
            <a:endParaRPr lang="en-US" dirty="0"/>
          </a:p>
        </p:txBody>
      </p:sp>
      <p:sp>
        <p:nvSpPr>
          <p:cNvPr id="3" name="Title 2"/>
          <p:cNvSpPr>
            <a:spLocks noGrp="1"/>
          </p:cNvSpPr>
          <p:nvPr>
            <p:ph type="title"/>
          </p:nvPr>
        </p:nvSpPr>
        <p:spPr/>
        <p:txBody>
          <a:bodyPr>
            <a:normAutofit/>
          </a:bodyPr>
          <a:lstStyle/>
          <a:p>
            <a:pPr algn="ctr"/>
            <a:r>
              <a:rPr lang="en-US" sz="3200" dirty="0" smtClean="0"/>
              <a:t>Penalties under the AODA</a:t>
            </a:r>
            <a:endParaRPr lang="en-US" sz="32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Though there is still close to a year to implement the Accessibility Standards for Customer Service, it will take time to examine your policies, procedures and practices and to make the necessary changes or to develop new ones.  If you haven’t already begun this process, you </a:t>
            </a:r>
            <a:r>
              <a:rPr lang="en-US" dirty="0" smtClean="0"/>
              <a:t>should</a:t>
            </a:r>
            <a:r>
              <a:rPr lang="en-US" dirty="0" smtClean="0"/>
              <a:t> </a:t>
            </a:r>
            <a:r>
              <a:rPr lang="en-US" dirty="0" smtClean="0"/>
              <a:t>consider beginning this process now.</a:t>
            </a:r>
          </a:p>
        </p:txBody>
      </p:sp>
      <p:sp>
        <p:nvSpPr>
          <p:cNvPr id="3" name="Title 2"/>
          <p:cNvSpPr>
            <a:spLocks noGrp="1"/>
          </p:cNvSpPr>
          <p:nvPr>
            <p:ph type="title"/>
          </p:nvPr>
        </p:nvSpPr>
        <p:spPr/>
        <p:txBody>
          <a:bodyPr>
            <a:normAutofit/>
          </a:bodyPr>
          <a:lstStyle/>
          <a:p>
            <a:pPr algn="ctr"/>
            <a:r>
              <a:rPr lang="en-US" sz="3200" dirty="0" smtClean="0"/>
              <a:t>Conclusion</a:t>
            </a:r>
            <a:endParaRPr lang="en-US" sz="32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Your policies, procedures, practices and documentation should be in place </a:t>
            </a:r>
            <a:r>
              <a:rPr lang="en-US" dirty="0" smtClean="0"/>
              <a:t>by January, 2010 to </a:t>
            </a:r>
            <a:r>
              <a:rPr lang="en-US" dirty="0" smtClean="0"/>
              <a:t>meet the Accessibility Standards for Customer Service and the overall AODA requirements.</a:t>
            </a:r>
          </a:p>
          <a:p>
            <a:r>
              <a:rPr lang="en-US" dirty="0" smtClean="0"/>
              <a:t>Accessibility reporting will be much easier if you have comprehensive, well designed documents and training.</a:t>
            </a:r>
          </a:p>
          <a:p>
            <a:endParaRPr lang="en-US" dirty="0" smtClean="0"/>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Conclusion</a:t>
            </a:r>
            <a:endParaRPr lang="en-US" sz="32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You will also need to provide the required training for staff and third party providers within the next 11 months to meet your obligations under the Standard.</a:t>
            </a:r>
          </a:p>
          <a:p>
            <a:r>
              <a:rPr lang="en-US" dirty="0" smtClean="0"/>
              <a:t>Any planning you will be undertaking during 2009 and beyond must take into account the requirements of this Standard. </a:t>
            </a:r>
          </a:p>
          <a:p>
            <a:r>
              <a:rPr lang="en-US" dirty="0" smtClean="0"/>
              <a:t>A logical and well planned approach is critical to implementing the Standards.</a:t>
            </a:r>
          </a:p>
          <a:p>
            <a:endParaRPr lang="en-US" dirty="0" smtClean="0"/>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Conclusion</a:t>
            </a:r>
            <a:endParaRPr lang="en-US" sz="3200"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Well-informed staff who have received thorough training will go a long way towards providing excellent customer service in your library. Remember, a complaint is a tremendous opportunity.   If your staff listen and respond to a complaint from someone with a disability by addressing the customer’s concerns and sending your customer away happy, they will tell at least 10 other people about their experience.  However, if you fail to resolve a complaint, they will talk with even MORE people about it! </a:t>
            </a:r>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200" dirty="0" smtClean="0"/>
              <a:t>Conclusion</a:t>
            </a: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buFont typeface="Wingdings" pitchFamily="2" charset="2"/>
              <a:buChar char="Ø"/>
            </a:pPr>
            <a:r>
              <a:rPr lang="en-US" b="1" dirty="0" smtClean="0"/>
              <a:t>Accessibility Standards for Customer Service</a:t>
            </a:r>
          </a:p>
          <a:p>
            <a:pPr lvl="1">
              <a:buFont typeface="Wingdings" pitchFamily="2" charset="2"/>
              <a:buChar char="Ø"/>
            </a:pPr>
            <a:r>
              <a:rPr lang="en-US" dirty="0" smtClean="0"/>
              <a:t>Accessibility Standards for Information and Communications (draft form for public feedback)</a:t>
            </a:r>
          </a:p>
          <a:p>
            <a:pPr lvl="1">
              <a:buFont typeface="Wingdings" pitchFamily="2" charset="2"/>
              <a:buChar char="Ø"/>
            </a:pPr>
            <a:r>
              <a:rPr lang="en-US" dirty="0" smtClean="0"/>
              <a:t>Accessibility Standards for Transportation (have been sent to Minister)</a:t>
            </a:r>
          </a:p>
          <a:p>
            <a:pPr lvl="1">
              <a:buFont typeface="Wingdings" pitchFamily="2" charset="2"/>
              <a:buChar char="Ø"/>
            </a:pPr>
            <a:r>
              <a:rPr lang="en-US" dirty="0" smtClean="0"/>
              <a:t>Accessibility Standards for the Built Environment</a:t>
            </a:r>
          </a:p>
          <a:p>
            <a:pPr lvl="1">
              <a:buFont typeface="Wingdings" pitchFamily="2" charset="2"/>
              <a:buChar char="Ø"/>
            </a:pPr>
            <a:r>
              <a:rPr lang="en-US" dirty="0" smtClean="0"/>
              <a:t>Accessibility Standards for Employment</a:t>
            </a:r>
          </a:p>
          <a:p>
            <a:endParaRPr lang="en-US" dirty="0"/>
          </a:p>
        </p:txBody>
      </p:sp>
      <p:sp>
        <p:nvSpPr>
          <p:cNvPr id="3" name="Title 2"/>
          <p:cNvSpPr>
            <a:spLocks noGrp="1"/>
          </p:cNvSpPr>
          <p:nvPr>
            <p:ph type="title"/>
          </p:nvPr>
        </p:nvSpPr>
        <p:spPr/>
        <p:txBody>
          <a:bodyPr>
            <a:normAutofit/>
          </a:bodyPr>
          <a:lstStyle/>
          <a:p>
            <a:pPr algn="ctr"/>
            <a:r>
              <a:rPr lang="en-US" sz="3200" dirty="0" smtClean="0"/>
              <a:t>Five Accessibility Standards</a:t>
            </a: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latin typeface="Verdana" pitchFamily="34" charset="0"/>
              </a:rPr>
              <a:t>Accessibility Standards for Customer Service were the first of the Standards to be declared regulations, under the AODA, and came into effect in January, 2008. </a:t>
            </a:r>
          </a:p>
          <a:p>
            <a:r>
              <a:rPr lang="en-US" dirty="0" smtClean="0">
                <a:latin typeface="Verdana" pitchFamily="34" charset="0"/>
              </a:rPr>
              <a:t>These Standards must be implemented by </a:t>
            </a:r>
            <a:r>
              <a:rPr lang="en-US" b="1" dirty="0" smtClean="0">
                <a:latin typeface="Verdana" pitchFamily="34" charset="0"/>
              </a:rPr>
              <a:t>public sector organizations </a:t>
            </a:r>
            <a:r>
              <a:rPr lang="en-US" dirty="0" smtClean="0">
                <a:latin typeface="Verdana" pitchFamily="34" charset="0"/>
              </a:rPr>
              <a:t>by </a:t>
            </a:r>
            <a:r>
              <a:rPr lang="en-US" b="1" dirty="0" smtClean="0">
                <a:latin typeface="Verdana" pitchFamily="34" charset="0"/>
              </a:rPr>
              <a:t>January 1, 2010</a:t>
            </a:r>
            <a:r>
              <a:rPr lang="en-US" dirty="0" smtClean="0">
                <a:latin typeface="Verdana" pitchFamily="34" charset="0"/>
              </a:rPr>
              <a:t>.</a:t>
            </a:r>
            <a:r>
              <a:rPr lang="en-US" b="1" dirty="0" smtClean="0">
                <a:latin typeface="Verdana" pitchFamily="34" charset="0"/>
              </a:rPr>
              <a:t> </a:t>
            </a:r>
          </a:p>
          <a:p>
            <a:r>
              <a:rPr lang="en-US" dirty="0" smtClean="0">
                <a:latin typeface="Verdana" pitchFamily="34" charset="0"/>
              </a:rPr>
              <a:t>The next set of Standards which will likely become regulations will be those for Information and Communications.  These Standards will, of course, have important implications for all types of libraries.</a:t>
            </a:r>
            <a:endParaRPr lang="en-US" dirty="0"/>
          </a:p>
        </p:txBody>
      </p:sp>
      <p:sp>
        <p:nvSpPr>
          <p:cNvPr id="3" name="Title 2"/>
          <p:cNvSpPr>
            <a:spLocks noGrp="1"/>
          </p:cNvSpPr>
          <p:nvPr>
            <p:ph type="title"/>
          </p:nvPr>
        </p:nvSpPr>
        <p:spPr/>
        <p:txBody>
          <a:bodyPr>
            <a:normAutofit/>
          </a:bodyPr>
          <a:lstStyle/>
          <a:p>
            <a:pPr algn="ctr"/>
            <a:r>
              <a:rPr lang="en-US" sz="3200" dirty="0" smtClean="0"/>
              <a:t>Accessible Standards for Customer Service</a:t>
            </a: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r>
              <a:rPr lang="en-US" b="1" dirty="0" smtClean="0">
                <a:latin typeface="Verdana" pitchFamily="34" charset="0"/>
              </a:rPr>
              <a:t>ONTARIO REGULATION 429/07</a:t>
            </a:r>
            <a:endParaRPr lang="en-US" dirty="0" smtClean="0">
              <a:latin typeface="Verdana" pitchFamily="34" charset="0"/>
            </a:endParaRPr>
          </a:p>
          <a:p>
            <a:pPr algn="ctr">
              <a:buFont typeface="Wingdings 2" pitchFamily="18" charset="2"/>
              <a:buNone/>
            </a:pPr>
            <a:r>
              <a:rPr lang="en-US" dirty="0" smtClean="0">
                <a:latin typeface="Verdana" pitchFamily="34" charset="0"/>
              </a:rPr>
              <a:t>	made under the</a:t>
            </a:r>
          </a:p>
          <a:p>
            <a:pPr algn="ctr"/>
            <a:r>
              <a:rPr lang="en-US" b="1" dirty="0" smtClean="0">
                <a:latin typeface="Verdana" pitchFamily="34" charset="0"/>
              </a:rPr>
              <a:t>Accessibility For Ontarians With Disabilities Act, 2005</a:t>
            </a:r>
            <a:endParaRPr lang="en-US" dirty="0" smtClean="0">
              <a:latin typeface="Verdana" pitchFamily="34" charset="0"/>
            </a:endParaRPr>
          </a:p>
          <a:p>
            <a:pPr algn="ctr"/>
            <a:r>
              <a:rPr lang="en-US" dirty="0" smtClean="0">
                <a:latin typeface="Verdana" pitchFamily="34" charset="0"/>
              </a:rPr>
              <a:t>Made: July 25, 2007</a:t>
            </a:r>
          </a:p>
          <a:p>
            <a:r>
              <a:rPr lang="en-US" dirty="0" smtClean="0">
                <a:latin typeface="Verdana" pitchFamily="34" charset="0"/>
              </a:rPr>
              <a:t>http://www.e-laws.gov.on.ca/html/source/regs/english/2007/elaws_src_regs_r07429_e.htm</a:t>
            </a:r>
            <a:endParaRPr lang="en-US" dirty="0"/>
          </a:p>
        </p:txBody>
      </p:sp>
      <p:sp>
        <p:nvSpPr>
          <p:cNvPr id="3" name="Title 2"/>
          <p:cNvSpPr>
            <a:spLocks noGrp="1"/>
          </p:cNvSpPr>
          <p:nvPr>
            <p:ph type="title"/>
          </p:nvPr>
        </p:nvSpPr>
        <p:spPr/>
        <p:txBody>
          <a:bodyPr>
            <a:normAutofit/>
          </a:bodyPr>
          <a:lstStyle/>
          <a:p>
            <a:pPr algn="ctr"/>
            <a:r>
              <a:rPr lang="en-US" sz="3200" dirty="0" smtClean="0"/>
              <a:t>Accessible Standards for Customer Service</a:t>
            </a:r>
            <a:endParaRPr lang="en-US" sz="3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2293</TotalTime>
  <Words>3188</Words>
  <Application>Microsoft Office PowerPoint</Application>
  <PresentationFormat>On-screen Show (4:3)</PresentationFormat>
  <Paragraphs>330</Paragraphs>
  <Slides>67</Slides>
  <Notes>0</Notes>
  <HiddenSlides>0</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Concourse</vt:lpstr>
      <vt:lpstr>How to Implement Ontario’s Accessible Customer Service Standards in Your Library  </vt:lpstr>
      <vt:lpstr>OLA Superconference, 2009 Session 1812</vt:lpstr>
      <vt:lpstr>Introduction</vt:lpstr>
      <vt:lpstr>Introduction</vt:lpstr>
      <vt:lpstr> Accessibility for Ontarians with Disabilities Act</vt:lpstr>
      <vt:lpstr>Accessibility for Ontarians with Disabilities Act</vt:lpstr>
      <vt:lpstr>Five Accessibility Standards</vt:lpstr>
      <vt:lpstr>Accessible Standards for Customer Service</vt:lpstr>
      <vt:lpstr>Accessible Standards for Customer Service</vt:lpstr>
      <vt:lpstr>Public Sector Organizations</vt:lpstr>
      <vt:lpstr>Are Libraries in the Public Sector?</vt:lpstr>
      <vt:lpstr>Philosophy of Accessibility</vt:lpstr>
      <vt:lpstr>Required Components</vt:lpstr>
      <vt:lpstr>Required Components</vt:lpstr>
      <vt:lpstr>Human Rights Principles</vt:lpstr>
      <vt:lpstr>Human Rights Principles</vt:lpstr>
      <vt:lpstr>Human Rights Principles</vt:lpstr>
      <vt:lpstr>Human Rights Principles</vt:lpstr>
      <vt:lpstr>Human Rights Principles </vt:lpstr>
      <vt:lpstr>Human Rights Principles </vt:lpstr>
      <vt:lpstr>Human Rights Principles </vt:lpstr>
      <vt:lpstr>Human Rights Principles</vt:lpstr>
      <vt:lpstr>Human Rights Principles</vt:lpstr>
      <vt:lpstr>Written Documents Required</vt:lpstr>
      <vt:lpstr>Written Documents Required </vt:lpstr>
      <vt:lpstr>Training</vt:lpstr>
      <vt:lpstr>Training</vt:lpstr>
      <vt:lpstr>Service Animals</vt:lpstr>
      <vt:lpstr>Support Persons</vt:lpstr>
      <vt:lpstr>Personal Assistive Devices</vt:lpstr>
      <vt:lpstr>Temporary Disruption</vt:lpstr>
      <vt:lpstr>Feedback Process</vt:lpstr>
      <vt:lpstr>Feedback Process</vt:lpstr>
      <vt:lpstr>Policies</vt:lpstr>
      <vt:lpstr>Procedures</vt:lpstr>
      <vt:lpstr>Practices</vt:lpstr>
      <vt:lpstr>Practices</vt:lpstr>
      <vt:lpstr>Copies of Policy Documents </vt:lpstr>
      <vt:lpstr>Documents and the Information and Communications Standard</vt:lpstr>
      <vt:lpstr>Documents and the Information and Communications Standard</vt:lpstr>
      <vt:lpstr>Documents and the Information and Communications Standards</vt:lpstr>
      <vt:lpstr>Customer Service Training Who Requires Training? </vt:lpstr>
      <vt:lpstr>Customer Service Training Who Requires Training? </vt:lpstr>
      <vt:lpstr>Customer Service Training Who Requires Training? </vt:lpstr>
      <vt:lpstr>Customer Service Training When is Training Required?</vt:lpstr>
      <vt:lpstr>Customer Service Training What Must Be Included</vt:lpstr>
      <vt:lpstr>What is a “disability”?</vt:lpstr>
      <vt:lpstr>What is a “disability”?</vt:lpstr>
      <vt:lpstr>Types of Disabilities</vt:lpstr>
      <vt:lpstr>Personal Information About One’s Disability</vt:lpstr>
      <vt:lpstr>Customer Service Training What Must Be Included</vt:lpstr>
      <vt:lpstr>How to Interact with  Someone with a Disability</vt:lpstr>
      <vt:lpstr>How to Interact with  Someone with a Disability</vt:lpstr>
      <vt:lpstr>Communicating with  People with Disabilities</vt:lpstr>
      <vt:lpstr>Customer Service Training What Must Be Included</vt:lpstr>
      <vt:lpstr>Customer Service Training What Must Be Included</vt:lpstr>
      <vt:lpstr>Customer Service Training What Must Be Included</vt:lpstr>
      <vt:lpstr>Customer Service Training What Must Be Included</vt:lpstr>
      <vt:lpstr>Effective Training</vt:lpstr>
      <vt:lpstr>Effective Training</vt:lpstr>
      <vt:lpstr>Reporting Under the AODA</vt:lpstr>
      <vt:lpstr>Inspectors under the AODA</vt:lpstr>
      <vt:lpstr>Penalties under the AODA</vt:lpstr>
      <vt:lpstr>Conclusion</vt:lpstr>
      <vt:lpstr>Conclusion</vt:lpstr>
      <vt:lpstr>Conclusion</vt:lpstr>
      <vt:lpstr>Conclusion</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Implement Ontario’s Accessible Customer Service Standards in Your Library  </dc:title>
  <dc:creator>Richard Macnaughton</dc:creator>
  <cp:lastModifiedBy>Richard Macnaughton</cp:lastModifiedBy>
  <cp:revision>386</cp:revision>
  <dcterms:created xsi:type="dcterms:W3CDTF">2009-01-13T10:20:09Z</dcterms:created>
  <dcterms:modified xsi:type="dcterms:W3CDTF">2009-02-06T13:21:52Z</dcterms:modified>
</cp:coreProperties>
</file>