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7" r:id="rId3"/>
    <p:sldId id="284" r:id="rId4"/>
    <p:sldId id="258" r:id="rId5"/>
    <p:sldId id="259" r:id="rId6"/>
    <p:sldId id="260" r:id="rId7"/>
    <p:sldId id="261" r:id="rId8"/>
    <p:sldId id="262" r:id="rId9"/>
    <p:sldId id="283" r:id="rId10"/>
    <p:sldId id="282" r:id="rId11"/>
    <p:sldId id="278" r:id="rId12"/>
    <p:sldId id="281" r:id="rId13"/>
    <p:sldId id="279" r:id="rId14"/>
    <p:sldId id="264" r:id="rId15"/>
    <p:sldId id="265" r:id="rId16"/>
    <p:sldId id="266" r:id="rId17"/>
    <p:sldId id="267" r:id="rId18"/>
    <p:sldId id="268" r:id="rId19"/>
    <p:sldId id="269" r:id="rId20"/>
    <p:sldId id="276" r:id="rId21"/>
    <p:sldId id="275" r:id="rId22"/>
    <p:sldId id="271" r:id="rId23"/>
    <p:sldId id="272" r:id="rId24"/>
    <p:sldId id="273" r:id="rId25"/>
    <p:sldId id="274" r:id="rId26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0874" autoAdjust="0"/>
  </p:normalViewPr>
  <p:slideViewPr>
    <p:cSldViewPr>
      <p:cViewPr varScale="1">
        <p:scale>
          <a:sx n="72" d="100"/>
          <a:sy n="72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4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9663E3-4D8E-47C3-81AA-7BF26F4D7F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63E3-4D8E-47C3-81AA-7BF26F4D7F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48797-34A2-4216-97F4-EA988F10527B}" type="slidenum">
              <a:rPr lang="en-US"/>
              <a:pPr/>
              <a:t>4</a:t>
            </a:fld>
            <a:endParaRPr lang="en-US"/>
          </a:p>
        </p:txBody>
      </p:sp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48877-CE18-470C-9E07-8B7A82DD6A10}" type="slidenum">
              <a:rPr lang="en-US"/>
              <a:pPr/>
              <a:t>7</a:t>
            </a:fld>
            <a:endParaRPr lang="en-US"/>
          </a:p>
        </p:txBody>
      </p:sp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8FA8D-865B-4A8E-8790-4FC6E026C0B5}" type="slidenum">
              <a:rPr lang="en-US"/>
              <a:pPr/>
              <a:t>15</a:t>
            </a:fld>
            <a:endParaRPr lang="en-US"/>
          </a:p>
        </p:txBody>
      </p:sp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63E3-4D8E-47C3-81AA-7BF26F4D7F5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634480"/>
            <a:ext cx="10160000" cy="9855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0160" y="6725920"/>
            <a:ext cx="2499360" cy="7924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621280" y="6715760"/>
            <a:ext cx="7538720" cy="7924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24667" y="4487333"/>
            <a:ext cx="7196667" cy="20320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24667" y="6722263"/>
            <a:ext cx="7450667" cy="76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4667" y="6742999"/>
            <a:ext cx="2286000" cy="76200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317104" y="262821"/>
            <a:ext cx="6519333" cy="40569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890000" y="254000"/>
            <a:ext cx="931333" cy="4233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4B3752-B562-4302-A15F-DD019872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B7ED-E35E-461D-832C-F35B9C868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333" y="677334"/>
            <a:ext cx="2286000" cy="612951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677333"/>
            <a:ext cx="6180667" cy="612951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34" y="6942670"/>
            <a:ext cx="2455333" cy="40569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6942453"/>
            <a:ext cx="6192759" cy="40569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773687" y="0"/>
            <a:ext cx="355600" cy="7620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824487" y="677333"/>
            <a:ext cx="254000" cy="6942667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24487" y="0"/>
            <a:ext cx="254000" cy="592667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655153" y="160513"/>
            <a:ext cx="592667" cy="271640"/>
          </a:xfrm>
        </p:spPr>
        <p:txBody>
          <a:bodyPr/>
          <a:lstStyle/>
          <a:p>
            <a:fld id="{84FA5619-4F28-4ED9-8E65-7D3894122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" y="254000"/>
            <a:ext cx="9059333" cy="110066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522846-4C9F-48F2-8B2C-89B472F71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0720" y="1778000"/>
            <a:ext cx="9059333" cy="49953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1" y="3048000"/>
            <a:ext cx="7914570" cy="1859139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693333"/>
            <a:ext cx="10160000" cy="1270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778000"/>
            <a:ext cx="1439333" cy="110066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524000" y="1778000"/>
            <a:ext cx="8636000" cy="110066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78000"/>
            <a:ext cx="8466667" cy="1100667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947333"/>
            <a:ext cx="1439333" cy="779640"/>
          </a:xfrm>
        </p:spPr>
        <p:txBody>
          <a:bodyPr>
            <a:no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fld id="{C4C178F0-A1C6-40AD-BCB7-4151976FF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77333" y="1766186"/>
            <a:ext cx="4318000" cy="508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83223" y="1766186"/>
            <a:ext cx="4318000" cy="508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3CFF82-F2F2-49C9-B6AB-F3881B4196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303389"/>
            <a:ext cx="9059333" cy="96661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7333" y="2709334"/>
            <a:ext cx="4318000" cy="39793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334000" y="2709334"/>
            <a:ext cx="4318000" cy="39793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25BF521-28A2-4A88-9E03-270C88166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77333" y="1947333"/>
            <a:ext cx="4318000" cy="7112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334000" y="1947333"/>
            <a:ext cx="4318000" cy="7112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19B0CD-0819-428D-8A11-F6A58CA5F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942667"/>
            <a:ext cx="592667" cy="4233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8E93AB-FB39-4CA0-9257-8F3B0A47E0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03389"/>
            <a:ext cx="8974667" cy="966611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33779-D96E-41E4-8F01-2A1F87695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7333" y="1947333"/>
            <a:ext cx="1778000" cy="48260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2398" tIns="203198" rIns="152398" bIns="101599"/>
          <a:lstStyle>
            <a:lvl1pPr marL="0" indent="0">
              <a:spcAft>
                <a:spcPts val="1111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24667" y="1947333"/>
            <a:ext cx="7112000" cy="491066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8000" y="6096000"/>
            <a:ext cx="8128000" cy="762000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0160" y="5080000"/>
            <a:ext cx="10160000" cy="9855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0160" y="5181600"/>
            <a:ext cx="1625600" cy="7924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717040" y="5171440"/>
            <a:ext cx="8442960" cy="7924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5164667"/>
            <a:ext cx="8128000" cy="762000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608667" y="0"/>
            <a:ext cx="111760" cy="763016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942667" y="6942667"/>
            <a:ext cx="2963333" cy="40569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185832"/>
            <a:ext cx="1608667" cy="737309"/>
          </a:xfrm>
        </p:spPr>
        <p:txBody>
          <a:bodyPr rtlCol="0"/>
          <a:lstStyle>
            <a:lvl1pPr>
              <a:defRPr sz="3100"/>
            </a:lvl1pPr>
          </a:lstStyle>
          <a:p>
            <a:fld id="{CDCB31F6-C1FD-41C0-AC98-46D041BCD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78000" y="6942452"/>
            <a:ext cx="5080000" cy="40569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33973" y="0"/>
            <a:ext cx="8426027" cy="507661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77334" y="254000"/>
            <a:ext cx="9059333" cy="1100667"/>
          </a:xfrm>
          <a:prstGeom prst="rect">
            <a:avLst/>
          </a:prstGeom>
        </p:spPr>
        <p:txBody>
          <a:bodyPr vert="horz" lIns="101599" tIns="50799" rIns="101599" bIns="50799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0720" y="1778000"/>
            <a:ext cx="9059333" cy="5029200"/>
          </a:xfrm>
          <a:prstGeom prst="rect">
            <a:avLst/>
          </a:prstGeom>
        </p:spPr>
        <p:txBody>
          <a:bodyPr vert="horz" lIns="101599" tIns="50799" rIns="101599" bIns="5079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73334" y="6942667"/>
            <a:ext cx="2963333" cy="405694"/>
          </a:xfrm>
          <a:prstGeom prst="rect">
            <a:avLst/>
          </a:prstGeom>
        </p:spPr>
        <p:txBody>
          <a:bodyPr vert="horz" lIns="101599" tIns="50799" rIns="101599" bIns="50799" anchor="ctr" anchorCtr="0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7334" y="6942452"/>
            <a:ext cx="6023426" cy="405694"/>
          </a:xfrm>
          <a:prstGeom prst="rect">
            <a:avLst/>
          </a:prstGeom>
        </p:spPr>
        <p:txBody>
          <a:bodyPr vert="horz" lIns="101599" tIns="50799" rIns="101599" bIns="50799" anchor="ctr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371600"/>
            <a:ext cx="10160000" cy="355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422400"/>
            <a:ext cx="592667" cy="254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56167" y="1422400"/>
            <a:ext cx="9503833" cy="254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13580"/>
            <a:ext cx="592667" cy="271640"/>
          </a:xfrm>
          <a:prstGeom prst="rect">
            <a:avLst/>
          </a:prstGeom>
        </p:spPr>
        <p:txBody>
          <a:bodyPr vert="horz" lIns="101599" tIns="50799" rIns="101599" bIns="50799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fld id="{2583636B-60DD-48EF-9AC5-068FEEB0D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596" indent="-355596" algn="l" rtl="0" eaLnBrk="1" latinLnBrk="0" hangingPunct="1">
        <a:spcBef>
          <a:spcPts val="778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1193" indent="-304797" algn="l" rtl="0" eaLnBrk="1" latinLnBrk="0" hangingPunct="1">
        <a:spcBef>
          <a:spcPts val="611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indent="-253997" algn="l" rtl="0" eaLnBrk="1" latinLnBrk="0" hangingPunct="1">
        <a:spcBef>
          <a:spcPts val="556"/>
        </a:spcBef>
        <a:buClr>
          <a:schemeClr val="accent2"/>
        </a:buClr>
        <a:buSzPct val="7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indent="-253997" algn="l" rtl="0" eaLnBrk="1" latinLnBrk="0" hangingPunct="1">
        <a:spcBef>
          <a:spcPts val="444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indent="-253997" algn="l" rtl="0" eaLnBrk="1" latinLnBrk="0" hangingPunct="1">
        <a:spcBef>
          <a:spcPts val="444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36777" indent="-25399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41574" indent="-25399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46371" indent="-25399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51167" indent="-25399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meo.com/296589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09575" y="238100"/>
            <a:ext cx="9271000" cy="996975"/>
          </a:xfrm>
        </p:spPr>
        <p:txBody>
          <a:bodyPr lIns="0" tIns="0" rIns="0" bIns="0" anchor="t">
            <a:normAutofit fontScale="90000"/>
          </a:bodyPr>
          <a:lstStyle/>
          <a:p>
            <a:pPr algn="ctr">
              <a:lnSpc>
                <a:spcPct val="95000"/>
              </a:lnSpc>
            </a:pPr>
            <a:r>
              <a:rPr lang="en-US" sz="3600" dirty="0">
                <a:solidFill>
                  <a:schemeClr val="tx1"/>
                </a:solidFill>
                <a:latin typeface="Arial" charset="0"/>
              </a:rPr>
              <a:t>New Academic Librarians: 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Networking 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to success </a:t>
            </a:r>
            <a:r>
              <a:rPr lang="en-US" dirty="0"/>
              <a:t/>
            </a:r>
            <a:br>
              <a:rPr lang="en-US" dirty="0"/>
            </a:br>
            <a:r>
              <a:rPr lang="en-US" sz="2100" i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100" i="1" dirty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>
                <a:solidFill>
                  <a:srgbClr val="000000"/>
                </a:solidFill>
                <a:latin typeface="Arial" charset="0"/>
              </a:rPr>
              <a:t>  </a:t>
            </a:r>
            <a:r>
              <a:rPr lang="en-US" dirty="0"/>
              <a:t/>
            </a:r>
            <a:br>
              <a:rPr lang="en-US" dirty="0"/>
            </a:br>
            <a:r>
              <a:rPr lang="en-US" sz="21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100" dirty="0">
                <a:solidFill>
                  <a:srgbClr val="000000"/>
                </a:solidFill>
                <a:latin typeface="Arial" charset="0"/>
              </a:rPr>
            </a:br>
            <a:r>
              <a:rPr lang="en-US" sz="4800" dirty="0">
                <a:solidFill>
                  <a:srgbClr val="000000"/>
                </a:solidFill>
                <a:latin typeface="Arial" charset="0"/>
              </a:rPr>
              <a:t>  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2216" y="5524512"/>
            <a:ext cx="5297501" cy="1023938"/>
          </a:xfrm>
        </p:spPr>
        <p:txBody>
          <a:bodyPr lIns="0" tIns="0" rIns="0" bIns="0"/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1900" i="1" dirty="0">
                <a:solidFill>
                  <a:schemeClr val="tx1"/>
                </a:solidFill>
                <a:latin typeface="Arial" charset="0"/>
              </a:rPr>
              <a:t>Jim Brett, University of Guelph 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1900" i="1" dirty="0">
                <a:solidFill>
                  <a:schemeClr val="tx1"/>
                </a:solidFill>
                <a:latin typeface="Arial" charset="0"/>
              </a:rPr>
              <a:t>Debbie Chaves, Wilfrid Laurier University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1900" i="1" dirty="0">
                <a:solidFill>
                  <a:schemeClr val="tx1"/>
                </a:solidFill>
                <a:latin typeface="Arial" charset="0"/>
              </a:rPr>
              <a:t>Caroline Stewart, University of Guelph-Humber</a:t>
            </a:r>
            <a:r>
              <a:rPr lang="en-US" sz="2400" i="1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79802" y="6953272"/>
            <a:ext cx="5481716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OLA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Super Conference Session #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331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January 29, 2009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263" y="1314450"/>
            <a:ext cx="6296025" cy="404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595290"/>
            <a:ext cx="10194960" cy="6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909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16" y="254000"/>
            <a:ext cx="9937784" cy="1100667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Arial" charset="0"/>
              </a:rPr>
              <a:t>How? Start a conversation / make contact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Introduce yourself to strangers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Call people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Email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Here’s something to make things easier …</a:t>
            </a:r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latin typeface="Arial" charset="0"/>
              </a:rPr>
              <a:t>The 30 Second Commercial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This is a common exercise to get you thinking about how you portray yourself when meeting people.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Your personal marketing moment.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Think about what you would say to strangers in an elevator.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Its about what you can give to another person. Its about sharing.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Ask how they got to the position that they are at? What are you passionate about. You may need to think about these ideas before you begin your networking experience.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latin typeface="Arial" charset="0"/>
              </a:rPr>
              <a:t>Debbie's 30 second commercial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I am Science Librarian at Wilfrid Laurier University. I have a doctorate in science and this has allowed me to create new and exciting changes in my job. I have only been a librarian for just over a year. I am passionate about teaching and research. I think more librarians should actively engage in research. Do you have any thoughts about how to create more research opportunities for new librarians?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latin typeface="Arial" charset="0"/>
              </a:rPr>
              <a:t>Caroline's 30 second commercial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I am a liaison librarian at the University of Guelph-Humber. I have been a librarian for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two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and a half years. I am involved in the Ontario College and University Division of the Ontario Librarian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Association as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the incoming vice-president/president elect. I also was involved in planning Super Conference 2008 and 2009. Being involved in professional organizations has really benefitted my career. How important do you think professional involvement is for librarians?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latin typeface="Arial" charset="0"/>
              </a:rPr>
              <a:t>Anatomy of a 30 second commercial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The Intro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     Name and current situation 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The Message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      What you do and what your passions are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The Ask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      Send the message outwards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The Hook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      How you can help and what your strengths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are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     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latin typeface="Arial" charset="0"/>
              </a:rPr>
              <a:t>Let's Build Your Commercial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355597" lvl="1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Take five minutes and create a 30 second commercial that’s reflective of your current situation that you can use at this conference.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>
            <a:normAutofit/>
          </a:bodyPr>
          <a:lstStyle/>
          <a:p>
            <a:pPr algn="l">
              <a:lnSpc>
                <a:spcPct val="95000"/>
              </a:lnSpc>
            </a:pPr>
            <a:r>
              <a:rPr lang="en-US" sz="4300" dirty="0">
                <a:latin typeface="Arial" charset="0"/>
              </a:rPr>
              <a:t>Changing Nature of </a:t>
            </a:r>
            <a:r>
              <a:rPr lang="en-US" sz="4300" dirty="0" smtClean="0">
                <a:latin typeface="Arial" charset="0"/>
              </a:rPr>
              <a:t>Your Commercial</a:t>
            </a:r>
            <a:endParaRPr lang="en-US" sz="4300" dirty="0">
              <a:latin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 lIns="0" tIns="0" rIns="0" bIns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Who you are professionally, what you’re interested in and involved in change over your career.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Your conversation starter can change as often as you need it to …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	- looking for a job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	- beginning professional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	- new involvement or responsibilities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Our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0720" y="1778000"/>
            <a:ext cx="9059333" cy="55324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Introductions – who we are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What’s networking?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Why do it?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Where to do it?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Developing the skills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27097" lvl="1" indent="-571500">
              <a:buFont typeface="+mj-lt"/>
              <a:buAutoNum type="roman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Thinking professionally</a:t>
            </a:r>
          </a:p>
          <a:p>
            <a:pPr marL="927097" lvl="1" indent="-571500">
              <a:buFont typeface="+mj-lt"/>
              <a:buAutoNum type="romanL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27097" lvl="1" indent="-571500">
              <a:buFont typeface="+mj-lt"/>
              <a:buAutoNum type="roman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Developing  a 30 second commercial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</a:rPr>
              <a:t>1983 (as a student at UWO)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4600" dirty="0" smtClean="0">
                <a:solidFill>
                  <a:srgbClr val="000000"/>
                </a:solidFill>
                <a:latin typeface="Arial" charset="0"/>
              </a:rPr>
              <a:t>Hello, my name is  Jim Brett and I'm a student in the MLS program at the University of Western Ontario.</a:t>
            </a:r>
            <a:br>
              <a:rPr lang="en-US" sz="4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4600" dirty="0" smtClean="0">
                <a:solidFill>
                  <a:srgbClr val="000000"/>
                </a:solidFill>
                <a:latin typeface="Arial" charset="0"/>
              </a:rPr>
              <a:t>Prior to enrolling at Western I completed an Masters degree in science at the University of Guelph and</a:t>
            </a:r>
            <a:br>
              <a:rPr lang="en-US" sz="4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4600" dirty="0" smtClean="0">
                <a:solidFill>
                  <a:srgbClr val="000000"/>
                </a:solidFill>
                <a:latin typeface="Arial" charset="0"/>
              </a:rPr>
              <a:t>spent a year working as a researcher in plant science. I noticed that you are a science librarian - that's the field I'd like to work in. I wondered if I could talk to you about science librarianship and what it's like to work in an academic library?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1986 (as 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gov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docs librarian at Guelph with two years experience)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Hello, my name is Jim Brett. I’m a government documents librarian at the University of Guelph. My main responsibility is collection development for Canadian federal and foreign national documents. I’m interested in speaking with other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docs librarians about the tools they use for collection development and assessment.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rial" charset="0"/>
              </a:rPr>
              <a:t>1995 (as the Chair of the Canadian Association of University Teachers' Librarians Committee)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	Hi, my name is  Jim Brett a librarian at the University of Guelph. I'm also the current Chair of the CAUT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Librarians' Committee. I've read about your institution's new collective agreement and wondered if I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could spend a bit of time with you discussing how the language for the librarian members was incorporated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into the faculty document.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</a:rPr>
              <a:t>2009 (as a member of the Liaison Librarian Review Committee of the </a:t>
            </a:r>
            <a:r>
              <a:rPr lang="en-US" sz="3200" dirty="0" err="1" smtClean="0">
                <a:latin typeface="Arial" charset="0"/>
              </a:rPr>
              <a:t>UoG</a:t>
            </a:r>
            <a:r>
              <a:rPr lang="en-US" sz="3200" dirty="0" smtClean="0">
                <a:latin typeface="Arial" charset="0"/>
              </a:rPr>
              <a:t> Library)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3800" dirty="0" smtClean="0">
                <a:solidFill>
                  <a:srgbClr val="000000"/>
                </a:solidFill>
                <a:latin typeface="Arial" charset="0"/>
              </a:rPr>
              <a:t>Hi there, I'm Jim Brett. I work as a liaison librarian at the </a:t>
            </a:r>
            <a:r>
              <a:rPr lang="en-US" sz="3800" dirty="0" err="1" smtClean="0">
                <a:solidFill>
                  <a:srgbClr val="000000"/>
                </a:solidFill>
                <a:latin typeface="Arial" charset="0"/>
              </a:rPr>
              <a:t>UoG</a:t>
            </a:r>
            <a:r>
              <a:rPr lang="en-US" sz="3800" dirty="0" smtClean="0">
                <a:solidFill>
                  <a:srgbClr val="000000"/>
                </a:solidFill>
                <a:latin typeface="Arial" charset="0"/>
              </a:rPr>
              <a:t> and I'm the manager of the Veterinary College learning commons. We're going through a review of the structure of our liaison group and the services we provide. I see you work at XXXX and I understand that you have organized functional teams that deal</a:t>
            </a:r>
            <a:br>
              <a:rPr lang="en-US" sz="3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3800" dirty="0" smtClean="0">
                <a:solidFill>
                  <a:srgbClr val="000000"/>
                </a:solidFill>
                <a:latin typeface="Arial" charset="0"/>
              </a:rPr>
              <a:t>with a broad range of service delivery issues. Could I take some of your time to talk to you about how you defined and created the functional teams.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latin typeface="Arial" charset="0"/>
              </a:rPr>
              <a:t>Socializing vs. Networking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00025" y="2024049"/>
            <a:ext cx="9667875" cy="4629163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Networking is not about getting a date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Be professional </a:t>
            </a: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Be sincere 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We all have something in common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Smile - use open body language and make eye-contact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Have a business card - even if it just reciprocity 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Don't be overly aggressive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Don't sit with your friends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Show up to events early to meet new people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Networking is less about you and how you can help others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Networking is not disingenuous 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latin typeface="Arial" charset="0"/>
              </a:rPr>
              <a:t>Contact Us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Jim Brett   jimbrett@uoguelph.ca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Debbie Chaves  </a:t>
            </a:r>
            <a:r>
              <a:rPr lang="en-US" sz="27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dchaves@wlu.ca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Caroline Stewart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caroline.stewart@gue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lphhumber.ca</a:t>
            </a:r>
            <a:endParaRPr lang="en-US" sz="27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20" y="254000"/>
            <a:ext cx="8946333" cy="1100667"/>
          </a:xfrm>
        </p:spPr>
        <p:txBody>
          <a:bodyPr/>
          <a:lstStyle/>
          <a:p>
            <a:r>
              <a:rPr lang="en-CA" dirty="0" smtClean="0"/>
              <a:t>Networking 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3721" y="2238364"/>
            <a:ext cx="8072493" cy="4500594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Learn about various academic librarians perspectives on networking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sz="4400" dirty="0" smtClean="0">
                <a:hlinkClick r:id="rId2"/>
              </a:rPr>
              <a:t>http</a:t>
            </a:r>
            <a:r>
              <a:rPr lang="en-CA" sz="4400" dirty="0" smtClean="0">
                <a:hlinkClick r:id="rId2"/>
              </a:rPr>
              <a:t>://</a:t>
            </a:r>
            <a:r>
              <a:rPr lang="en-CA" sz="4400" dirty="0" smtClean="0">
                <a:hlinkClick r:id="rId2"/>
              </a:rPr>
              <a:t>www.vimeo.com/2965898</a:t>
            </a:r>
            <a:r>
              <a:rPr lang="en-CA" sz="4400" dirty="0" smtClean="0"/>
              <a:t> </a:t>
            </a:r>
            <a:endParaRPr lang="en-CA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latin typeface="Arial" charset="0"/>
              </a:rPr>
              <a:t>Networking - what is it?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87325" y="1881174"/>
            <a:ext cx="9617075" cy="5351476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It's about establishing relationships with others, typically people with shared interests.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You all have networks ...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 - family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 - friends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 - classmates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    - organizations / clubs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It's an essential life skill ....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latin typeface="Arial" charset="0"/>
              </a:rPr>
              <a:t>Networking – everyone can do it</a:t>
            </a:r>
            <a:endParaRPr lang="en-US" sz="4300" dirty="0">
              <a:latin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2263775"/>
            <a:ext cx="9145587" cy="527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latin typeface="Arial" charset="0"/>
              </a:rPr>
              <a:t> ….. Even Bacteria</a:t>
            </a:r>
            <a:endParaRPr lang="en-US" sz="4300" dirty="0">
              <a:latin typeface="Arial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8" y="1176338"/>
            <a:ext cx="8959850" cy="5811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>
            <a:normAutofit fontScale="90000"/>
          </a:bodyPr>
          <a:lstStyle/>
          <a:p>
            <a:pPr algn="l">
              <a:lnSpc>
                <a:spcPct val="95000"/>
              </a:lnSpc>
            </a:pPr>
            <a:r>
              <a:rPr lang="en-US" sz="4300" dirty="0">
                <a:latin typeface="Arial" charset="0"/>
              </a:rPr>
              <a:t>Networking as a professional / career skill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Networking is talking to strangers to increase your contacts</a:t>
            </a:r>
            <a:endParaRPr lang="en-US" sz="28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Networking is about building relationships</a:t>
            </a:r>
            <a:endParaRPr lang="en-US" sz="28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8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Networking is about teaching and giving/sharing</a:t>
            </a:r>
            <a:endParaRPr lang="en-US" sz="28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sz="28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It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helps you:</a:t>
            </a:r>
            <a:endParaRPr lang="en-US" sz="28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       - find a job</a:t>
            </a:r>
            <a:endParaRPr lang="en-US" sz="28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       - be informed about career choices / directions</a:t>
            </a:r>
            <a:endParaRPr lang="en-US" sz="28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       - find collaborators</a:t>
            </a:r>
            <a:endParaRPr lang="en-US" sz="28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       - develop a support network</a:t>
            </a:r>
            <a:endParaRPr lang="en-US" sz="28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       - creates opportunities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latin typeface="Arial" charset="0"/>
              </a:rPr>
              <a:t>The Where and How of Networking</a:t>
            </a:r>
            <a:endParaRPr lang="en-US" sz="4300" dirty="0">
              <a:latin typeface="Arial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08034" y="1666860"/>
            <a:ext cx="8189936" cy="5486400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0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0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0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0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000" dirty="0" smtClean="0">
                <a:solidFill>
                  <a:srgbClr val="000000"/>
                </a:solidFill>
                <a:latin typeface="Arial" charset="0"/>
              </a:rPr>
              <a:t>Where? 	Everywhere and anywhere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0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sz="30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0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000" dirty="0" smtClean="0">
                <a:solidFill>
                  <a:srgbClr val="000000"/>
                </a:solidFill>
                <a:latin typeface="Arial" charset="0"/>
              </a:rPr>
              <a:t>	</a:t>
            </a:r>
            <a:endParaRPr lang="en-US" sz="3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182" y="-23786"/>
            <a:ext cx="7273636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781</TotalTime>
  <Words>475</Words>
  <Application>Microsoft PowerPoint</Application>
  <PresentationFormat>Custom</PresentationFormat>
  <Paragraphs>143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New Academic Librarians:  Networking to success         </vt:lpstr>
      <vt:lpstr> Our agenda</vt:lpstr>
      <vt:lpstr>Networking Video</vt:lpstr>
      <vt:lpstr>Networking - what is it?</vt:lpstr>
      <vt:lpstr>Networking – everyone can do it</vt:lpstr>
      <vt:lpstr> ….. Even Bacteria</vt:lpstr>
      <vt:lpstr>Networking as a professional / career skill</vt:lpstr>
      <vt:lpstr>The Where and How of Networking</vt:lpstr>
      <vt:lpstr>Slide 9</vt:lpstr>
      <vt:lpstr>Slide 10</vt:lpstr>
      <vt:lpstr>Slide 11</vt:lpstr>
      <vt:lpstr>Slide 12</vt:lpstr>
      <vt:lpstr>How? Start a conversation / make contact </vt:lpstr>
      <vt:lpstr>The 30 Second Commercial</vt:lpstr>
      <vt:lpstr>Debbie's 30 second commercial</vt:lpstr>
      <vt:lpstr>Caroline's 30 second commercial</vt:lpstr>
      <vt:lpstr>Anatomy of a 30 second commercial</vt:lpstr>
      <vt:lpstr>Let's Build Your Commercial</vt:lpstr>
      <vt:lpstr>Changing Nature of Your Commercial</vt:lpstr>
      <vt:lpstr>1983 (as a student at UWO) </vt:lpstr>
      <vt:lpstr>1986 (as a gov docs librarian at Guelph with two years experience)</vt:lpstr>
      <vt:lpstr>1995 (as the Chair of the Canadian Association of University Teachers' Librarians Committee)</vt:lpstr>
      <vt:lpstr>2009 (as a member of the Liaison Librarian Review Committee of the UoG Library)</vt:lpstr>
      <vt:lpstr>Socializing vs. Networking</vt:lpstr>
      <vt:lpstr>Contact Us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Academic Librarians: Networking to Success</dc:title>
  <dc:subject>OLA Networking presentation</dc:subject>
  <dc:creator>Debbie Chaves, Jim Brett, Caroline Stewart</dc:creator>
  <cp:lastModifiedBy>Caroline Stewart</cp:lastModifiedBy>
  <cp:revision>31</cp:revision>
  <dcterms:created xsi:type="dcterms:W3CDTF">2004-05-06T09:28:21Z</dcterms:created>
  <dcterms:modified xsi:type="dcterms:W3CDTF">2009-02-06T17:48:50Z</dcterms:modified>
  <cp:contentStatus>draft</cp:contentStatus>
</cp:coreProperties>
</file>