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handoutMasterIdLst>
    <p:handoutMasterId r:id="rId17"/>
  </p:handoutMasterIdLst>
  <p:sldIdLst>
    <p:sldId id="386" r:id="rId2"/>
    <p:sldId id="564" r:id="rId3"/>
    <p:sldId id="562" r:id="rId4"/>
    <p:sldId id="593" r:id="rId5"/>
    <p:sldId id="563" r:id="rId6"/>
    <p:sldId id="553" r:id="rId7"/>
    <p:sldId id="590" r:id="rId8"/>
    <p:sldId id="496" r:id="rId9"/>
    <p:sldId id="501" r:id="rId10"/>
    <p:sldId id="577" r:id="rId11"/>
    <p:sldId id="579" r:id="rId12"/>
    <p:sldId id="581" r:id="rId13"/>
    <p:sldId id="595" r:id="rId14"/>
    <p:sldId id="583" r:id="rId1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15564" autoAdjust="0"/>
    <p:restoredTop sz="95402" autoAdjust="0"/>
  </p:normalViewPr>
  <p:slideViewPr>
    <p:cSldViewPr>
      <p:cViewPr varScale="1">
        <p:scale>
          <a:sx n="71" d="100"/>
          <a:sy n="71" d="100"/>
        </p:scale>
        <p:origin x="-173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876" y="66"/>
      </p:cViewPr>
      <p:guideLst>
        <p:guide orient="horz" pos="2927"/>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834" tIns="46415" rIns="92834" bIns="46415" numCol="1" anchor="t" anchorCtr="0" compatLnSpc="1">
            <a:prstTxWarp prst="textNoShape">
              <a:avLst/>
            </a:prstTxWarp>
          </a:bodyPr>
          <a:lstStyle>
            <a:lvl1pPr defTabSz="928688">
              <a:defRPr sz="1200">
                <a:latin typeface="Tahoma" charset="0"/>
              </a:defRPr>
            </a:lvl1pPr>
          </a:lstStyle>
          <a:p>
            <a:endParaRPr lang="en-US"/>
          </a:p>
        </p:txBody>
      </p:sp>
      <p:sp>
        <p:nvSpPr>
          <p:cNvPr id="1945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2834" tIns="46415" rIns="92834" bIns="46415" numCol="1" anchor="t" anchorCtr="0" compatLnSpc="1">
            <a:prstTxWarp prst="textNoShape">
              <a:avLst/>
            </a:prstTxWarp>
          </a:bodyPr>
          <a:lstStyle>
            <a:lvl1pPr algn="r" defTabSz="928688">
              <a:defRPr sz="1200">
                <a:latin typeface="Tahoma" charset="0"/>
              </a:defRPr>
            </a:lvl1pPr>
          </a:lstStyle>
          <a:p>
            <a:endParaRPr lang="en-US"/>
          </a:p>
        </p:txBody>
      </p:sp>
      <p:sp>
        <p:nvSpPr>
          <p:cNvPr id="1946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2834" tIns="46415" rIns="92834" bIns="46415" numCol="1" anchor="b" anchorCtr="0" compatLnSpc="1">
            <a:prstTxWarp prst="textNoShape">
              <a:avLst/>
            </a:prstTxWarp>
          </a:bodyPr>
          <a:lstStyle>
            <a:lvl1pPr defTabSz="928688">
              <a:defRPr sz="1200">
                <a:latin typeface="Tahoma" charset="0"/>
              </a:defRPr>
            </a:lvl1pPr>
          </a:lstStyle>
          <a:p>
            <a:endParaRPr lang="en-US"/>
          </a:p>
        </p:txBody>
      </p:sp>
      <p:sp>
        <p:nvSpPr>
          <p:cNvPr id="1946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2834" tIns="46415" rIns="92834" bIns="46415" numCol="1" anchor="b" anchorCtr="0" compatLnSpc="1">
            <a:prstTxWarp prst="textNoShape">
              <a:avLst/>
            </a:prstTxWarp>
          </a:bodyPr>
          <a:lstStyle>
            <a:lvl1pPr algn="r" defTabSz="928688">
              <a:defRPr sz="1200">
                <a:latin typeface="Tahoma" charset="0"/>
              </a:defRPr>
            </a:lvl1pPr>
          </a:lstStyle>
          <a:p>
            <a:fld id="{9A5390C6-6CBE-46E9-B02F-C5499E175492}"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8475" cy="461963"/>
          </a:xfrm>
          <a:prstGeom prst="rect">
            <a:avLst/>
          </a:prstGeom>
          <a:noFill/>
          <a:ln w="9525">
            <a:noFill/>
            <a:miter lim="800000"/>
            <a:headEnd/>
            <a:tailEnd/>
          </a:ln>
          <a:effectLst/>
        </p:spPr>
        <p:txBody>
          <a:bodyPr vert="horz" wrap="square" lIns="92834" tIns="46415" rIns="92834" bIns="46415" numCol="1" anchor="t" anchorCtr="0" compatLnSpc="1">
            <a:prstTxWarp prst="textNoShape">
              <a:avLst/>
            </a:prstTxWarp>
          </a:bodyPr>
          <a:lstStyle>
            <a:lvl1pPr defTabSz="928688">
              <a:defRPr sz="1200">
                <a:latin typeface="Tahoma" charset="0"/>
              </a:defRPr>
            </a:lvl1pPr>
          </a:lstStyle>
          <a:p>
            <a:endParaRPr lang="en-US"/>
          </a:p>
        </p:txBody>
      </p:sp>
      <p:sp>
        <p:nvSpPr>
          <p:cNvPr id="28675" name="Rectangle 3"/>
          <p:cNvSpPr>
            <a:spLocks noGrp="1" noChangeArrowheads="1"/>
          </p:cNvSpPr>
          <p:nvPr>
            <p:ph type="dt" idx="1"/>
          </p:nvPr>
        </p:nvSpPr>
        <p:spPr bwMode="auto">
          <a:xfrm>
            <a:off x="3971925" y="0"/>
            <a:ext cx="3038475" cy="461963"/>
          </a:xfrm>
          <a:prstGeom prst="rect">
            <a:avLst/>
          </a:prstGeom>
          <a:noFill/>
          <a:ln w="9525">
            <a:noFill/>
            <a:miter lim="800000"/>
            <a:headEnd/>
            <a:tailEnd/>
          </a:ln>
          <a:effectLst/>
        </p:spPr>
        <p:txBody>
          <a:bodyPr vert="horz" wrap="square" lIns="92834" tIns="46415" rIns="92834" bIns="46415" numCol="1" anchor="t" anchorCtr="0" compatLnSpc="1">
            <a:prstTxWarp prst="textNoShape">
              <a:avLst/>
            </a:prstTxWarp>
          </a:bodyPr>
          <a:lstStyle>
            <a:lvl1pPr algn="r" defTabSz="928688">
              <a:defRPr sz="1200">
                <a:latin typeface="Tahoma" charset="0"/>
              </a:defRPr>
            </a:lvl1pPr>
          </a:lstStyle>
          <a:p>
            <a:endParaRPr lang="en-US"/>
          </a:p>
        </p:txBody>
      </p:sp>
      <p:sp>
        <p:nvSpPr>
          <p:cNvPr id="28676" name="Rectangle 4"/>
          <p:cNvSpPr>
            <a:spLocks noGrp="1" noRot="1" noChangeAspect="1" noChangeArrowheads="1" noTextEdit="1"/>
          </p:cNvSpPr>
          <p:nvPr>
            <p:ph type="sldImg" idx="2"/>
          </p:nvPr>
        </p:nvSpPr>
        <p:spPr bwMode="auto">
          <a:xfrm>
            <a:off x="1195388" y="692150"/>
            <a:ext cx="4621212" cy="3465513"/>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935038" y="4387850"/>
            <a:ext cx="5140325" cy="4237038"/>
          </a:xfrm>
          <a:prstGeom prst="rect">
            <a:avLst/>
          </a:prstGeom>
          <a:noFill/>
          <a:ln w="9525">
            <a:noFill/>
            <a:miter lim="800000"/>
            <a:headEnd/>
            <a:tailEnd/>
          </a:ln>
          <a:effectLst/>
        </p:spPr>
        <p:txBody>
          <a:bodyPr vert="horz" wrap="square" lIns="92834" tIns="46415" rIns="92834" bIns="4641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8" name="Rectangle 6"/>
          <p:cNvSpPr>
            <a:spLocks noGrp="1" noChangeArrowheads="1"/>
          </p:cNvSpPr>
          <p:nvPr>
            <p:ph type="ftr" sz="quarter" idx="4"/>
          </p:nvPr>
        </p:nvSpPr>
        <p:spPr bwMode="auto">
          <a:xfrm>
            <a:off x="0" y="8855075"/>
            <a:ext cx="3038475" cy="461963"/>
          </a:xfrm>
          <a:prstGeom prst="rect">
            <a:avLst/>
          </a:prstGeom>
          <a:noFill/>
          <a:ln w="9525">
            <a:noFill/>
            <a:miter lim="800000"/>
            <a:headEnd/>
            <a:tailEnd/>
          </a:ln>
          <a:effectLst/>
        </p:spPr>
        <p:txBody>
          <a:bodyPr vert="horz" wrap="square" lIns="92834" tIns="46415" rIns="92834" bIns="46415" numCol="1" anchor="b" anchorCtr="0" compatLnSpc="1">
            <a:prstTxWarp prst="textNoShape">
              <a:avLst/>
            </a:prstTxWarp>
          </a:bodyPr>
          <a:lstStyle>
            <a:lvl1pPr defTabSz="928688">
              <a:defRPr sz="1200">
                <a:latin typeface="Tahoma" charset="0"/>
              </a:defRPr>
            </a:lvl1pPr>
          </a:lstStyle>
          <a:p>
            <a:endParaRPr lang="en-US"/>
          </a:p>
        </p:txBody>
      </p:sp>
      <p:sp>
        <p:nvSpPr>
          <p:cNvPr id="28679" name="Rectangle 7"/>
          <p:cNvSpPr>
            <a:spLocks noGrp="1" noChangeArrowheads="1"/>
          </p:cNvSpPr>
          <p:nvPr>
            <p:ph type="sldNum" sz="quarter" idx="5"/>
          </p:nvPr>
        </p:nvSpPr>
        <p:spPr bwMode="auto">
          <a:xfrm>
            <a:off x="3971925" y="8855075"/>
            <a:ext cx="3038475" cy="461963"/>
          </a:xfrm>
          <a:prstGeom prst="rect">
            <a:avLst/>
          </a:prstGeom>
          <a:noFill/>
          <a:ln w="9525">
            <a:noFill/>
            <a:miter lim="800000"/>
            <a:headEnd/>
            <a:tailEnd/>
          </a:ln>
          <a:effectLst/>
        </p:spPr>
        <p:txBody>
          <a:bodyPr vert="horz" wrap="square" lIns="92834" tIns="46415" rIns="92834" bIns="46415" numCol="1" anchor="b" anchorCtr="0" compatLnSpc="1">
            <a:prstTxWarp prst="textNoShape">
              <a:avLst/>
            </a:prstTxWarp>
          </a:bodyPr>
          <a:lstStyle>
            <a:lvl1pPr algn="r" defTabSz="928688">
              <a:defRPr sz="1200">
                <a:latin typeface="Tahoma" charset="0"/>
              </a:defRPr>
            </a:lvl1pPr>
          </a:lstStyle>
          <a:p>
            <a:fld id="{C26CC45F-2492-415B-BEAF-56BDB4AA566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146E07-E98F-4084-8618-9415D4BEAA71}" type="slidenum">
              <a:rPr lang="en-US"/>
              <a:pPr/>
              <a:t>1</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r>
              <a:rPr lang="en-US" dirty="0"/>
              <a:t>Welcome.</a:t>
            </a:r>
          </a:p>
          <a:p>
            <a:endParaRPr lang="en-US" dirty="0"/>
          </a:p>
          <a:p>
            <a:r>
              <a:rPr lang="en-US" dirty="0"/>
              <a:t>In this presentation I will talk about </a:t>
            </a:r>
            <a:r>
              <a:rPr lang="en-US" dirty="0" err="1"/>
              <a:t>LibQUAL</a:t>
            </a:r>
            <a:r>
              <a:rPr lang="en-US" dirty="0"/>
              <a:t> results, with a focus on one particular question: IC-8: Print and/or electronic questions I need for my work. The focus will be one customer category: </a:t>
            </a:r>
            <a:r>
              <a:rPr lang="en-US" dirty="0" smtClean="0"/>
              <a:t>teaching and research faculty. </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FC2D6B-FC51-422B-9C4E-861AB5FC983A}" type="slidenum">
              <a:rPr lang="en-US"/>
              <a:pPr/>
              <a:t>10</a:t>
            </a:fld>
            <a:endParaRPr lang="en-US"/>
          </a:p>
        </p:txBody>
      </p:sp>
      <p:sp>
        <p:nvSpPr>
          <p:cNvPr id="758786" name="Rectangle 2"/>
          <p:cNvSpPr>
            <a:spLocks noGrp="1" noRot="1" noChangeAspect="1" noChangeArrowheads="1" noTextEdit="1"/>
          </p:cNvSpPr>
          <p:nvPr>
            <p:ph type="sldImg"/>
          </p:nvPr>
        </p:nvSpPr>
        <p:spPr>
          <a:xfrm>
            <a:off x="1190625" y="693738"/>
            <a:ext cx="4630738" cy="3473450"/>
          </a:xfrm>
          <a:ln/>
        </p:spPr>
      </p:sp>
      <p:sp>
        <p:nvSpPr>
          <p:cNvPr id="758787" name="Rectangle 3"/>
          <p:cNvSpPr>
            <a:spLocks noGrp="1" noChangeArrowheads="1"/>
          </p:cNvSpPr>
          <p:nvPr>
            <p:ph type="body" idx="1"/>
          </p:nvPr>
        </p:nvSpPr>
        <p:spPr>
          <a:xfrm>
            <a:off x="935038" y="4397375"/>
            <a:ext cx="5140325" cy="4167188"/>
          </a:xfrm>
        </p:spPr>
        <p:txBody>
          <a:bodyPr/>
          <a:lstStyle/>
          <a:p>
            <a:r>
              <a:rPr lang="en-US">
                <a:cs typeface="Times New Roman" pitchFamily="18" charset="0"/>
              </a:rPr>
              <a:t>We did not do a random survey of all faculty. We focused on those areas that had expressed the most dissatisfaction with journals. We were looking for people to tell us exactly where we were falling short.</a:t>
            </a:r>
          </a:p>
          <a:p>
            <a:endParaRPr lang="en-US">
              <a:cs typeface="Times New Roman" pitchFamily="18" charset="0"/>
            </a:endParaRPr>
          </a:p>
          <a:p>
            <a:r>
              <a:rPr lang="en-US">
                <a:cs typeface="Times New Roman" pitchFamily="18" charset="0"/>
              </a:rPr>
              <a:t>It is not a random sample, but it is diverse and extensive.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3B30A5-A879-4E61-B2F5-7BFB9081ED6C}" type="slidenum">
              <a:rPr lang="en-US"/>
              <a:pPr/>
              <a:t>11</a:t>
            </a:fld>
            <a:endParaRPr lang="en-US"/>
          </a:p>
        </p:txBody>
      </p:sp>
      <p:sp>
        <p:nvSpPr>
          <p:cNvPr id="797698" name="Rectangle 2"/>
          <p:cNvSpPr>
            <a:spLocks noGrp="1" noRot="1" noChangeAspect="1" noChangeArrowheads="1" noTextEdit="1"/>
          </p:cNvSpPr>
          <p:nvPr>
            <p:ph type="sldImg"/>
          </p:nvPr>
        </p:nvSpPr>
        <p:spPr>
          <a:ln/>
        </p:spPr>
      </p:sp>
      <p:sp>
        <p:nvSpPr>
          <p:cNvPr id="797699" name="Rectangle 3"/>
          <p:cNvSpPr>
            <a:spLocks noGrp="1" noChangeArrowheads="1"/>
          </p:cNvSpPr>
          <p:nvPr>
            <p:ph type="body" idx="1"/>
          </p:nvPr>
        </p:nvSpPr>
        <p:spPr/>
        <p:txBody>
          <a:bodyPr/>
          <a:lstStyle/>
          <a:p>
            <a:r>
              <a:rPr lang="en-US"/>
              <a:t>Various sources of dissatisfaction.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8186DB-4778-49E9-80B2-4A9FE12F2B4C}" type="slidenum">
              <a:rPr lang="en-US"/>
              <a:pPr/>
              <a:t>12</a:t>
            </a:fld>
            <a:endParaRPr lang="en-US"/>
          </a:p>
        </p:txBody>
      </p:sp>
      <p:sp>
        <p:nvSpPr>
          <p:cNvPr id="799746" name="Rectangle 2"/>
          <p:cNvSpPr>
            <a:spLocks noGrp="1" noRot="1" noChangeAspect="1" noChangeArrowheads="1" noTextEdit="1"/>
          </p:cNvSpPr>
          <p:nvPr>
            <p:ph type="sldImg"/>
          </p:nvPr>
        </p:nvSpPr>
        <p:spPr>
          <a:ln/>
        </p:spPr>
      </p:sp>
      <p:sp>
        <p:nvSpPr>
          <p:cNvPr id="799747" name="Rectangle 3"/>
          <p:cNvSpPr>
            <a:spLocks noGrp="1" noChangeArrowheads="1"/>
          </p:cNvSpPr>
          <p:nvPr>
            <p:ph type="body" idx="1"/>
          </p:nvPr>
        </p:nvSpPr>
        <p:spPr/>
        <p:txBody>
          <a:bodyPr/>
          <a:lstStyle/>
          <a:p>
            <a:r>
              <a:rPr lang="en-US" dirty="0"/>
              <a:t>We are </a:t>
            </a:r>
            <a:r>
              <a:rPr lang="en-US" dirty="0" smtClean="0"/>
              <a:t>addressing </a:t>
            </a:r>
            <a:r>
              <a:rPr lang="en-US" dirty="0"/>
              <a:t>some of the issues at the U.Va. Library.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8186DB-4778-49E9-80B2-4A9FE12F2B4C}" type="slidenum">
              <a:rPr lang="en-US"/>
              <a:pPr/>
              <a:t>13</a:t>
            </a:fld>
            <a:endParaRPr lang="en-US"/>
          </a:p>
        </p:txBody>
      </p:sp>
      <p:sp>
        <p:nvSpPr>
          <p:cNvPr id="799746" name="Rectangle 2"/>
          <p:cNvSpPr>
            <a:spLocks noGrp="1" noRot="1" noChangeAspect="1" noChangeArrowheads="1" noTextEdit="1"/>
          </p:cNvSpPr>
          <p:nvPr>
            <p:ph type="sldImg"/>
          </p:nvPr>
        </p:nvSpPr>
        <p:spPr>
          <a:ln/>
        </p:spPr>
      </p:sp>
      <p:sp>
        <p:nvSpPr>
          <p:cNvPr id="799747" name="Rectangle 3"/>
          <p:cNvSpPr>
            <a:spLocks noGrp="1" noChangeArrowheads="1"/>
          </p:cNvSpPr>
          <p:nvPr>
            <p:ph type="body" idx="1"/>
          </p:nvPr>
        </p:nvSpPr>
        <p:spPr/>
        <p:txBody>
          <a:bodyPr/>
          <a:lstStyle/>
          <a:p>
            <a:r>
              <a:rPr lang="en-US" dirty="0" smtClean="0"/>
              <a:t>The Fine Arts and Music libraries have been particularly responsive. </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FD1631-D91E-4F99-A35E-7AAC049D6218}" type="slidenum">
              <a:rPr lang="en-US"/>
              <a:pPr/>
              <a:t>14</a:t>
            </a:fld>
            <a:endParaRPr lang="en-US"/>
          </a:p>
        </p:txBody>
      </p:sp>
      <p:sp>
        <p:nvSpPr>
          <p:cNvPr id="801794" name="Rectangle 2"/>
          <p:cNvSpPr>
            <a:spLocks noGrp="1" noRot="1" noChangeAspect="1" noChangeArrowheads="1" noTextEdit="1"/>
          </p:cNvSpPr>
          <p:nvPr>
            <p:ph type="sldImg"/>
          </p:nvPr>
        </p:nvSpPr>
        <p:spPr>
          <a:ln/>
        </p:spPr>
      </p:sp>
      <p:sp>
        <p:nvSpPr>
          <p:cNvPr id="801795" name="Rectangle 3"/>
          <p:cNvSpPr>
            <a:spLocks noGrp="1" noChangeArrowheads="1"/>
          </p:cNvSpPr>
          <p:nvPr>
            <p:ph type="body" idx="1"/>
          </p:nvPr>
        </p:nvSpPr>
        <p:spPr/>
        <p:txBody>
          <a:bodyPr/>
          <a:lstStyle/>
          <a:p>
            <a:r>
              <a:rPr lang="en-US"/>
              <a:t>This is the message of the session. We can argue about the appropriate verb—’greatly influenced’ is probably safe. ‘Correlates with’ is safer. If one is bold, one might say that the satisfaction with journal collections determines overall satisfaction.</a:t>
            </a:r>
          </a:p>
          <a:p>
            <a:r>
              <a:rPr lang="en-US"/>
              <a:t>Whatever, we need to remember that </a:t>
            </a:r>
          </a:p>
          <a:p>
            <a:r>
              <a:rPr lang="en-US"/>
              <a:t>Journals are the most important item for faculty, and the source of their greatest dissatisfaction regarding libraries.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D0FDF0-5719-4A83-A790-088A835A2CC7}" type="slidenum">
              <a:rPr lang="en-US"/>
              <a:pPr/>
              <a:t>2</a:t>
            </a:fld>
            <a:endParaRPr lang="en-US"/>
          </a:p>
        </p:txBody>
      </p:sp>
      <p:sp>
        <p:nvSpPr>
          <p:cNvPr id="787458" name="Rectangle 2"/>
          <p:cNvSpPr>
            <a:spLocks noGrp="1" noRot="1" noChangeAspect="1" noChangeArrowheads="1" noTextEdit="1"/>
          </p:cNvSpPr>
          <p:nvPr>
            <p:ph type="sldImg"/>
          </p:nvPr>
        </p:nvSpPr>
        <p:spPr>
          <a:ln/>
        </p:spPr>
      </p:sp>
      <p:sp>
        <p:nvSpPr>
          <p:cNvPr id="787459" name="Rectangle 3"/>
          <p:cNvSpPr>
            <a:spLocks noGrp="1" noChangeArrowheads="1"/>
          </p:cNvSpPr>
          <p:nvPr>
            <p:ph type="body" idx="1"/>
          </p:nvPr>
        </p:nvSpPr>
        <p:spPr/>
        <p:txBody>
          <a:bodyPr/>
          <a:lstStyle/>
          <a:p>
            <a:r>
              <a:rPr lang="en-US"/>
              <a:t>Most of you are probably familiar with LibQUAL. The distinctive aspect is the set of 22 questions for which the respondent provides three answers on a 1-9 scale: the minimum level, the desired level, and the perceived level of the service actually provided by the library.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D9E968-7D01-408C-BFC4-B84D5214BDAF}" type="slidenum">
              <a:rPr lang="en-US"/>
              <a:pPr/>
              <a:t>3</a:t>
            </a:fld>
            <a:endParaRPr lang="en-US"/>
          </a:p>
        </p:txBody>
      </p:sp>
      <p:sp>
        <p:nvSpPr>
          <p:cNvPr id="788482" name="Rectangle 2"/>
          <p:cNvSpPr>
            <a:spLocks noGrp="1" noRot="1" noChangeAspect="1" noChangeArrowheads="1" noTextEdit="1"/>
          </p:cNvSpPr>
          <p:nvPr>
            <p:ph type="sldImg"/>
          </p:nvPr>
        </p:nvSpPr>
        <p:spPr>
          <a:ln/>
        </p:spPr>
      </p:sp>
      <p:sp>
        <p:nvSpPr>
          <p:cNvPr id="788483" name="Rectangle 3"/>
          <p:cNvSpPr>
            <a:spLocks noGrp="1" noChangeArrowheads="1"/>
          </p:cNvSpPr>
          <p:nvPr>
            <p:ph type="body" idx="1"/>
          </p:nvPr>
        </p:nvSpPr>
        <p:spPr/>
        <p:txBody>
          <a:bodyPr/>
          <a:lstStyle/>
          <a:p>
            <a:r>
              <a:rPr lang="en-US" dirty="0"/>
              <a:t>Now we see the results for ARL faculty as a whole in 2006.</a:t>
            </a:r>
          </a:p>
          <a:p>
            <a:r>
              <a:rPr lang="en-US" dirty="0"/>
              <a:t>37 ARL libraries surveyed faculty that year.</a:t>
            </a:r>
          </a:p>
          <a:p>
            <a:endParaRPr lang="en-US" dirty="0"/>
          </a:p>
          <a:p>
            <a:r>
              <a:rPr lang="en-US" dirty="0"/>
              <a:t>The results are similar to UVA, but a few more negative results in the information control section in the middle. Faculty across North America are willing to say the library is not meeting their minimum needs when it comes to collections and resources.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D9E968-7D01-408C-BFC4-B84D5214BDAF}" type="slidenum">
              <a:rPr lang="en-US"/>
              <a:pPr/>
              <a:t>4</a:t>
            </a:fld>
            <a:endParaRPr lang="en-US"/>
          </a:p>
        </p:txBody>
      </p:sp>
      <p:sp>
        <p:nvSpPr>
          <p:cNvPr id="788482" name="Rectangle 2"/>
          <p:cNvSpPr>
            <a:spLocks noGrp="1" noRot="1" noChangeAspect="1" noChangeArrowheads="1" noTextEdit="1"/>
          </p:cNvSpPr>
          <p:nvPr>
            <p:ph type="sldImg"/>
          </p:nvPr>
        </p:nvSpPr>
        <p:spPr>
          <a:ln/>
        </p:spPr>
      </p:sp>
      <p:sp>
        <p:nvSpPr>
          <p:cNvPr id="788483" name="Rectangle 3"/>
          <p:cNvSpPr>
            <a:spLocks noGrp="1" noChangeArrowheads="1"/>
          </p:cNvSpPr>
          <p:nvPr>
            <p:ph type="body" idx="1"/>
          </p:nvPr>
        </p:nvSpPr>
        <p:spPr/>
        <p:txBody>
          <a:bodyPr/>
          <a:lstStyle/>
          <a:p>
            <a:r>
              <a:rPr lang="en-US" dirty="0" smtClean="0"/>
              <a:t>Similar results for the Canadian Association of Research Libraries in 2007.</a:t>
            </a:r>
          </a:p>
          <a:p>
            <a:endParaRPr lang="en-US" dirty="0" smtClean="0"/>
          </a:p>
          <a:p>
            <a:r>
              <a:rPr lang="en-US" dirty="0" smtClean="0"/>
              <a:t>IC-8 has the highest desired score, and the largest negative gap.</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24CB0E-82B0-49B6-9B1E-4FE3C6099571}" type="slidenum">
              <a:rPr lang="en-US"/>
              <a:pPr/>
              <a:t>5</a:t>
            </a:fld>
            <a:endParaRPr lang="en-US"/>
          </a:p>
        </p:txBody>
      </p:sp>
      <p:sp>
        <p:nvSpPr>
          <p:cNvPr id="789506" name="Rectangle 2"/>
          <p:cNvSpPr>
            <a:spLocks noGrp="1" noRot="1" noChangeAspect="1" noChangeArrowheads="1" noTextEdit="1"/>
          </p:cNvSpPr>
          <p:nvPr>
            <p:ph type="sldImg"/>
          </p:nvPr>
        </p:nvSpPr>
        <p:spPr>
          <a:ln/>
        </p:spPr>
      </p:sp>
      <p:sp>
        <p:nvSpPr>
          <p:cNvPr id="789507" name="Rectangle 3"/>
          <p:cNvSpPr>
            <a:spLocks noGrp="1" noChangeArrowheads="1"/>
          </p:cNvSpPr>
          <p:nvPr>
            <p:ph type="body" idx="1"/>
          </p:nvPr>
        </p:nvSpPr>
        <p:spPr/>
        <p:txBody>
          <a:bodyPr/>
          <a:lstStyle/>
          <a:p>
            <a:r>
              <a:rPr lang="en-US"/>
              <a:t>Here is the exact wording of the question that is our focus for today.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D6C5B8-7B96-43BC-83A8-4A418CD2A2F2}" type="slidenum">
              <a:rPr lang="en-US"/>
              <a:pPr/>
              <a:t>6</a:t>
            </a:fld>
            <a:endParaRPr lang="en-US"/>
          </a:p>
        </p:txBody>
      </p:sp>
      <p:sp>
        <p:nvSpPr>
          <p:cNvPr id="724994" name="Rectangle 2"/>
          <p:cNvSpPr>
            <a:spLocks noGrp="1" noRot="1" noChangeAspect="1" noChangeArrowheads="1" noTextEdit="1"/>
          </p:cNvSpPr>
          <p:nvPr>
            <p:ph type="sldImg"/>
          </p:nvPr>
        </p:nvSpPr>
        <p:spPr>
          <a:ln/>
        </p:spPr>
      </p:sp>
      <p:sp>
        <p:nvSpPr>
          <p:cNvPr id="724995" name="Rectangle 3"/>
          <p:cNvSpPr>
            <a:spLocks noGrp="1" noChangeArrowheads="1"/>
          </p:cNvSpPr>
          <p:nvPr>
            <p:ph type="body" idx="1"/>
          </p:nvPr>
        </p:nvSpPr>
        <p:spPr/>
        <p:txBody>
          <a:bodyPr/>
          <a:lstStyle/>
          <a:p>
            <a:r>
              <a:rPr lang="en-US"/>
              <a:t>This slide drills into ARL data, showing the results of IC-8 at the 37 ARL libraries that did LibQual for faculty in 2006.</a:t>
            </a:r>
          </a:p>
          <a:p>
            <a:endParaRPr lang="en-US"/>
          </a:p>
          <a:p>
            <a:r>
              <a:rPr lang="en-US"/>
              <a:t>The libraries are arranged from largest (on the left) to smallest (on the right).</a:t>
            </a:r>
          </a:p>
          <a:p>
            <a:endParaRPr lang="en-US"/>
          </a:p>
          <a:p>
            <a:r>
              <a:rPr lang="en-US"/>
              <a:t>In only two of the libraries did the faculty rate journals above the minimum.</a:t>
            </a:r>
          </a:p>
          <a:p>
            <a:endParaRPr lang="en-US"/>
          </a:p>
          <a:p>
            <a:r>
              <a:rPr lang="en-US"/>
              <a:t>It is interesting to look at the blue bars across the chart, the ‘desired’ level at the smallest libraries is almost as high as at the largest. But the perceived ratings tend to drop as you move from largest to smallest.</a:t>
            </a:r>
          </a:p>
          <a:p>
            <a:endParaRPr lang="en-US"/>
          </a:p>
          <a:p>
            <a:r>
              <a:rPr lang="en-US"/>
              <a:t>At UVA the perceived rating was just below the minimum rating. Not where we want to be, but better than most of our peers.</a:t>
            </a:r>
          </a:p>
          <a:p>
            <a:endParaRPr lang="en-US"/>
          </a:p>
          <a:p>
            <a:r>
              <a:rPr lang="en-US"/>
              <a:t>What seems remarkable about this slide is just how very important journals are for the faculty across ARL institutions – from largest to smallest.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55764B-88FE-4DE2-A164-1DDED4A53B02}" type="slidenum">
              <a:rPr lang="en-US"/>
              <a:pPr/>
              <a:t>7</a:t>
            </a:fld>
            <a:endParaRPr lang="en-US"/>
          </a:p>
        </p:txBody>
      </p:sp>
      <p:sp>
        <p:nvSpPr>
          <p:cNvPr id="795650" name="Rectangle 2"/>
          <p:cNvSpPr>
            <a:spLocks noGrp="1" noRot="1" noChangeAspect="1" noChangeArrowheads="1" noTextEdit="1"/>
          </p:cNvSpPr>
          <p:nvPr>
            <p:ph type="sldImg"/>
          </p:nvPr>
        </p:nvSpPr>
        <p:spPr>
          <a:ln/>
        </p:spPr>
      </p:sp>
      <p:sp>
        <p:nvSpPr>
          <p:cNvPr id="795651" name="Rectangle 3"/>
          <p:cNvSpPr>
            <a:spLocks noGrp="1" noChangeArrowheads="1"/>
          </p:cNvSpPr>
          <p:nvPr>
            <p:ph type="body" idx="1"/>
          </p:nvPr>
        </p:nvSpPr>
        <p:spPr/>
        <p:txBody>
          <a:bodyPr/>
          <a:lstStyle/>
          <a:p>
            <a:r>
              <a:rPr lang="en-US"/>
              <a:t>Now here we have a new question. Do journal scores correlate with overall satisfaction?</a:t>
            </a:r>
          </a:p>
          <a:p>
            <a:endParaRPr lang="en-US"/>
          </a:p>
          <a:p>
            <a:r>
              <a:rPr lang="en-US"/>
              <a:t>And the answer, for ARL faculty, is a resounding yes. A very strong correlation between the journal score and the ‘overall satisfaction’ question.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320146-5974-4DFC-9531-D21102FFBA0A}" type="slidenum">
              <a:rPr lang="en-US"/>
              <a:pPr/>
              <a:t>8</a:t>
            </a:fld>
            <a:endParaRPr lang="en-US"/>
          </a:p>
        </p:txBody>
      </p:sp>
      <p:sp>
        <p:nvSpPr>
          <p:cNvPr id="715778" name="Rectangle 2"/>
          <p:cNvSpPr>
            <a:spLocks noGrp="1" noRot="1" noChangeAspect="1" noChangeArrowheads="1" noTextEdit="1"/>
          </p:cNvSpPr>
          <p:nvPr>
            <p:ph type="sldImg"/>
          </p:nvPr>
        </p:nvSpPr>
        <p:spPr>
          <a:ln/>
        </p:spPr>
      </p:sp>
      <p:sp>
        <p:nvSpPr>
          <p:cNvPr id="715779" name="Rectangle 3"/>
          <p:cNvSpPr>
            <a:spLocks noGrp="1" noChangeArrowheads="1"/>
          </p:cNvSpPr>
          <p:nvPr>
            <p:ph type="body" idx="1"/>
          </p:nvPr>
        </p:nvSpPr>
        <p:spPr/>
        <p:txBody>
          <a:bodyPr/>
          <a:lstStyle/>
          <a:p>
            <a:r>
              <a:rPr lang="en-US"/>
              <a:t>This graph displays the three scores for each of the core questions. The top of the bar is the desired level, the bottom is the minimum. The red square indicates the perceived level. In an ideal world the red square would be at the top of each bar.</a:t>
            </a:r>
          </a:p>
          <a:p>
            <a:endParaRPr lang="en-US"/>
          </a:p>
          <a:p>
            <a:r>
              <a:rPr lang="en-US"/>
              <a:t>This particular chart displays the responses of University of Virginia faculty when LibQual was administered in November 2006.</a:t>
            </a:r>
          </a:p>
          <a:p>
            <a:endParaRPr lang="en-US"/>
          </a:p>
          <a:p>
            <a:r>
              <a:rPr lang="en-US"/>
              <a:t>Looking at this chart, we see that UVa faculty place a relatively high value on service (the right side of the chart), and believe the library is offering almost optimal service.</a:t>
            </a:r>
          </a:p>
          <a:p>
            <a:endParaRPr lang="en-US"/>
          </a:p>
          <a:p>
            <a:r>
              <a:rPr lang="en-US"/>
              <a:t>They place an even higher value on information control, and believe the library is barely meeting the minimum, or falling short. </a:t>
            </a:r>
          </a:p>
          <a:p>
            <a:endParaRPr lang="en-US"/>
          </a:p>
          <a:p>
            <a:r>
              <a:rPr lang="en-US"/>
              <a:t>Library as place is not important for faculty,  and given those low expectations, the library is performing adequately.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A03718-0456-4C88-AA8B-5DFBC63DD131}" type="slidenum">
              <a:rPr lang="en-US"/>
              <a:pPr/>
              <a:t>9</a:t>
            </a:fld>
            <a:endParaRPr lang="en-US"/>
          </a:p>
        </p:txBody>
      </p:sp>
      <p:sp>
        <p:nvSpPr>
          <p:cNvPr id="584706" name="Rectangle 2"/>
          <p:cNvSpPr>
            <a:spLocks noGrp="1" noRot="1" noChangeAspect="1" noChangeArrowheads="1" noTextEdit="1"/>
          </p:cNvSpPr>
          <p:nvPr>
            <p:ph type="sldImg"/>
          </p:nvPr>
        </p:nvSpPr>
        <p:spPr>
          <a:xfrm>
            <a:off x="1190625" y="693738"/>
            <a:ext cx="4630738" cy="3473450"/>
          </a:xfrm>
          <a:ln/>
        </p:spPr>
      </p:sp>
      <p:sp>
        <p:nvSpPr>
          <p:cNvPr id="584707" name="Rectangle 3"/>
          <p:cNvSpPr>
            <a:spLocks noGrp="1" noChangeArrowheads="1"/>
          </p:cNvSpPr>
          <p:nvPr>
            <p:ph type="body" idx="1"/>
          </p:nvPr>
        </p:nvSpPr>
        <p:spPr>
          <a:xfrm>
            <a:off x="935038" y="4397375"/>
            <a:ext cx="5140325" cy="4167188"/>
          </a:xfrm>
        </p:spPr>
        <p:txBody>
          <a:bodyPr/>
          <a:lstStyle/>
          <a:p>
            <a:r>
              <a:rPr lang="en-US" dirty="0">
                <a:cs typeface="Times New Roman" pitchFamily="18" charset="0"/>
              </a:rPr>
              <a:t>At UVa we </a:t>
            </a:r>
            <a:r>
              <a:rPr lang="en-US" dirty="0" smtClean="0">
                <a:cs typeface="Times New Roman" pitchFamily="18" charset="0"/>
              </a:rPr>
              <a:t>tried to </a:t>
            </a:r>
            <a:r>
              <a:rPr lang="en-US" dirty="0">
                <a:cs typeface="Times New Roman" pitchFamily="18" charset="0"/>
              </a:rPr>
              <a:t>find out more about the journal problems. We drilled into the data to see which academic units are dissatisfied.</a:t>
            </a:r>
          </a:p>
          <a:p>
            <a:endParaRPr lang="en-US" dirty="0">
              <a:cs typeface="Times New Roman" pitchFamily="18" charset="0"/>
            </a:endParaRPr>
          </a:p>
          <a:p>
            <a:r>
              <a:rPr lang="en-US" dirty="0">
                <a:cs typeface="Times New Roman" pitchFamily="18" charset="0"/>
              </a:rPr>
              <a:t>We also combed through the </a:t>
            </a:r>
            <a:r>
              <a:rPr lang="en-US" dirty="0" err="1">
                <a:cs typeface="Times New Roman" pitchFamily="18" charset="0"/>
              </a:rPr>
              <a:t>LibQUAL</a:t>
            </a:r>
            <a:r>
              <a:rPr lang="en-US" dirty="0">
                <a:cs typeface="Times New Roman" pitchFamily="18" charset="0"/>
              </a:rPr>
              <a:t> comments, and talked to faculty, asking for specific issues and concerns.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77538"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57753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577540" name="Rectangle 4"/>
          <p:cNvSpPr>
            <a:spLocks noGrp="1" noChangeArrowheads="1"/>
          </p:cNvSpPr>
          <p:nvPr>
            <p:ph type="dt" sz="half" idx="2"/>
          </p:nvPr>
        </p:nvSpPr>
        <p:spPr/>
        <p:txBody>
          <a:bodyPr/>
          <a:lstStyle>
            <a:lvl1pPr>
              <a:defRPr/>
            </a:lvl1pPr>
          </a:lstStyle>
          <a:p>
            <a:endParaRPr lang="en-US" altLang="en-US"/>
          </a:p>
        </p:txBody>
      </p:sp>
      <p:sp>
        <p:nvSpPr>
          <p:cNvPr id="577541"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577542" name="Rectangle 6"/>
          <p:cNvSpPr>
            <a:spLocks noGrp="1" noChangeArrowheads="1"/>
          </p:cNvSpPr>
          <p:nvPr>
            <p:ph type="sldNum" sz="quarter" idx="4"/>
          </p:nvPr>
        </p:nvSpPr>
        <p:spPr/>
        <p:txBody>
          <a:bodyPr/>
          <a:lstStyle>
            <a:lvl1pPr>
              <a:defRPr/>
            </a:lvl1pPr>
          </a:lstStyle>
          <a:p>
            <a:fld id="{22D62D61-164E-4395-90FA-73884BE9B2BA}" type="slidenum">
              <a:rPr lang="en-US" altLang="en-US"/>
              <a:pPr/>
              <a:t>‹#›</a:t>
            </a:fld>
            <a:endParaRPr lang="en-US" altLang="en-US"/>
          </a:p>
        </p:txBody>
      </p:sp>
      <p:sp>
        <p:nvSpPr>
          <p:cNvPr id="577543"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n-US"/>
          </a:p>
        </p:txBody>
      </p:sp>
      <p:sp>
        <p:nvSpPr>
          <p:cNvPr id="577544"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A3006C9-A3C0-43E9-AD45-1B6D85D2863B}"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84BAC92-FFBB-4B4B-9B6A-293F2087A416}"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5" name="Slide Number Placeholder 4"/>
          <p:cNvSpPr>
            <a:spLocks noGrp="1"/>
          </p:cNvSpPr>
          <p:nvPr>
            <p:ph type="sldNum" sz="quarter" idx="12"/>
          </p:nvPr>
        </p:nvSpPr>
        <p:spPr>
          <a:xfrm>
            <a:off x="6553200" y="6243638"/>
            <a:ext cx="2133600" cy="457200"/>
          </a:xfrm>
        </p:spPr>
        <p:txBody>
          <a:bodyPr/>
          <a:lstStyle>
            <a:lvl1pPr>
              <a:defRPr/>
            </a:lvl1pPr>
          </a:lstStyle>
          <a:p>
            <a:fld id="{F12C1E2F-119B-4A33-A9E0-608837F3C4CC}" type="slidenum">
              <a:rPr lang="en-US" altLang="en-US"/>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BD8A3744-3B5E-483E-BA02-CEFDA68EFE2C}"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1DEAD6B-D00E-49D6-A390-3866DD17B03F}"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EEF3FB1-C9D6-4849-90D5-36003A78EB7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1CD5853-1903-438A-8E8A-1E0ABD20981B}"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93471F24-F634-49C9-97B9-D47B168C6738}"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21221584-21D3-4D03-A82D-051502DFB106}"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B065C67-4348-4DA4-861A-B40C1DD3372D}"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3803B93-A276-4752-BCDB-3DEC3CB8FCC7}"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9A80E63-A196-4203-8957-62FEACDF50A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576515"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76516"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57651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576518"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490134CC-9F19-47A6-BF4B-749EA44351A0}" type="slidenum">
              <a:rPr lang="en-US" altLang="en-US"/>
              <a:pPr/>
              <a:t>‹#›</a:t>
            </a:fld>
            <a:endParaRPr lang="en-US" altLang="en-US"/>
          </a:p>
        </p:txBody>
      </p:sp>
      <p:sp>
        <p:nvSpPr>
          <p:cNvPr id="576519"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n-US"/>
          </a:p>
        </p:txBody>
      </p:sp>
      <p:sp>
        <p:nvSpPr>
          <p:cNvPr id="576520"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elf@virginia.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Microsoft_Office_Excel_97-2003_Worksheet2.xls"/></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oleObject" Target="../embeddings/Microsoft_Office_Excel_97-2003_Worksheet3.xls"/></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3.xml"/><Relationship Id="rId1" Type="http://schemas.openxmlformats.org/officeDocument/2006/relationships/vmlDrawing" Target="../drawings/vmlDrawing4.vml"/><Relationship Id="rId4" Type="http://schemas.openxmlformats.org/officeDocument/2006/relationships/oleObject" Target="../embeddings/Microsoft_Office_Excel_97-2003_Worksheet4.xls"/></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Microsoft_Office_Excel_97-2003_Worksheet5.xls"/></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ctrTitle"/>
          </p:nvPr>
        </p:nvSpPr>
        <p:spPr>
          <a:xfrm>
            <a:off x="609600" y="1143000"/>
            <a:ext cx="8534400" cy="1828800"/>
          </a:xfrm>
        </p:spPr>
        <p:txBody>
          <a:bodyPr/>
          <a:lstStyle/>
          <a:p>
            <a:pPr algn="ctr"/>
            <a:r>
              <a:rPr lang="en-US" sz="5400" dirty="0" smtClean="0"/>
              <a:t>Learning from </a:t>
            </a:r>
            <a:r>
              <a:rPr lang="en-US" sz="5400" dirty="0" err="1" smtClean="0"/>
              <a:t>LibQUAL</a:t>
            </a:r>
            <a:r>
              <a:rPr lang="en-US" sz="5400" dirty="0" smtClean="0"/>
              <a:t>+ </a:t>
            </a:r>
            <a:r>
              <a:rPr lang="en-US" sz="4600" dirty="0"/>
              <a:t/>
            </a:r>
            <a:br>
              <a:rPr lang="en-US" sz="4600" dirty="0"/>
            </a:br>
            <a:r>
              <a:rPr lang="en-US" sz="3200" dirty="0" smtClean="0"/>
              <a:t>Journal Collections and Academic Faculty </a:t>
            </a:r>
            <a:r>
              <a:rPr lang="en-US" sz="4600" dirty="0"/>
              <a:t/>
            </a:r>
            <a:br>
              <a:rPr lang="en-US" sz="4600" dirty="0"/>
            </a:br>
            <a:r>
              <a:rPr lang="en-US" sz="4600" dirty="0"/>
              <a:t/>
            </a:r>
            <a:br>
              <a:rPr lang="en-US" sz="4600" dirty="0"/>
            </a:br>
            <a:r>
              <a:rPr lang="en-US" sz="4600" dirty="0"/>
              <a:t> </a:t>
            </a:r>
            <a:br>
              <a:rPr lang="en-US" sz="4600" dirty="0"/>
            </a:br>
            <a:r>
              <a:rPr lang="en-US" sz="4600" dirty="0"/>
              <a:t/>
            </a:r>
            <a:br>
              <a:rPr lang="en-US" sz="4600" dirty="0"/>
            </a:br>
            <a:r>
              <a:rPr lang="en-US" sz="4600" dirty="0"/>
              <a:t/>
            </a:r>
            <a:br>
              <a:rPr lang="en-US" sz="4600" dirty="0"/>
            </a:br>
            <a:r>
              <a:rPr lang="en-US" sz="4600" dirty="0"/>
              <a:t/>
            </a:r>
            <a:br>
              <a:rPr lang="en-US" sz="4600" dirty="0"/>
            </a:br>
            <a:r>
              <a:rPr lang="en-US" sz="4600" dirty="0"/>
              <a:t/>
            </a:r>
            <a:br>
              <a:rPr lang="en-US" sz="4600" dirty="0"/>
            </a:br>
            <a:r>
              <a:rPr lang="en-US" sz="4600" dirty="0"/>
              <a:t/>
            </a:r>
            <a:br>
              <a:rPr lang="en-US" sz="4600" dirty="0"/>
            </a:br>
            <a:endParaRPr lang="en-US" sz="4600" dirty="0"/>
          </a:p>
        </p:txBody>
      </p:sp>
      <p:sp>
        <p:nvSpPr>
          <p:cNvPr id="263171" name="Rectangle 3"/>
          <p:cNvSpPr>
            <a:spLocks noGrp="1" noChangeArrowheads="1"/>
          </p:cNvSpPr>
          <p:nvPr>
            <p:ph type="subTitle" idx="1"/>
          </p:nvPr>
        </p:nvSpPr>
        <p:spPr>
          <a:xfrm>
            <a:off x="762000" y="4267200"/>
            <a:ext cx="7848600" cy="2057400"/>
          </a:xfrm>
        </p:spPr>
        <p:txBody>
          <a:bodyPr/>
          <a:lstStyle/>
          <a:p>
            <a:r>
              <a:rPr lang="en-US" sz="2400" dirty="0"/>
              <a:t>Jim Self</a:t>
            </a:r>
          </a:p>
          <a:p>
            <a:r>
              <a:rPr lang="en-US" sz="1800" dirty="0"/>
              <a:t>University of Virginia Library </a:t>
            </a:r>
            <a:endParaRPr lang="en-US" sz="1800" dirty="0" smtClean="0"/>
          </a:p>
          <a:p>
            <a:r>
              <a:rPr lang="en-US" sz="1800" dirty="0" smtClean="0">
                <a:hlinkClick r:id="rId3"/>
              </a:rPr>
              <a:t>self@virginia.edu</a:t>
            </a:r>
            <a:endParaRPr lang="en-US" sz="1800" dirty="0" smtClean="0"/>
          </a:p>
          <a:p>
            <a:endParaRPr lang="en-US" sz="2000" dirty="0"/>
          </a:p>
          <a:p>
            <a:r>
              <a:rPr lang="en-US" sz="1800" dirty="0" smtClean="0"/>
              <a:t>OLA Super Conference</a:t>
            </a:r>
            <a:endParaRPr lang="en-US" sz="1800" dirty="0"/>
          </a:p>
          <a:p>
            <a:r>
              <a:rPr lang="en-US" sz="1800" dirty="0" smtClean="0"/>
              <a:t>January 29, 2009</a:t>
            </a:r>
          </a:p>
          <a:p>
            <a:endParaRPr lang="en-US" sz="1800" dirty="0"/>
          </a:p>
          <a:p>
            <a:endParaRPr lang="en-US" sz="2000" dirty="0"/>
          </a:p>
          <a:p>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lstStyle/>
          <a:p>
            <a:r>
              <a:rPr lang="en-US" sz="3800"/>
              <a:t>82 faculty interviews</a:t>
            </a:r>
          </a:p>
        </p:txBody>
      </p:sp>
      <p:sp>
        <p:nvSpPr>
          <p:cNvPr id="757763" name="Rectangle 3"/>
          <p:cNvSpPr>
            <a:spLocks noGrp="1" noChangeArrowheads="1"/>
          </p:cNvSpPr>
          <p:nvPr>
            <p:ph type="body" idx="1"/>
          </p:nvPr>
        </p:nvSpPr>
        <p:spPr>
          <a:xfrm>
            <a:off x="457200" y="1524000"/>
            <a:ext cx="8229600" cy="4606925"/>
          </a:xfrm>
        </p:spPr>
        <p:txBody>
          <a:bodyPr/>
          <a:lstStyle/>
          <a:p>
            <a:r>
              <a:rPr lang="en-US"/>
              <a:t>Humanities       – 20</a:t>
            </a:r>
          </a:p>
          <a:p>
            <a:r>
              <a:rPr lang="en-US"/>
              <a:t>Engineering      – 19</a:t>
            </a:r>
          </a:p>
          <a:p>
            <a:r>
              <a:rPr lang="en-US"/>
              <a:t>Architecture      – 14</a:t>
            </a:r>
          </a:p>
          <a:p>
            <a:r>
              <a:rPr lang="en-US"/>
              <a:t>Social Science  – 10</a:t>
            </a:r>
          </a:p>
          <a:p>
            <a:r>
              <a:rPr lang="en-US"/>
              <a:t>Science/Math   –   8</a:t>
            </a:r>
          </a:p>
          <a:p>
            <a:r>
              <a:rPr lang="en-US"/>
              <a:t>Education         –   7</a:t>
            </a:r>
          </a:p>
          <a:p>
            <a:r>
              <a:rPr lang="en-US"/>
              <a:t>Music/Arts        –   2</a:t>
            </a:r>
          </a:p>
          <a:p>
            <a:r>
              <a:rPr lang="en-US"/>
              <a:t>Business          –   2</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858" name="Rectangle 2"/>
          <p:cNvSpPr>
            <a:spLocks noGrp="1" noChangeArrowheads="1"/>
          </p:cNvSpPr>
          <p:nvPr>
            <p:ph type="title"/>
          </p:nvPr>
        </p:nvSpPr>
        <p:spPr/>
        <p:txBody>
          <a:bodyPr/>
          <a:lstStyle/>
          <a:p>
            <a:r>
              <a:rPr lang="en-US" dirty="0"/>
              <a:t>Specific shortfalls</a:t>
            </a:r>
          </a:p>
        </p:txBody>
      </p:sp>
      <p:sp>
        <p:nvSpPr>
          <p:cNvPr id="761859" name="Rectangle 3"/>
          <p:cNvSpPr>
            <a:spLocks noGrp="1" noChangeArrowheads="1"/>
          </p:cNvSpPr>
          <p:nvPr>
            <p:ph type="body" idx="1"/>
          </p:nvPr>
        </p:nvSpPr>
        <p:spPr/>
        <p:txBody>
          <a:bodyPr/>
          <a:lstStyle/>
          <a:p>
            <a:r>
              <a:rPr lang="en-US" dirty="0"/>
              <a:t>Access to journals is confusing</a:t>
            </a:r>
          </a:p>
          <a:p>
            <a:r>
              <a:rPr lang="en-US" dirty="0" smtClean="0"/>
              <a:t>Need </a:t>
            </a:r>
            <a:r>
              <a:rPr lang="en-US" dirty="0"/>
              <a:t>more foreign titles</a:t>
            </a:r>
          </a:p>
          <a:p>
            <a:r>
              <a:rPr lang="en-US" dirty="0"/>
              <a:t>Need more </a:t>
            </a:r>
            <a:r>
              <a:rPr lang="en-US" dirty="0" err="1"/>
              <a:t>backfiles</a:t>
            </a:r>
            <a:r>
              <a:rPr lang="en-US" dirty="0"/>
              <a:t> and older content</a:t>
            </a:r>
          </a:p>
          <a:p>
            <a:r>
              <a:rPr lang="en-US" dirty="0"/>
              <a:t>Location (storage, branches) is a problem</a:t>
            </a:r>
          </a:p>
          <a:p>
            <a:r>
              <a:rPr lang="en-US" dirty="0"/>
              <a:t>Electronic remote access does not work well</a:t>
            </a:r>
          </a:p>
          <a:p>
            <a:r>
              <a:rPr lang="en-US" dirty="0"/>
              <a:t>Facilities for browsing need </a:t>
            </a:r>
            <a:r>
              <a:rPr lang="en-US" dirty="0" smtClean="0"/>
              <a:t>improvement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3906" name="Rectangle 2"/>
          <p:cNvSpPr>
            <a:spLocks noGrp="1" noChangeArrowheads="1"/>
          </p:cNvSpPr>
          <p:nvPr>
            <p:ph type="title"/>
          </p:nvPr>
        </p:nvSpPr>
        <p:spPr/>
        <p:txBody>
          <a:bodyPr/>
          <a:lstStyle/>
          <a:p>
            <a:r>
              <a:rPr lang="en-US" dirty="0"/>
              <a:t>How is the Library responding?</a:t>
            </a:r>
          </a:p>
        </p:txBody>
      </p:sp>
      <p:sp>
        <p:nvSpPr>
          <p:cNvPr id="763907" name="Rectangle 3"/>
          <p:cNvSpPr>
            <a:spLocks noGrp="1" noChangeArrowheads="1"/>
          </p:cNvSpPr>
          <p:nvPr>
            <p:ph type="body" idx="1"/>
          </p:nvPr>
        </p:nvSpPr>
        <p:spPr>
          <a:xfrm>
            <a:off x="457200" y="1371600"/>
            <a:ext cx="8229600" cy="4759325"/>
          </a:xfrm>
        </p:spPr>
        <p:txBody>
          <a:bodyPr/>
          <a:lstStyle/>
          <a:p>
            <a:r>
              <a:rPr lang="en-US" dirty="0" smtClean="0"/>
              <a:t>Improving search interfaces</a:t>
            </a:r>
          </a:p>
          <a:p>
            <a:pPr lvl="1"/>
            <a:r>
              <a:rPr lang="en-US" dirty="0" smtClean="0"/>
              <a:t>Usability testing of URL resolver</a:t>
            </a:r>
          </a:p>
          <a:p>
            <a:pPr lvl="1"/>
            <a:r>
              <a:rPr lang="en-US" dirty="0" smtClean="0"/>
              <a:t>New discovery mechanism--</a:t>
            </a:r>
            <a:r>
              <a:rPr lang="en-US" dirty="0" err="1" smtClean="0"/>
              <a:t>Blacklight</a:t>
            </a:r>
            <a:endParaRPr lang="en-US" dirty="0"/>
          </a:p>
          <a:p>
            <a:r>
              <a:rPr lang="en-US" dirty="0"/>
              <a:t>Greater effort to inform and instruct </a:t>
            </a:r>
            <a:r>
              <a:rPr lang="en-US" dirty="0" smtClean="0"/>
              <a:t>faculty</a:t>
            </a:r>
          </a:p>
          <a:p>
            <a:r>
              <a:rPr lang="en-US" dirty="0" smtClean="0"/>
              <a:t>Recognition of the profound importance of journals</a:t>
            </a:r>
          </a:p>
          <a:p>
            <a:r>
              <a:rPr lang="en-US" dirty="0" smtClean="0"/>
              <a:t>Putting off journal cuts as long as possible</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3906" name="Rectangle 2"/>
          <p:cNvSpPr>
            <a:spLocks noGrp="1" noChangeArrowheads="1"/>
          </p:cNvSpPr>
          <p:nvPr>
            <p:ph type="title"/>
          </p:nvPr>
        </p:nvSpPr>
        <p:spPr/>
        <p:txBody>
          <a:bodyPr/>
          <a:lstStyle/>
          <a:p>
            <a:r>
              <a:rPr lang="en-US" dirty="0" smtClean="0"/>
              <a:t>Responses in specific units</a:t>
            </a:r>
            <a:endParaRPr lang="en-US" dirty="0"/>
          </a:p>
        </p:txBody>
      </p:sp>
      <p:sp>
        <p:nvSpPr>
          <p:cNvPr id="763907" name="Rectangle 3"/>
          <p:cNvSpPr>
            <a:spLocks noGrp="1" noChangeArrowheads="1"/>
          </p:cNvSpPr>
          <p:nvPr>
            <p:ph type="body" idx="1"/>
          </p:nvPr>
        </p:nvSpPr>
        <p:spPr>
          <a:xfrm>
            <a:off x="457200" y="1371600"/>
            <a:ext cx="8229600" cy="4759325"/>
          </a:xfrm>
        </p:spPr>
        <p:txBody>
          <a:bodyPr/>
          <a:lstStyle/>
          <a:p>
            <a:r>
              <a:rPr lang="en-US" dirty="0" smtClean="0"/>
              <a:t>Fine Arts Library</a:t>
            </a:r>
          </a:p>
          <a:p>
            <a:pPr lvl="1"/>
            <a:r>
              <a:rPr lang="en-US" dirty="0" smtClean="0"/>
              <a:t>Transfer of monograph money to serials</a:t>
            </a:r>
          </a:p>
          <a:p>
            <a:pPr lvl="1"/>
            <a:r>
              <a:rPr lang="en-US" dirty="0" smtClean="0"/>
              <a:t>More physical space for journal use</a:t>
            </a:r>
            <a:endParaRPr lang="en-US" dirty="0"/>
          </a:p>
          <a:p>
            <a:r>
              <a:rPr lang="en-US" dirty="0" smtClean="0"/>
              <a:t>Music Library</a:t>
            </a:r>
          </a:p>
          <a:p>
            <a:pPr lvl="1"/>
            <a:r>
              <a:rPr lang="en-US" dirty="0" smtClean="0"/>
              <a:t>Comprehensive review of all music subs</a:t>
            </a:r>
          </a:p>
          <a:p>
            <a:pPr lvl="1"/>
            <a:r>
              <a:rPr lang="en-US" dirty="0" smtClean="0"/>
              <a:t>Analysis of use and accessibility</a:t>
            </a:r>
          </a:p>
          <a:p>
            <a:pPr lvl="1"/>
            <a:r>
              <a:rPr lang="en-US" dirty="0" smtClean="0"/>
              <a:t>Identification of holdings gaps</a:t>
            </a:r>
          </a:p>
          <a:p>
            <a:pPr lvl="1"/>
            <a:r>
              <a:rPr lang="en-US" dirty="0" smtClean="0"/>
              <a:t>Suggestions for additions and cancellations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p:txBody>
          <a:bodyPr/>
          <a:lstStyle/>
          <a:p>
            <a:r>
              <a:rPr lang="en-US" dirty="0"/>
              <a:t>The last word…</a:t>
            </a:r>
          </a:p>
        </p:txBody>
      </p:sp>
      <p:sp>
        <p:nvSpPr>
          <p:cNvPr id="765955" name="Rectangle 3"/>
          <p:cNvSpPr>
            <a:spLocks noGrp="1" noChangeArrowheads="1"/>
          </p:cNvSpPr>
          <p:nvPr>
            <p:ph type="body" idx="1"/>
          </p:nvPr>
        </p:nvSpPr>
        <p:spPr/>
        <p:txBody>
          <a:bodyPr/>
          <a:lstStyle/>
          <a:p>
            <a:r>
              <a:rPr lang="en-US" sz="2800" i="1" dirty="0"/>
              <a:t>At </a:t>
            </a:r>
            <a:r>
              <a:rPr lang="en-US" sz="2800" i="1" dirty="0" smtClean="0"/>
              <a:t>research </a:t>
            </a:r>
            <a:r>
              <a:rPr lang="en-US" sz="2800" i="1" dirty="0"/>
              <a:t>institutions…</a:t>
            </a:r>
            <a:endParaRPr lang="en-US" sz="3200" dirty="0"/>
          </a:p>
          <a:p>
            <a:pPr>
              <a:buFont typeface="Wingdings" pitchFamily="2" charset="2"/>
              <a:buNone/>
            </a:pPr>
            <a:r>
              <a:rPr lang="en-US" sz="3600" dirty="0"/>
              <a:t>How faculty feel about the library is greatly influenced by how they feel about the journal collections.</a:t>
            </a:r>
          </a:p>
          <a:p>
            <a:pPr>
              <a:buFont typeface="Wingdings" pitchFamily="2" charset="2"/>
              <a:buNone/>
            </a:pPr>
            <a:endParaRPr lang="en-US" sz="3600" dirty="0"/>
          </a:p>
          <a:p>
            <a:pPr>
              <a:buFont typeface="Wingdings" pitchFamily="2" charset="2"/>
              <a:buNone/>
            </a:pPr>
            <a:endParaRPr lang="en-US" sz="3600" dirty="0"/>
          </a:p>
          <a:p>
            <a:pPr>
              <a:buFont typeface="Wingdings" pitchFamily="2" charset="2"/>
              <a:buNone/>
            </a:pPr>
            <a:endParaRPr lang="en-US"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ChangeArrowheads="1"/>
          </p:cNvSpPr>
          <p:nvPr>
            <p:ph type="title"/>
          </p:nvPr>
        </p:nvSpPr>
        <p:spPr/>
        <p:txBody>
          <a:bodyPr/>
          <a:lstStyle/>
          <a:p>
            <a:r>
              <a:rPr lang="en-US" dirty="0" err="1"/>
              <a:t>LibQUAL</a:t>
            </a:r>
            <a:r>
              <a:rPr lang="en-US" dirty="0"/>
              <a:t>+  Overview</a:t>
            </a:r>
          </a:p>
        </p:txBody>
      </p:sp>
      <p:sp>
        <p:nvSpPr>
          <p:cNvPr id="736259" name="Rectangle 3"/>
          <p:cNvSpPr>
            <a:spLocks noGrp="1" noChangeArrowheads="1"/>
          </p:cNvSpPr>
          <p:nvPr>
            <p:ph type="body" idx="1"/>
          </p:nvPr>
        </p:nvSpPr>
        <p:spPr/>
        <p:txBody>
          <a:bodyPr/>
          <a:lstStyle/>
          <a:p>
            <a:r>
              <a:rPr lang="en-US" dirty="0"/>
              <a:t>22 core questions</a:t>
            </a:r>
          </a:p>
          <a:p>
            <a:pPr lvl="1"/>
            <a:r>
              <a:rPr lang="en-US" dirty="0"/>
              <a:t>1-9 scale</a:t>
            </a:r>
          </a:p>
          <a:p>
            <a:pPr lvl="1"/>
            <a:r>
              <a:rPr lang="en-US" dirty="0"/>
              <a:t>Ratings of minimum, desired, perceived</a:t>
            </a:r>
          </a:p>
          <a:p>
            <a:r>
              <a:rPr lang="en-US" dirty="0"/>
              <a:t>Locally selected questions</a:t>
            </a:r>
          </a:p>
          <a:p>
            <a:r>
              <a:rPr lang="en-US" dirty="0"/>
              <a:t>General satisfaction </a:t>
            </a:r>
            <a:r>
              <a:rPr lang="en-US" dirty="0" smtClean="0"/>
              <a:t>ratings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33188" name="Object 4"/>
          <p:cNvGraphicFramePr>
            <a:graphicFrameLocks noChangeAspect="1"/>
          </p:cNvGraphicFramePr>
          <p:nvPr>
            <p:ph/>
          </p:nvPr>
        </p:nvGraphicFramePr>
        <p:xfrm>
          <a:off x="762000" y="457200"/>
          <a:ext cx="7504112" cy="5493975"/>
        </p:xfrm>
        <a:graphic>
          <a:graphicData uri="http://schemas.openxmlformats.org/presentationml/2006/ole">
            <p:oleObj spid="_x0000_s733188" name="Worksheet" r:id="rId4" imgW="8677275" imgH="6353175" progId="Excel.Sheet.8">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33188" name="Object 4"/>
          <p:cNvGraphicFramePr>
            <a:graphicFrameLocks noChangeAspect="1"/>
          </p:cNvGraphicFramePr>
          <p:nvPr>
            <p:ph/>
          </p:nvPr>
        </p:nvGraphicFramePr>
        <p:xfrm>
          <a:off x="609600" y="457200"/>
          <a:ext cx="7391400" cy="5232225"/>
        </p:xfrm>
        <a:graphic>
          <a:graphicData uri="http://schemas.openxmlformats.org/presentationml/2006/ole">
            <p:oleObj spid="_x0000_s791554" name="Worksheet" r:id="rId4" imgW="7010400" imgH="4962525" progId="Excel.Sheet.8">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5234" name="Rectangle 2"/>
          <p:cNvSpPr>
            <a:spLocks noGrp="1" noChangeArrowheads="1"/>
          </p:cNvSpPr>
          <p:nvPr>
            <p:ph type="title"/>
          </p:nvPr>
        </p:nvSpPr>
        <p:spPr/>
        <p:txBody>
          <a:bodyPr/>
          <a:lstStyle/>
          <a:p>
            <a:r>
              <a:rPr lang="en-US"/>
              <a:t>LibQUAL+  Question IC-8</a:t>
            </a:r>
          </a:p>
        </p:txBody>
      </p:sp>
      <p:sp>
        <p:nvSpPr>
          <p:cNvPr id="735235" name="Rectangle 3"/>
          <p:cNvSpPr>
            <a:spLocks noGrp="1" noChangeArrowheads="1"/>
          </p:cNvSpPr>
          <p:nvPr>
            <p:ph type="body" idx="1"/>
          </p:nvPr>
        </p:nvSpPr>
        <p:spPr>
          <a:xfrm>
            <a:off x="457200" y="1600200"/>
            <a:ext cx="7467600" cy="4530725"/>
          </a:xfrm>
        </p:spPr>
        <p:txBody>
          <a:bodyPr/>
          <a:lstStyle/>
          <a:p>
            <a:r>
              <a:rPr lang="en-US"/>
              <a:t>Print and/or electronic journal collections I require for my work</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6325" name="Object 5"/>
          <p:cNvGraphicFramePr>
            <a:graphicFrameLocks noChangeAspect="1"/>
          </p:cNvGraphicFramePr>
          <p:nvPr>
            <p:ph/>
          </p:nvPr>
        </p:nvGraphicFramePr>
        <p:xfrm>
          <a:off x="568325" y="522288"/>
          <a:ext cx="8005763" cy="5861050"/>
        </p:xfrm>
        <a:graphic>
          <a:graphicData uri="http://schemas.openxmlformats.org/presentationml/2006/ole">
            <p:oleObj spid="_x0000_s696325" name="Worksheet" r:id="rId4" imgW="8677275" imgH="6353175" progId="Excel.Sheet.8">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title"/>
          </p:nvPr>
        </p:nvSpPr>
        <p:spPr>
          <a:xfrm>
            <a:off x="457200" y="304800"/>
            <a:ext cx="8458200" cy="1139825"/>
          </a:xfrm>
        </p:spPr>
        <p:txBody>
          <a:bodyPr/>
          <a:lstStyle/>
          <a:p>
            <a:r>
              <a:rPr lang="en-US"/>
              <a:t>Journal Ratings and Overall Satisfaction</a:t>
            </a:r>
          </a:p>
        </p:txBody>
      </p:sp>
      <p:sp>
        <p:nvSpPr>
          <p:cNvPr id="783363" name="Rectangle 3"/>
          <p:cNvSpPr>
            <a:spLocks noGrp="1" noChangeArrowheads="1"/>
          </p:cNvSpPr>
          <p:nvPr>
            <p:ph type="body" sz="half" idx="1"/>
          </p:nvPr>
        </p:nvSpPr>
        <p:spPr>
          <a:xfrm>
            <a:off x="457200" y="1905000"/>
            <a:ext cx="3657600" cy="4225925"/>
          </a:xfrm>
        </p:spPr>
        <p:txBody>
          <a:bodyPr/>
          <a:lstStyle/>
          <a:p>
            <a:r>
              <a:rPr lang="en-US" sz="2400"/>
              <a:t>Do journal scores relate to overall satisfaction? </a:t>
            </a:r>
          </a:p>
          <a:p>
            <a:r>
              <a:rPr lang="en-US" sz="2400"/>
              <a:t>Strong correlation of  IC-8 adequacy gap and overall satisfaction, among ARL faculty.</a:t>
            </a:r>
            <a:r>
              <a:rPr lang="en-US" sz="2600"/>
              <a:t> </a:t>
            </a:r>
          </a:p>
          <a:p>
            <a:pPr>
              <a:buFont typeface="Wingdings" pitchFamily="2" charset="2"/>
              <a:buNone/>
            </a:pPr>
            <a:r>
              <a:rPr lang="en-US" sz="2600"/>
              <a:t>       </a:t>
            </a:r>
            <a:r>
              <a:rPr lang="en-US" sz="2800"/>
              <a:t>(r = .81)</a:t>
            </a:r>
          </a:p>
        </p:txBody>
      </p:sp>
      <p:graphicFrame>
        <p:nvGraphicFramePr>
          <p:cNvPr id="783364" name="Object 4"/>
          <p:cNvGraphicFramePr>
            <a:graphicFrameLocks noChangeAspect="1"/>
          </p:cNvGraphicFramePr>
          <p:nvPr>
            <p:ph sz="half" idx="2"/>
          </p:nvPr>
        </p:nvGraphicFramePr>
        <p:xfrm>
          <a:off x="4495800" y="1524000"/>
          <a:ext cx="4724400" cy="4419600"/>
        </p:xfrm>
        <a:graphic>
          <a:graphicData uri="http://schemas.openxmlformats.org/presentationml/2006/ole">
            <p:oleObj spid="_x0000_s783364" name="Worksheet" r:id="rId4" imgW="8677275" imgH="5915025" progId="Excel.Sheet.8">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07908" name="Object 4"/>
          <p:cNvGraphicFramePr>
            <a:graphicFrameLocks noChangeAspect="1"/>
          </p:cNvGraphicFramePr>
          <p:nvPr/>
        </p:nvGraphicFramePr>
        <p:xfrm>
          <a:off x="685800" y="457200"/>
          <a:ext cx="7391400" cy="5411706"/>
        </p:xfrm>
        <a:graphic>
          <a:graphicData uri="http://schemas.openxmlformats.org/presentationml/2006/ole">
            <p:oleObj spid="_x0000_s507908" name="Worksheet" r:id="rId4" imgW="8686800" imgH="6334125" progId="Excel.Sheet.8">
              <p:embed/>
            </p:oleObj>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p:txBody>
          <a:bodyPr/>
          <a:lstStyle/>
          <a:p>
            <a:r>
              <a:rPr lang="en-US"/>
              <a:t>Following up with Journals at UVa</a:t>
            </a:r>
          </a:p>
        </p:txBody>
      </p:sp>
      <p:sp>
        <p:nvSpPr>
          <p:cNvPr id="583683" name="Rectangle 3"/>
          <p:cNvSpPr>
            <a:spLocks noGrp="1" noChangeArrowheads="1"/>
          </p:cNvSpPr>
          <p:nvPr>
            <p:ph type="body" idx="1"/>
          </p:nvPr>
        </p:nvSpPr>
        <p:spPr/>
        <p:txBody>
          <a:bodyPr/>
          <a:lstStyle/>
          <a:p>
            <a:r>
              <a:rPr lang="en-US"/>
              <a:t>Who is unhappy?</a:t>
            </a:r>
          </a:p>
          <a:p>
            <a:pPr lvl="1"/>
            <a:r>
              <a:rPr lang="en-US"/>
              <a:t>Drilling down by college and discipline</a:t>
            </a:r>
          </a:p>
          <a:p>
            <a:r>
              <a:rPr lang="en-US"/>
              <a:t>Why are they unhappy?</a:t>
            </a:r>
          </a:p>
          <a:p>
            <a:pPr lvl="1"/>
            <a:r>
              <a:rPr lang="en-US"/>
              <a:t>Reading the comments</a:t>
            </a:r>
          </a:p>
          <a:p>
            <a:pPr lvl="1"/>
            <a:r>
              <a:rPr lang="en-US"/>
              <a:t>Conducting targeted interviews</a:t>
            </a:r>
          </a:p>
          <a:p>
            <a:pPr lvl="1"/>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11574</TotalTime>
  <Words>1062</Words>
  <Application>Microsoft PowerPoint</Application>
  <PresentationFormat>On-screen Show (4:3)</PresentationFormat>
  <Paragraphs>124</Paragraphs>
  <Slides>14</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Edge</vt:lpstr>
      <vt:lpstr>Worksheet</vt:lpstr>
      <vt:lpstr>Learning from LibQUAL+  Journal Collections and Academic Faculty          </vt:lpstr>
      <vt:lpstr>LibQUAL+  Overview</vt:lpstr>
      <vt:lpstr>Slide 3</vt:lpstr>
      <vt:lpstr>Slide 4</vt:lpstr>
      <vt:lpstr>LibQUAL+  Question IC-8</vt:lpstr>
      <vt:lpstr>Slide 6</vt:lpstr>
      <vt:lpstr>Journal Ratings and Overall Satisfaction</vt:lpstr>
      <vt:lpstr>Slide 8</vt:lpstr>
      <vt:lpstr>Following up with Journals at UVa</vt:lpstr>
      <vt:lpstr>82 faculty interviews</vt:lpstr>
      <vt:lpstr>Specific shortfalls</vt:lpstr>
      <vt:lpstr>How is the Library responding?</vt:lpstr>
      <vt:lpstr>Responses in specific units</vt:lpstr>
      <vt:lpstr>The last word…</vt:lpstr>
    </vt:vector>
  </TitlesOfParts>
  <Company>Piedmont Virginia Community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ICOLC Guidelines</dc:title>
  <dc:creator>Charlotte Self</dc:creator>
  <cp:lastModifiedBy>jrs2r</cp:lastModifiedBy>
  <cp:revision>256</cp:revision>
  <dcterms:created xsi:type="dcterms:W3CDTF">2002-05-04T17:57:34Z</dcterms:created>
  <dcterms:modified xsi:type="dcterms:W3CDTF">2009-01-26T17:30:58Z</dcterms:modified>
</cp:coreProperties>
</file>