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62" r:id="rId5"/>
    <p:sldId id="263" r:id="rId6"/>
    <p:sldId id="269" r:id="rId7"/>
    <p:sldId id="270" r:id="rId8"/>
    <p:sldId id="271" r:id="rId9"/>
    <p:sldId id="272" r:id="rId10"/>
    <p:sldId id="282" r:id="rId11"/>
    <p:sldId id="283" r:id="rId12"/>
    <p:sldId id="273" r:id="rId13"/>
    <p:sldId id="274" r:id="rId14"/>
    <p:sldId id="265" r:id="rId15"/>
    <p:sldId id="275" r:id="rId16"/>
    <p:sldId id="266" r:id="rId17"/>
    <p:sldId id="278" r:id="rId18"/>
    <p:sldId id="276" r:id="rId19"/>
    <p:sldId id="280" r:id="rId20"/>
    <p:sldId id="281" r:id="rId21"/>
    <p:sldId id="268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9" autoAdjust="0"/>
    <p:restoredTop sz="94709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4A7E83-C69C-430D-AF2E-2F3C870C2266}" type="datetimeFigureOut">
              <a:rPr lang="en-US" smtClean="0"/>
              <a:pPr/>
              <a:t>2/23/2010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142E7B-4C50-4EC4-9536-7404021ADF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Expert </a:t>
            </a:r>
            <a:r>
              <a:rPr lang="en-CA" dirty="0" err="1" smtClean="0"/>
              <a:t>PubMed</a:t>
            </a:r>
            <a:r>
              <a:rPr lang="en-CA" dirty="0" smtClean="0"/>
              <a:t> Searching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Sandra Halliday, B.Sc., M.Sc., M.L.I.S.</a:t>
            </a:r>
          </a:p>
          <a:p>
            <a:r>
              <a:rPr lang="en-CA" dirty="0" smtClean="0"/>
              <a:t>Health Sciences Librarian</a:t>
            </a:r>
          </a:p>
          <a:p>
            <a:r>
              <a:rPr lang="en-CA" dirty="0" smtClean="0"/>
              <a:t>Bracken Library, Queen’s University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en-CA" sz="3700" dirty="0" smtClean="0"/>
              <a:t>Sample Clinical Question </a:t>
            </a:r>
            <a:endParaRPr lang="en-CA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endParaRPr lang="en-C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1857364"/>
          <a:ext cx="7072364" cy="273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1768091"/>
                <a:gridCol w="1768091"/>
              </a:tblGrid>
              <a:tr h="736247">
                <a:tc>
                  <a:txBody>
                    <a:bodyPr/>
                    <a:lstStyle/>
                    <a:p>
                      <a:r>
                        <a:rPr lang="en-CA" dirty="0" smtClean="0"/>
                        <a:t>Patient Description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Intervention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Comparison Intervention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Outcome</a:t>
                      </a:r>
                      <a:endParaRPr lang="en-CA" dirty="0"/>
                    </a:p>
                  </a:txBody>
                  <a:tcPr/>
                </a:tc>
              </a:tr>
              <a:tr h="1998383">
                <a:tc>
                  <a:txBody>
                    <a:bodyPr/>
                    <a:lstStyle/>
                    <a:p>
                      <a:r>
                        <a:rPr lang="en-CA" dirty="0" smtClean="0"/>
                        <a:t>Patients with soft tissue lacerations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Clean non-sterile gloves to repair lacerations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Sterile gloves to repair lacerations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 difference in rate of wound infection (safe)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/>
              <a:t>How to Access </a:t>
            </a:r>
            <a:r>
              <a:rPr lang="en-CA" sz="4000" dirty="0" err="1" smtClean="0"/>
              <a:t>PubMed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pubmed.gov</a:t>
            </a:r>
            <a:endParaRPr lang="en-C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licop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38"/>
          <a:stretch>
            <a:fillRect/>
          </a:stretch>
        </p:blipFill>
        <p:spPr>
          <a:xfrm>
            <a:off x="1928794" y="1428736"/>
            <a:ext cx="532023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Tour of the </a:t>
            </a:r>
            <a:r>
              <a:rPr lang="en-CA" dirty="0" err="1" smtClean="0"/>
              <a:t>PubMed</a:t>
            </a:r>
            <a:r>
              <a:rPr lang="en-CA" dirty="0" smtClean="0"/>
              <a:t> Search Screen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edbo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PubMed</a:t>
            </a:r>
            <a:r>
              <a:rPr lang="en-CA" dirty="0" smtClean="0"/>
              <a:t> Searching -Novice User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ul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28926" cy="6983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en-CA" dirty="0" smtClean="0"/>
              <a:t>Clinical Question #1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5214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When health care professionals wear N95 respirators, does it prevent the transmission of respiratory infections among hospitalized patients and other staff?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PubMed</a:t>
            </a:r>
            <a:r>
              <a:rPr lang="en-CA" dirty="0" smtClean="0"/>
              <a:t> Searching -Advanced User</a:t>
            </a:r>
            <a:endParaRPr lang="en-CA" dirty="0"/>
          </a:p>
        </p:txBody>
      </p:sp>
      <p:pic>
        <p:nvPicPr>
          <p:cNvPr id="6" name="Content Placeholder 5" descr="sailb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138" y="1481138"/>
            <a:ext cx="806372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ul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28926" cy="6983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en-CA" dirty="0" smtClean="0"/>
              <a:t>Clinical Question #2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5214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What treatments are effective in the eradication and decolonization of </a:t>
            </a:r>
            <a:r>
              <a:rPr lang="en-CA" sz="3200" dirty="0" err="1" smtClean="0"/>
              <a:t>methicillin</a:t>
            </a:r>
            <a:r>
              <a:rPr lang="en-CA" sz="3200" dirty="0" smtClean="0"/>
              <a:t> resistant staphylococcus </a:t>
            </a:r>
            <a:r>
              <a:rPr lang="en-CA" sz="3200" dirty="0" err="1" smtClean="0"/>
              <a:t>aureus</a:t>
            </a:r>
            <a:r>
              <a:rPr lang="en-CA" sz="3200" dirty="0" smtClean="0"/>
              <a:t> in patients?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My NCBI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772400" cy="857256"/>
          </a:xfrm>
        </p:spPr>
        <p:txBody>
          <a:bodyPr/>
          <a:lstStyle/>
          <a:p>
            <a:pPr algn="l"/>
            <a:r>
              <a:rPr lang="en-CA" sz="3700" dirty="0" smtClean="0"/>
              <a:t>Journals</a:t>
            </a:r>
            <a:r>
              <a:rPr lang="en-CA" dirty="0" smtClean="0"/>
              <a:t> </a:t>
            </a:r>
            <a:r>
              <a:rPr lang="en-CA" sz="3700" dirty="0" smtClean="0"/>
              <a:t>Database Scenario</a:t>
            </a:r>
            <a:endParaRPr lang="en-CA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CA" dirty="0" smtClean="0"/>
              <a:t>Infection Control and Hospital Epidemiology</a:t>
            </a:r>
          </a:p>
          <a:p>
            <a:pPr>
              <a:buNone/>
            </a:pPr>
            <a:endParaRPr lang="en-CA" dirty="0" smtClean="0"/>
          </a:p>
          <a:p>
            <a:pPr algn="l">
              <a:buFont typeface="Wingdings" pitchFamily="2" charset="2"/>
              <a:buChar char="Ø"/>
            </a:pPr>
            <a:r>
              <a:rPr lang="en-CA" dirty="0" err="1" smtClean="0"/>
              <a:t>Clin</a:t>
            </a:r>
            <a:r>
              <a:rPr lang="en-CA" dirty="0" smtClean="0"/>
              <a:t> Infect </a:t>
            </a:r>
            <a:r>
              <a:rPr lang="en-CA" dirty="0" err="1" smtClean="0"/>
              <a:t>Dis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772400" cy="857256"/>
          </a:xfrm>
        </p:spPr>
        <p:txBody>
          <a:bodyPr>
            <a:normAutofit/>
          </a:bodyPr>
          <a:lstStyle/>
          <a:p>
            <a:pPr algn="l"/>
            <a:r>
              <a:rPr lang="en-CA" sz="3700" dirty="0" smtClean="0"/>
              <a:t>Single Citation Manager Scenario</a:t>
            </a:r>
            <a:endParaRPr lang="en-CA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en-CA" dirty="0" smtClean="0"/>
              <a:t>Recent article on </a:t>
            </a:r>
            <a:r>
              <a:rPr lang="en-CA" b="1" dirty="0" smtClean="0"/>
              <a:t>hospital associated Clostridium </a:t>
            </a:r>
            <a:r>
              <a:rPr lang="en-CA" b="1" dirty="0" err="1" smtClean="0"/>
              <a:t>difficile</a:t>
            </a:r>
            <a:r>
              <a:rPr lang="en-CA" b="1" dirty="0" smtClean="0"/>
              <a:t> infection </a:t>
            </a:r>
            <a:r>
              <a:rPr lang="en-CA" dirty="0" smtClean="0"/>
              <a:t>in the </a:t>
            </a:r>
            <a:r>
              <a:rPr lang="en-CA" b="1" dirty="0" smtClean="0"/>
              <a:t>Infection control and Hospital Epidemiology</a:t>
            </a:r>
            <a:r>
              <a:rPr lang="en-CA" dirty="0" smtClean="0"/>
              <a:t> journal</a:t>
            </a:r>
          </a:p>
          <a:p>
            <a:pPr algn="l">
              <a:buFont typeface="Wingdings" pitchFamily="2" charset="2"/>
              <a:buChar char="Ø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Goal and Objectives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Six Top Reasons to Search </a:t>
            </a:r>
            <a:r>
              <a:rPr lang="en-CA" dirty="0" err="1" smtClean="0"/>
              <a:t>PubMed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Evidence Based Health Care</a:t>
            </a:r>
          </a:p>
          <a:p>
            <a:endParaRPr lang="en-CA" dirty="0" smtClean="0"/>
          </a:p>
          <a:p>
            <a:r>
              <a:rPr lang="en-CA" dirty="0" smtClean="0"/>
              <a:t>Tour of the </a:t>
            </a:r>
            <a:r>
              <a:rPr lang="en-CA" dirty="0" err="1" smtClean="0"/>
              <a:t>PubMed</a:t>
            </a:r>
            <a:r>
              <a:rPr lang="en-CA" dirty="0" smtClean="0"/>
              <a:t> Search Screen</a:t>
            </a:r>
          </a:p>
          <a:p>
            <a:pPr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772400" cy="857256"/>
          </a:xfrm>
        </p:spPr>
        <p:txBody>
          <a:bodyPr>
            <a:normAutofit/>
          </a:bodyPr>
          <a:lstStyle/>
          <a:p>
            <a:pPr algn="l"/>
            <a:r>
              <a:rPr lang="en-CA" sz="3700" dirty="0" smtClean="0"/>
              <a:t>Clinical Queries</a:t>
            </a:r>
            <a:endParaRPr lang="en-CA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772400" cy="1199704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CA" sz="12800" dirty="0" smtClean="0"/>
              <a:t>Search by Clinical Study Category</a:t>
            </a:r>
          </a:p>
          <a:p>
            <a:pPr algn="l"/>
            <a:endParaRPr lang="en-CA" sz="12800" dirty="0" smtClean="0"/>
          </a:p>
          <a:p>
            <a:pPr algn="l">
              <a:buFont typeface="Wingdings" pitchFamily="2" charset="2"/>
              <a:buChar char="Ø"/>
            </a:pPr>
            <a:r>
              <a:rPr lang="en-CA" sz="12800" dirty="0" smtClean="0"/>
              <a:t>Find Systematic Reviews</a:t>
            </a:r>
          </a:p>
          <a:p>
            <a:pPr algn="l"/>
            <a:endParaRPr lang="en-CA" sz="12800" dirty="0" smtClean="0"/>
          </a:p>
          <a:p>
            <a:pPr algn="l">
              <a:buFont typeface="Wingdings" pitchFamily="2" charset="2"/>
              <a:buChar char="Ø"/>
            </a:pPr>
            <a:r>
              <a:rPr lang="en-CA" sz="12800" dirty="0" smtClean="0"/>
              <a:t>Medical Genetics Searches</a:t>
            </a:r>
          </a:p>
          <a:p>
            <a:pPr algn="l">
              <a:buFont typeface="Wingdings" pitchFamily="2" charset="2"/>
              <a:buChar char="Ø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nsetben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57161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There are difference ways to conduct a search in </a:t>
            </a:r>
            <a:r>
              <a:rPr lang="en-CA" sz="2400" dirty="0" err="1" smtClean="0">
                <a:solidFill>
                  <a:schemeClr val="bg1"/>
                </a:solidFill>
              </a:rPr>
              <a:t>PubMed</a:t>
            </a:r>
            <a:r>
              <a:rPr lang="en-CA" sz="2400" dirty="0" smtClean="0">
                <a:solidFill>
                  <a:schemeClr val="bg1"/>
                </a:solidFill>
              </a:rPr>
              <a:t> and once you are familiar with the options, you can develop a style that meets your requirements.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ul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28926" cy="6983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7554" y="2643182"/>
            <a:ext cx="5543560" cy="1143000"/>
          </a:xfrm>
        </p:spPr>
        <p:txBody>
          <a:bodyPr/>
          <a:lstStyle/>
          <a:p>
            <a:r>
              <a:rPr lang="en-CA" dirty="0" smtClean="0"/>
              <a:t>Any Questions ???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614364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Photographs by Karen Halliday, B.A., M.L.I.S.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en-CA" dirty="0" smtClean="0"/>
              <a:t>Free Full Text Resources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err="1" smtClean="0"/>
              <a:t>PubMed</a:t>
            </a:r>
            <a:r>
              <a:rPr lang="en-CA" dirty="0" smtClean="0"/>
              <a:t> Searching – Novice User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err="1" smtClean="0"/>
              <a:t>PubMed</a:t>
            </a:r>
            <a:r>
              <a:rPr lang="en-CA" dirty="0" smtClean="0"/>
              <a:t> Searching – Advanced User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Conclusion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41606">
            <a:off x="177520" y="3859457"/>
            <a:ext cx="93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latin typeface="Forte" pitchFamily="66" charset="0"/>
              </a:rPr>
              <a:t>MeSH</a:t>
            </a:r>
            <a:endParaRPr lang="en-CA" dirty="0" smtClean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88062">
            <a:off x="7153556" y="4149755"/>
            <a:ext cx="204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Clinical Queries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Tree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Explode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Focus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642918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Goal:  </a:t>
            </a:r>
          </a:p>
          <a:p>
            <a:endParaRPr lang="en-CA" sz="2400" dirty="0"/>
          </a:p>
          <a:p>
            <a:r>
              <a:rPr lang="en-CA" sz="2400" dirty="0" smtClean="0"/>
              <a:t>To encourage information professionals to develop effective and efficient searching skills using </a:t>
            </a:r>
            <a:r>
              <a:rPr lang="en-CA" sz="2400" dirty="0" err="1" smtClean="0"/>
              <a:t>PubMed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364331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Limits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47148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Clipboard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364331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Single Citation Matcher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14351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Evidence Based Health Care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History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786578" y="5286388"/>
            <a:ext cx="22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Journals Database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44291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Forte" pitchFamily="66" charset="0"/>
              </a:rPr>
              <a:t>My NCBI</a:t>
            </a:r>
            <a:endParaRPr lang="en-CA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Six Reasons To Search </a:t>
            </a:r>
            <a:r>
              <a:rPr lang="en-CA" dirty="0" err="1" smtClean="0"/>
              <a:t>PubMed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Premier bibliographic database for the health and life sciences fields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Consists of 13 subsets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Contains the must current Medline database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Search interface is regularly updated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Access to value added resources</a:t>
            </a:r>
          </a:p>
          <a:p>
            <a:pPr marL="624078" indent="-514350">
              <a:buFont typeface="+mj-lt"/>
              <a:buAutoNum type="arabicPeriod"/>
            </a:pPr>
            <a:endParaRPr lang="en-CA" dirty="0" smtClean="0"/>
          </a:p>
          <a:p>
            <a:pPr marL="624078" indent="-514350">
              <a:buFont typeface="+mj-lt"/>
              <a:buAutoNum type="arabicPeriod"/>
            </a:pPr>
            <a:r>
              <a:rPr lang="en-CA" dirty="0" err="1" smtClean="0"/>
              <a:t>PubMed</a:t>
            </a:r>
            <a:r>
              <a:rPr lang="en-CA" dirty="0" smtClean="0"/>
              <a:t> is </a:t>
            </a:r>
            <a:r>
              <a:rPr lang="en-C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 </a:t>
            </a:r>
            <a:r>
              <a:rPr lang="en-CA" sz="2800" b="1" spc="50" dirty="0" smtClean="0">
                <a:ln w="11430"/>
              </a:rPr>
              <a:t>with links to</a:t>
            </a:r>
            <a:r>
              <a:rPr lang="en-CA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C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 full text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C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90878"/>
          </a:xfrm>
        </p:spPr>
        <p:txBody>
          <a:bodyPr>
            <a:normAutofit/>
          </a:bodyPr>
          <a:lstStyle/>
          <a:p>
            <a:r>
              <a:rPr lang="en-CA" dirty="0" smtClean="0"/>
              <a:t>“The conscientious, explicit, and judicious use of current best evidence in making decisions about the care of individual patients.”</a:t>
            </a:r>
            <a:r>
              <a:rPr lang="en-CA" baseline="30000" dirty="0" smtClean="0"/>
              <a:t>1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sz="1800" baseline="30000" dirty="0" smtClean="0"/>
              <a:t>1</a:t>
            </a:r>
            <a:r>
              <a:rPr lang="en-CA" sz="1800" dirty="0" smtClean="0"/>
              <a:t>  </a:t>
            </a:r>
            <a:r>
              <a:rPr lang="en-CA" sz="1800" dirty="0" err="1" smtClean="0"/>
              <a:t>McKibbon</a:t>
            </a:r>
            <a:r>
              <a:rPr lang="en-CA" sz="1800" dirty="0" smtClean="0"/>
              <a:t>, A et al. 1999. </a:t>
            </a:r>
            <a:r>
              <a:rPr lang="en-CA" sz="1800" i="1" dirty="0" smtClean="0"/>
              <a:t>PDQ: evidence-based principles and practice.</a:t>
            </a:r>
            <a:r>
              <a:rPr lang="en-CA" sz="1800" dirty="0" smtClean="0"/>
              <a:t>  Hamilton, ON: B.C. Decker Inc., p. 2.</a:t>
            </a:r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Evidence-Based Health Care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90878"/>
          </a:xfrm>
        </p:spPr>
        <p:txBody>
          <a:bodyPr>
            <a:normAutofit fontScale="32500" lnSpcReduction="20000"/>
          </a:bodyPr>
          <a:lstStyle/>
          <a:p>
            <a:pPr marL="624078" indent="-514350">
              <a:buNone/>
            </a:pPr>
            <a:r>
              <a:rPr lang="en-CA" sz="6000" dirty="0" smtClean="0"/>
              <a:t>1.  Define the question that needs to be answered.</a:t>
            </a:r>
          </a:p>
          <a:p>
            <a:pPr marL="624078" indent="-514350">
              <a:buNone/>
            </a:pPr>
            <a:endParaRPr lang="en-CA" sz="6000" dirty="0" smtClean="0"/>
          </a:p>
          <a:p>
            <a:pPr marL="624078" indent="-514350">
              <a:buNone/>
            </a:pPr>
            <a:r>
              <a:rPr lang="en-CA" sz="6000" dirty="0" smtClean="0"/>
              <a:t>2.  Collect the evidence to answer the question.</a:t>
            </a:r>
          </a:p>
          <a:p>
            <a:pPr marL="624078" indent="-514350">
              <a:buFont typeface="+mj-lt"/>
              <a:buAutoNum type="arabicPeriod"/>
            </a:pPr>
            <a:endParaRPr lang="en-CA" sz="6000" dirty="0" smtClean="0"/>
          </a:p>
          <a:p>
            <a:pPr marL="624078" indent="-514350">
              <a:buNone/>
            </a:pPr>
            <a:r>
              <a:rPr lang="en-CA" sz="6000" dirty="0" smtClean="0"/>
              <a:t>3.  Critically appraise the evidence gathered for its validity and relevance.</a:t>
            </a:r>
          </a:p>
          <a:p>
            <a:pPr marL="624078" indent="-514350">
              <a:buNone/>
            </a:pPr>
            <a:endParaRPr lang="en-CA" sz="6000" dirty="0" smtClean="0"/>
          </a:p>
          <a:p>
            <a:pPr marL="624078" indent="-514350">
              <a:buNone/>
            </a:pPr>
            <a:r>
              <a:rPr lang="en-CA" sz="6000" dirty="0" smtClean="0"/>
              <a:t>4.  Integrate the evidence and patient factors to make and carry out the decision.</a:t>
            </a:r>
          </a:p>
          <a:p>
            <a:pPr marL="624078" indent="-514350">
              <a:buNone/>
            </a:pPr>
            <a:endParaRPr lang="en-CA" sz="6000" dirty="0" smtClean="0"/>
          </a:p>
          <a:p>
            <a:pPr marL="624078" indent="-514350">
              <a:buNone/>
            </a:pPr>
            <a:r>
              <a:rPr lang="en-CA" sz="6000" dirty="0" smtClean="0"/>
              <a:t>5.  Evaluate the whole process with a view to improving future decision-making.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4500" baseline="30000" dirty="0" smtClean="0"/>
              <a:t>2</a:t>
            </a:r>
            <a:r>
              <a:rPr lang="en-CA" sz="4500" dirty="0" smtClean="0"/>
              <a:t> </a:t>
            </a:r>
            <a:r>
              <a:rPr lang="en-CA" sz="4500" dirty="0" err="1" smtClean="0"/>
              <a:t>McKibbon</a:t>
            </a:r>
            <a:r>
              <a:rPr lang="en-CA" sz="4500" dirty="0" smtClean="0"/>
              <a:t>, A et al. 1999. </a:t>
            </a:r>
            <a:r>
              <a:rPr lang="en-CA" sz="4500" i="1" dirty="0" smtClean="0"/>
              <a:t>PDQ: evidence-based principles and practice</a:t>
            </a:r>
            <a:r>
              <a:rPr lang="en-CA" sz="4500" dirty="0" smtClean="0"/>
              <a:t>.  Hamilton, ON: B.C. Decker Inc., p. 2-3.</a:t>
            </a:r>
            <a:endParaRPr lang="en-CA" sz="4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 smtClean="0"/>
              <a:t>Five Steps of Evidence-Based Health Care</a:t>
            </a:r>
            <a:r>
              <a:rPr lang="en-CA" sz="3200" baseline="30000" dirty="0" smtClean="0"/>
              <a:t>2</a:t>
            </a:r>
            <a:endParaRPr lang="en-CA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Patient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Intervention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Comparison Intervention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Expected Outcome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Formulate your specific </a:t>
            </a:r>
            <a:br>
              <a:rPr lang="en-CA" dirty="0" smtClean="0"/>
            </a:br>
            <a:r>
              <a:rPr lang="en-CA" dirty="0" smtClean="0"/>
              <a:t>question</a:t>
            </a:r>
            <a:endParaRPr lang="en-CA" dirty="0"/>
          </a:p>
        </p:txBody>
      </p:sp>
      <p:pic>
        <p:nvPicPr>
          <p:cNvPr id="5" name="Picture 4" descr="daisy.jpg"/>
          <p:cNvPicPr>
            <a:picLocks noChangeAspect="1"/>
          </p:cNvPicPr>
          <p:nvPr/>
        </p:nvPicPr>
        <p:blipFill>
          <a:blip r:embed="rId2" cstate="print"/>
          <a:srcRect r="71875"/>
          <a:stretch>
            <a:fillRect/>
          </a:stretch>
        </p:blipFill>
        <p:spPr>
          <a:xfrm>
            <a:off x="6572264" y="0"/>
            <a:ext cx="25717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ul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28926" cy="6983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40" y="274638"/>
            <a:ext cx="600076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Sample Clinical  Question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5214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In patients with soft tissue lacerations, is the use of clean non-sterile gloves for the repair of lacerations as safe as sterile gloves?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311</TotalTime>
  <Words>519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Expert PubMed Searching</vt:lpstr>
      <vt:lpstr>Outline</vt:lpstr>
      <vt:lpstr>Outline</vt:lpstr>
      <vt:lpstr>Slide 4</vt:lpstr>
      <vt:lpstr>Six Reasons To Search PubMed</vt:lpstr>
      <vt:lpstr>Evidence-Based Health Care</vt:lpstr>
      <vt:lpstr>Five Steps of Evidence-Based Health Care2</vt:lpstr>
      <vt:lpstr>Formulate your specific  question</vt:lpstr>
      <vt:lpstr>Sample Clinical  Question</vt:lpstr>
      <vt:lpstr>Sample Clinical Question </vt:lpstr>
      <vt:lpstr>How to Access PubMed</vt:lpstr>
      <vt:lpstr>Tour of the PubMed Search Screen </vt:lpstr>
      <vt:lpstr>PubMed Searching -Novice User</vt:lpstr>
      <vt:lpstr>Clinical Question #1</vt:lpstr>
      <vt:lpstr>PubMed Searching -Advanced User</vt:lpstr>
      <vt:lpstr>Clinical Question #2</vt:lpstr>
      <vt:lpstr>My NCBI</vt:lpstr>
      <vt:lpstr>Journals Database Scenario</vt:lpstr>
      <vt:lpstr>Single Citation Manager Scenario</vt:lpstr>
      <vt:lpstr>Clinical Queries</vt:lpstr>
      <vt:lpstr>Conclusion</vt:lpstr>
      <vt:lpstr>Any Questions ???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PubMed Searching</dc:title>
  <dc:creator>QUL</dc:creator>
  <cp:lastModifiedBy>QUL</cp:lastModifiedBy>
  <cp:revision>84</cp:revision>
  <dcterms:created xsi:type="dcterms:W3CDTF">2010-02-17T20:26:18Z</dcterms:created>
  <dcterms:modified xsi:type="dcterms:W3CDTF">2010-02-23T18:29:37Z</dcterms:modified>
</cp:coreProperties>
</file>