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66" r:id="rId4"/>
    <p:sldId id="258" r:id="rId5"/>
    <p:sldId id="259" r:id="rId6"/>
    <p:sldId id="261" r:id="rId7"/>
    <p:sldId id="262" r:id="rId8"/>
    <p:sldId id="263" r:id="rId9"/>
    <p:sldId id="264" r:id="rId10"/>
    <p:sldId id="265" r:id="rId11"/>
    <p:sldId id="268" r:id="rId12"/>
    <p:sldId id="269" r:id="rId13"/>
    <p:sldId id="270" r:id="rId14"/>
    <p:sldId id="271" r:id="rId15"/>
    <p:sldId id="272" r:id="rId16"/>
    <p:sldId id="274" r:id="rId17"/>
    <p:sldId id="275" r:id="rId18"/>
    <p:sldId id="276" r:id="rId19"/>
    <p:sldId id="277" r:id="rId20"/>
    <p:sldId id="278" r:id="rId21"/>
    <p:sldId id="267" r:id="rId2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43F"/>
    <a:srgbClr val="D9A5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41754" autoAdjust="0"/>
  </p:normalViewPr>
  <p:slideViewPr>
    <p:cSldViewPr>
      <p:cViewPr varScale="1">
        <p:scale>
          <a:sx n="29" d="100"/>
          <a:sy n="29" d="100"/>
        </p:scale>
        <p:origin x="-16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autoTitleDeleted val="1"/>
    <c:plotArea>
      <c:layout/>
      <c:barChart>
        <c:barDir val="col"/>
        <c:grouping val="clustered"/>
        <c:ser>
          <c:idx val="0"/>
          <c:order val="0"/>
          <c:tx>
            <c:strRef>
              <c:f>Sheet1!$B$1</c:f>
              <c:strCache>
                <c:ptCount val="1"/>
                <c:pt idx="0">
                  <c:v>Series 1</c:v>
                </c:pt>
              </c:strCache>
            </c:strRef>
          </c:tx>
          <c:cat>
            <c:numRef>
              <c:f>Sheet1!$A$2:$A$5</c:f>
              <c:numCache>
                <c:formatCode>General</c:formatCode>
                <c:ptCount val="4"/>
                <c:pt idx="0">
                  <c:v>2003</c:v>
                </c:pt>
                <c:pt idx="1">
                  <c:v>2005</c:v>
                </c:pt>
                <c:pt idx="2">
                  <c:v>2008</c:v>
                </c:pt>
                <c:pt idx="3">
                  <c:v>2009</c:v>
                </c:pt>
              </c:numCache>
            </c:numRef>
          </c:cat>
          <c:val>
            <c:numRef>
              <c:f>Sheet1!$B$2:$B$5</c:f>
              <c:numCache>
                <c:formatCode>General</c:formatCode>
                <c:ptCount val="4"/>
                <c:pt idx="0">
                  <c:v>57.5</c:v>
                </c:pt>
                <c:pt idx="1">
                  <c:v>43.5</c:v>
                </c:pt>
                <c:pt idx="2">
                  <c:v>39.5</c:v>
                </c:pt>
                <c:pt idx="3">
                  <c:v>31.5</c:v>
                </c:pt>
              </c:numCache>
            </c:numRef>
          </c:val>
        </c:ser>
        <c:ser>
          <c:idx val="1"/>
          <c:order val="1"/>
          <c:tx>
            <c:strRef>
              <c:f>Sheet1!$C$1</c:f>
              <c:strCache>
                <c:ptCount val="1"/>
                <c:pt idx="0">
                  <c:v>Column1</c:v>
                </c:pt>
              </c:strCache>
            </c:strRef>
          </c:tx>
          <c:cat>
            <c:numRef>
              <c:f>Sheet1!$A$2:$A$5</c:f>
              <c:numCache>
                <c:formatCode>General</c:formatCode>
                <c:ptCount val="4"/>
                <c:pt idx="0">
                  <c:v>2003</c:v>
                </c:pt>
                <c:pt idx="1">
                  <c:v>2005</c:v>
                </c:pt>
                <c:pt idx="2">
                  <c:v>2008</c:v>
                </c:pt>
                <c:pt idx="3">
                  <c:v>2009</c:v>
                </c:pt>
              </c:numCache>
            </c:numRef>
          </c:cat>
          <c:val>
            <c:numRef>
              <c:f>Sheet1!$C$2:$C$5</c:f>
              <c:numCache>
                <c:formatCode>General</c:formatCode>
                <c:ptCount val="4"/>
              </c:numCache>
            </c:numRef>
          </c:val>
        </c:ser>
        <c:ser>
          <c:idx val="2"/>
          <c:order val="2"/>
          <c:tx>
            <c:strRef>
              <c:f>Sheet1!$D$1</c:f>
              <c:strCache>
                <c:ptCount val="1"/>
                <c:pt idx="0">
                  <c:v>Column2</c:v>
                </c:pt>
              </c:strCache>
            </c:strRef>
          </c:tx>
          <c:cat>
            <c:numRef>
              <c:f>Sheet1!$A$2:$A$5</c:f>
              <c:numCache>
                <c:formatCode>General</c:formatCode>
                <c:ptCount val="4"/>
                <c:pt idx="0">
                  <c:v>2003</c:v>
                </c:pt>
                <c:pt idx="1">
                  <c:v>2005</c:v>
                </c:pt>
                <c:pt idx="2">
                  <c:v>2008</c:v>
                </c:pt>
                <c:pt idx="3">
                  <c:v>2009</c:v>
                </c:pt>
              </c:numCache>
            </c:numRef>
          </c:cat>
          <c:val>
            <c:numRef>
              <c:f>Sheet1!$D$2:$D$5</c:f>
              <c:numCache>
                <c:formatCode>General</c:formatCode>
                <c:ptCount val="4"/>
              </c:numCache>
            </c:numRef>
          </c:val>
        </c:ser>
        <c:gapWidth val="0"/>
        <c:axId val="80036608"/>
        <c:axId val="80038528"/>
      </c:barChart>
      <c:catAx>
        <c:axId val="80036608"/>
        <c:scaling>
          <c:orientation val="minMax"/>
        </c:scaling>
        <c:axPos val="b"/>
        <c:title>
          <c:tx>
            <c:rich>
              <a:bodyPr/>
              <a:lstStyle/>
              <a:p>
                <a:pPr>
                  <a:defRPr lang="en-US"/>
                </a:pPr>
                <a:r>
                  <a:rPr lang="en-US" dirty="0" smtClean="0"/>
                  <a:t>Year</a:t>
                </a:r>
                <a:endParaRPr lang="en-US" dirty="0"/>
              </a:p>
            </c:rich>
          </c:tx>
          <c:layout/>
        </c:title>
        <c:numFmt formatCode="General" sourceLinked="1"/>
        <c:majorTickMark val="none"/>
        <c:tickLblPos val="nextTo"/>
        <c:txPr>
          <a:bodyPr/>
          <a:lstStyle/>
          <a:p>
            <a:pPr>
              <a:defRPr lang="en-US"/>
            </a:pPr>
            <a:endParaRPr lang="en-US"/>
          </a:p>
        </c:txPr>
        <c:crossAx val="80038528"/>
        <c:crosses val="autoZero"/>
        <c:auto val="1"/>
        <c:lblAlgn val="ctr"/>
        <c:lblOffset val="100"/>
      </c:catAx>
      <c:valAx>
        <c:axId val="80038528"/>
        <c:scaling>
          <c:orientation val="minMax"/>
        </c:scaling>
        <c:axPos val="l"/>
        <c:title>
          <c:tx>
            <c:rich>
              <a:bodyPr/>
              <a:lstStyle/>
              <a:p>
                <a:pPr>
                  <a:defRPr lang="en-US"/>
                </a:pPr>
                <a:r>
                  <a:rPr lang="en-CA" dirty="0" smtClean="0"/>
                  <a:t>Hours</a:t>
                </a:r>
                <a:r>
                  <a:rPr lang="en-CA" baseline="0" dirty="0" smtClean="0"/>
                  <a:t> per week</a:t>
                </a:r>
                <a:endParaRPr lang="en-US" dirty="0"/>
              </a:p>
            </c:rich>
          </c:tx>
          <c:layout/>
        </c:title>
        <c:numFmt formatCode="General" sourceLinked="1"/>
        <c:tickLblPos val="nextTo"/>
        <c:txPr>
          <a:bodyPr/>
          <a:lstStyle/>
          <a:p>
            <a:pPr>
              <a:defRPr lang="en-US"/>
            </a:pPr>
            <a:endParaRPr lang="en-US"/>
          </a:p>
        </c:txPr>
        <c:crossAx val="80036608"/>
        <c:crosses val="autoZero"/>
        <c:crossBetween val="between"/>
      </c:valAx>
    </c:plotArea>
    <c:plotVisOnly val="1"/>
  </c:chart>
  <c:txPr>
    <a:bodyPr/>
    <a:lstStyle/>
    <a:p>
      <a:pPr>
        <a:defRPr sz="1800"/>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0.14063</cdr:x>
      <cdr:y>0.16393</cdr:y>
    </cdr:from>
    <cdr:to>
      <cdr:x>0.32813</cdr:x>
      <cdr:y>0.29106</cdr:y>
    </cdr:to>
    <cdr:sp macro="" textlink="">
      <cdr:nvSpPr>
        <cdr:cNvPr id="2" name="Rectangle 1"/>
        <cdr:cNvSpPr/>
      </cdr:nvSpPr>
      <cdr:spPr>
        <a:xfrm xmlns:a="http://schemas.openxmlformats.org/drawingml/2006/main">
          <a:off x="857256" y="714380"/>
          <a:ext cx="1143024" cy="553998"/>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57.5</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cdr:txBody>
    </cdr:sp>
  </cdr:relSizeAnchor>
  <cdr:relSizeAnchor xmlns:cdr="http://schemas.openxmlformats.org/drawingml/2006/chartDrawing">
    <cdr:from>
      <cdr:x>0.35156</cdr:x>
      <cdr:y>0.29508</cdr:y>
    </cdr:from>
    <cdr:to>
      <cdr:x>0.51563</cdr:x>
      <cdr:y>0.42221</cdr:y>
    </cdr:to>
    <cdr:sp macro="" textlink="">
      <cdr:nvSpPr>
        <cdr:cNvPr id="6" name="Rectangle 5"/>
        <cdr:cNvSpPr/>
      </cdr:nvSpPr>
      <cdr:spPr>
        <a:xfrm xmlns:a="http://schemas.openxmlformats.org/drawingml/2006/main">
          <a:off x="2143140" y="1285884"/>
          <a:ext cx="1000148" cy="553998"/>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43.5</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cdr:txBody>
    </cdr:sp>
  </cdr:relSizeAnchor>
  <cdr:relSizeAnchor xmlns:cdr="http://schemas.openxmlformats.org/drawingml/2006/chartDrawing">
    <cdr:from>
      <cdr:x>0.5625</cdr:x>
      <cdr:y>0.34426</cdr:y>
    </cdr:from>
    <cdr:to>
      <cdr:x>0.71485</cdr:x>
      <cdr:y>0.47139</cdr:y>
    </cdr:to>
    <cdr:sp macro="" textlink="">
      <cdr:nvSpPr>
        <cdr:cNvPr id="8" name="Rectangle 7"/>
        <cdr:cNvSpPr/>
      </cdr:nvSpPr>
      <cdr:spPr>
        <a:xfrm xmlns:a="http://schemas.openxmlformats.org/drawingml/2006/main">
          <a:off x="3429024" y="1500198"/>
          <a:ext cx="928704" cy="553998"/>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39.5</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cdr:txBody>
    </cdr:sp>
  </cdr:relSizeAnchor>
  <cdr:relSizeAnchor xmlns:cdr="http://schemas.openxmlformats.org/drawingml/2006/chartDrawing">
    <cdr:from>
      <cdr:x>0.75001</cdr:x>
      <cdr:y>0.42623</cdr:y>
    </cdr:from>
    <cdr:to>
      <cdr:x>0.93751</cdr:x>
      <cdr:y>0.55336</cdr:y>
    </cdr:to>
    <cdr:sp macro="" textlink="">
      <cdr:nvSpPr>
        <cdr:cNvPr id="9" name="Rectangle 8"/>
        <cdr:cNvSpPr/>
      </cdr:nvSpPr>
      <cdr:spPr>
        <a:xfrm xmlns:a="http://schemas.openxmlformats.org/drawingml/2006/main">
          <a:off x="4572032" y="1857388"/>
          <a:ext cx="1143012" cy="553998"/>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31.5</a:t>
          </a:r>
          <a:endParaRPr 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7164" tIns="48582" rIns="97164" bIns="48582" rtlCol="0"/>
          <a:lstStyle>
            <a:lvl1pPr algn="l">
              <a:defRPr sz="1300"/>
            </a:lvl1pPr>
          </a:lstStyle>
          <a:p>
            <a:endParaRPr lang="en-CA"/>
          </a:p>
        </p:txBody>
      </p:sp>
      <p:sp>
        <p:nvSpPr>
          <p:cNvPr id="3" name="Date Placeholder 2"/>
          <p:cNvSpPr>
            <a:spLocks noGrp="1"/>
          </p:cNvSpPr>
          <p:nvPr>
            <p:ph type="dt" sz="quarter" idx="1"/>
          </p:nvPr>
        </p:nvSpPr>
        <p:spPr>
          <a:xfrm>
            <a:off x="3978131" y="0"/>
            <a:ext cx="3043344" cy="465455"/>
          </a:xfrm>
          <a:prstGeom prst="rect">
            <a:avLst/>
          </a:prstGeom>
        </p:spPr>
        <p:txBody>
          <a:bodyPr vert="horz" lIns="97164" tIns="48582" rIns="97164" bIns="48582" rtlCol="0"/>
          <a:lstStyle>
            <a:lvl1pPr algn="r">
              <a:defRPr sz="1300"/>
            </a:lvl1pPr>
          </a:lstStyle>
          <a:p>
            <a:fld id="{0B27CDF6-716A-4222-A2AA-2E4FB81AEA7A}" type="datetimeFigureOut">
              <a:rPr lang="en-US" smtClean="0"/>
              <a:t>2/19/2010</a:t>
            </a:fld>
            <a:endParaRPr lang="en-CA"/>
          </a:p>
        </p:txBody>
      </p:sp>
      <p:sp>
        <p:nvSpPr>
          <p:cNvPr id="4" name="Footer Placeholder 3"/>
          <p:cNvSpPr>
            <a:spLocks noGrp="1"/>
          </p:cNvSpPr>
          <p:nvPr>
            <p:ph type="ftr" sz="quarter" idx="2"/>
          </p:nvPr>
        </p:nvSpPr>
        <p:spPr>
          <a:xfrm>
            <a:off x="0" y="8842029"/>
            <a:ext cx="3043344" cy="465455"/>
          </a:xfrm>
          <a:prstGeom prst="rect">
            <a:avLst/>
          </a:prstGeom>
        </p:spPr>
        <p:txBody>
          <a:bodyPr vert="horz" lIns="97164" tIns="48582" rIns="97164" bIns="48582" rtlCol="0" anchor="b"/>
          <a:lstStyle>
            <a:lvl1pPr algn="l">
              <a:defRPr sz="1300"/>
            </a:lvl1pPr>
          </a:lstStyle>
          <a:p>
            <a:endParaRPr lang="en-CA"/>
          </a:p>
        </p:txBody>
      </p:sp>
      <p:sp>
        <p:nvSpPr>
          <p:cNvPr id="5" name="Slide Number Placeholder 4"/>
          <p:cNvSpPr>
            <a:spLocks noGrp="1"/>
          </p:cNvSpPr>
          <p:nvPr>
            <p:ph type="sldNum" sz="quarter" idx="3"/>
          </p:nvPr>
        </p:nvSpPr>
        <p:spPr>
          <a:xfrm>
            <a:off x="3978131" y="8842029"/>
            <a:ext cx="3043344" cy="465455"/>
          </a:xfrm>
          <a:prstGeom prst="rect">
            <a:avLst/>
          </a:prstGeom>
        </p:spPr>
        <p:txBody>
          <a:bodyPr vert="horz" lIns="97164" tIns="48582" rIns="97164" bIns="48582" rtlCol="0" anchor="b"/>
          <a:lstStyle>
            <a:lvl1pPr algn="r">
              <a:defRPr sz="1300"/>
            </a:lvl1pPr>
          </a:lstStyle>
          <a:p>
            <a:fld id="{65B9CB12-2EF9-4E76-8822-AD5AF983A664}" type="slidenum">
              <a:rPr lang="en-CA" smtClean="0"/>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7164" tIns="48582" rIns="97164" bIns="48582" rtlCol="0"/>
          <a:lstStyle>
            <a:lvl1pPr algn="l">
              <a:defRPr sz="1300"/>
            </a:lvl1pPr>
          </a:lstStyle>
          <a:p>
            <a:endParaRPr lang="en-US"/>
          </a:p>
        </p:txBody>
      </p:sp>
      <p:sp>
        <p:nvSpPr>
          <p:cNvPr id="3" name="Date Placeholder 2"/>
          <p:cNvSpPr>
            <a:spLocks noGrp="1"/>
          </p:cNvSpPr>
          <p:nvPr>
            <p:ph type="dt" idx="1"/>
          </p:nvPr>
        </p:nvSpPr>
        <p:spPr>
          <a:xfrm>
            <a:off x="3978131" y="0"/>
            <a:ext cx="3043344" cy="465455"/>
          </a:xfrm>
          <a:prstGeom prst="rect">
            <a:avLst/>
          </a:prstGeom>
        </p:spPr>
        <p:txBody>
          <a:bodyPr vert="horz" lIns="97164" tIns="48582" rIns="97164" bIns="48582" rtlCol="0"/>
          <a:lstStyle>
            <a:lvl1pPr algn="r">
              <a:defRPr sz="1300"/>
            </a:lvl1pPr>
          </a:lstStyle>
          <a:p>
            <a:fld id="{AA2E52FE-F40B-4986-B122-519C026CE31B}" type="datetimeFigureOut">
              <a:rPr lang="en-US" smtClean="0"/>
              <a:pPr/>
              <a:t>2/19/2010</a:t>
            </a:fld>
            <a:endParaRPr lang="en-US"/>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7164" tIns="48582" rIns="97164" bIns="4858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7164" tIns="48582" rIns="97164" bIns="48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4" cy="465455"/>
          </a:xfrm>
          <a:prstGeom prst="rect">
            <a:avLst/>
          </a:prstGeom>
        </p:spPr>
        <p:txBody>
          <a:bodyPr vert="horz" lIns="97164" tIns="48582" rIns="97164" bIns="48582"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29"/>
            <a:ext cx="3043344" cy="465455"/>
          </a:xfrm>
          <a:prstGeom prst="rect">
            <a:avLst/>
          </a:prstGeom>
        </p:spPr>
        <p:txBody>
          <a:bodyPr vert="horz" lIns="97164" tIns="48582" rIns="97164" bIns="48582" rtlCol="0" anchor="b"/>
          <a:lstStyle>
            <a:lvl1pPr algn="r">
              <a:defRPr sz="1300"/>
            </a:lvl1pPr>
          </a:lstStyle>
          <a:p>
            <a:fld id="{CE79315F-890E-482E-8485-0CAFAB21C1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4344"/>
            <a:r>
              <a:rPr lang="en-US" dirty="0" smtClean="0">
                <a:solidFill>
                  <a:srgbClr val="000000"/>
                </a:solidFill>
                <a:latin typeface="Lucida Grande" charset="0"/>
                <a:sym typeface="Lucida Grande" charset="0"/>
              </a:rPr>
              <a:t>In</a:t>
            </a:r>
            <a:r>
              <a:rPr lang="en-US" baseline="0" dirty="0" smtClean="0">
                <a:solidFill>
                  <a:srgbClr val="000000"/>
                </a:solidFill>
                <a:latin typeface="Lucida Grande" charset="0"/>
                <a:sym typeface="Lucida Grande" charset="0"/>
              </a:rPr>
              <a:t> the fall of 2008 GH hired a new library manager, Norma Palomino who listened to our concerns and  she wanted to add a fresh approach for the direction of our library, which we welcomed. Our entire library team under Norma’s guidance began developing a new strategic plan, with a new vision, mission and goals. </a:t>
            </a:r>
            <a:endParaRPr lang="en-US" dirty="0" smtClean="0">
              <a:solidFill>
                <a:srgbClr val="000000"/>
              </a:solidFill>
              <a:latin typeface="Lucida Grande" charset="0"/>
              <a:sym typeface="Lucida Grande" charset="0"/>
            </a:endParaRPr>
          </a:p>
          <a:p>
            <a:pPr marL="84344"/>
            <a:r>
              <a:rPr lang="en-US" dirty="0" smtClean="0">
                <a:solidFill>
                  <a:srgbClr val="000000"/>
                </a:solidFill>
                <a:latin typeface="Lucida Grande" charset="0"/>
                <a:sym typeface="Lucida Grande" charset="0"/>
              </a:rPr>
              <a:t>VISION</a:t>
            </a:r>
          </a:p>
          <a:p>
            <a:pPr marL="84344"/>
            <a:r>
              <a:rPr lang="en-US" dirty="0" smtClean="0">
                <a:solidFill>
                  <a:srgbClr val="000000"/>
                </a:solidFill>
                <a:latin typeface="Lucida Grande" charset="0"/>
                <a:sym typeface="Lucida Grande" charset="0"/>
              </a:rPr>
              <a:t>What</a:t>
            </a:r>
            <a:r>
              <a:rPr lang="en-US" baseline="0" dirty="0" smtClean="0">
                <a:solidFill>
                  <a:srgbClr val="000000"/>
                </a:solidFill>
                <a:latin typeface="Lucida Grande" charset="0"/>
                <a:sym typeface="Lucida Grande" charset="0"/>
              </a:rPr>
              <a:t> this new vision meant for the library was we had the challenge of instilling in the students and faculty that  the University of Guelph-Humber is the </a:t>
            </a:r>
            <a:r>
              <a:rPr lang="en-US" dirty="0" smtClean="0">
                <a:solidFill>
                  <a:srgbClr val="000000"/>
                </a:solidFill>
                <a:latin typeface="Lucida Grande" charset="0"/>
                <a:sym typeface="Lucida Grande" charset="0"/>
              </a:rPr>
              <a:t>information service provider of choice for the GH community. We</a:t>
            </a:r>
            <a:r>
              <a:rPr lang="en-US" baseline="0" dirty="0" smtClean="0">
                <a:solidFill>
                  <a:srgbClr val="000000"/>
                </a:solidFill>
                <a:latin typeface="Lucida Grande" charset="0"/>
                <a:sym typeface="Lucida Grande" charset="0"/>
              </a:rPr>
              <a:t> realized early on in the process that we were competing for our user’s attention because they were so reliant and comfortable using the internet rather than utilizing our vast resources. As a result, part of our strategic plan was based on redesigning our reference approach and educating the user.</a:t>
            </a:r>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4344"/>
            <a:r>
              <a:rPr lang="en-US" dirty="0" smtClean="0">
                <a:solidFill>
                  <a:srgbClr val="000000"/>
                </a:solidFill>
                <a:latin typeface="Lucida Grande" charset="0"/>
                <a:sym typeface="Lucida Grande" charset="0"/>
              </a:rPr>
              <a:t>Our strategic plan set 7 goals: and the ones we developed relating to reference</a:t>
            </a:r>
            <a:r>
              <a:rPr lang="en-US" baseline="0" dirty="0" smtClean="0">
                <a:solidFill>
                  <a:srgbClr val="000000"/>
                </a:solidFill>
                <a:latin typeface="Lucida Grande" charset="0"/>
                <a:sym typeface="Lucida Grande" charset="0"/>
              </a:rPr>
              <a:t> services were</a:t>
            </a:r>
            <a:r>
              <a:rPr lang="en-US" dirty="0" smtClean="0">
                <a:solidFill>
                  <a:srgbClr val="000000"/>
                </a:solidFill>
                <a:latin typeface="Lucida Grande" charset="0"/>
                <a:sym typeface="Lucida Grande" charset="0"/>
              </a:rPr>
              <a:t> faculty develop library services promotion strategies, create a culture of assessment of library services and reinforce our</a:t>
            </a:r>
            <a:r>
              <a:rPr lang="en-US" baseline="0" dirty="0" smtClean="0">
                <a:solidFill>
                  <a:srgbClr val="000000"/>
                </a:solidFill>
                <a:latin typeface="Lucida Grande" charset="0"/>
                <a:sym typeface="Lucida Grande" charset="0"/>
              </a:rPr>
              <a:t> partnership with our LC partners.</a:t>
            </a:r>
            <a:endParaRPr lang="en-US" dirty="0" smtClean="0">
              <a:solidFill>
                <a:srgbClr val="000000"/>
              </a:solidFill>
              <a:latin typeface="Lucida Grande" charset="0"/>
              <a:sym typeface="Lucida Grande" charset="0"/>
            </a:endParaRPr>
          </a:p>
          <a:p>
            <a:pPr marL="84344"/>
            <a:r>
              <a:rPr lang="en-US" dirty="0" smtClean="0">
                <a:solidFill>
                  <a:srgbClr val="000000"/>
                </a:solidFill>
                <a:latin typeface="Lucida Grande" charset="0"/>
                <a:sym typeface="Lucida Grande" charset="0"/>
              </a:rPr>
              <a:t>Promotion and outreach become a priority. We realized that we have a wealth of resources available to our users but they were not aware of them. During the focus groups and other consultations, we showed stakeholders different sections of our website or explained the collections accessible to them, and they showed surprise, excitement, and regretted not knowing about the services before. </a:t>
            </a:r>
          </a:p>
          <a:p>
            <a:pPr marL="84344"/>
            <a:endParaRPr lang="en-US" dirty="0" smtClean="0">
              <a:solidFill>
                <a:srgbClr val="000000"/>
              </a:solidFill>
              <a:latin typeface="Lucida Grande" charset="0"/>
              <a:sym typeface="Lucida Grande" charset="0"/>
            </a:endParaRPr>
          </a:p>
          <a:p>
            <a:pPr marL="84344"/>
            <a:r>
              <a:rPr lang="en-US" dirty="0" smtClean="0">
                <a:solidFill>
                  <a:srgbClr val="000000"/>
                </a:solidFill>
                <a:latin typeface="Lucida Grande" charset="0"/>
                <a:sym typeface="Lucida Grande" charset="0"/>
              </a:rPr>
              <a:t>Related to the lack of awareness issue comes accessibility. Our students are lucky enough to have access to two library collections, but that also involves access challenges. Having two libraries encompasses having 2 catalogues, 2 library accounts, and 2 logins for electronic resources. This complexity of resources often deters</a:t>
            </a:r>
            <a:r>
              <a:rPr lang="en-US" baseline="0" dirty="0" smtClean="0">
                <a:solidFill>
                  <a:srgbClr val="000000"/>
                </a:solidFill>
                <a:latin typeface="Lucida Grande" charset="0"/>
                <a:sym typeface="Lucida Grande" charset="0"/>
              </a:rPr>
              <a:t> </a:t>
            </a:r>
            <a:r>
              <a:rPr lang="en-US" dirty="0" smtClean="0">
                <a:solidFill>
                  <a:srgbClr val="000000"/>
                </a:solidFill>
                <a:latin typeface="Lucida Grande" charset="0"/>
                <a:sym typeface="Lucida Grande" charset="0"/>
              </a:rPr>
              <a:t>students away from our services.</a:t>
            </a: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1641">
              <a:defRPr/>
            </a:pPr>
            <a:r>
              <a:rPr lang="en-US" dirty="0" smtClean="0">
                <a:solidFill>
                  <a:srgbClr val="000000"/>
                </a:solidFill>
                <a:latin typeface="Lucida Grande" charset="0"/>
                <a:sym typeface="Lucida Grande" charset="0"/>
              </a:rPr>
              <a:t>This is our library webpage. At the </a:t>
            </a:r>
            <a:r>
              <a:rPr lang="en-US" dirty="0" err="1" smtClean="0">
                <a:solidFill>
                  <a:srgbClr val="000000"/>
                </a:solidFill>
                <a:latin typeface="Lucida Grande" charset="0"/>
                <a:sym typeface="Lucida Grande" charset="0"/>
              </a:rPr>
              <a:t>botton</a:t>
            </a:r>
            <a:r>
              <a:rPr lang="en-US" dirty="0" smtClean="0">
                <a:solidFill>
                  <a:srgbClr val="000000"/>
                </a:solidFill>
                <a:latin typeface="Lucida Grande" charset="0"/>
                <a:sym typeface="Lucida Grande" charset="0"/>
              </a:rPr>
              <a:t>, you’ll the two links for our student to access both the BibCat (Humber College)  and Primo (the </a:t>
            </a:r>
            <a:r>
              <a:rPr lang="en-US" dirty="0" err="1" smtClean="0">
                <a:solidFill>
                  <a:srgbClr val="000000"/>
                </a:solidFill>
                <a:latin typeface="Lucida Grande" charset="0"/>
                <a:sym typeface="Lucida Grande" charset="0"/>
              </a:rPr>
              <a:t>UofGuelph</a:t>
            </a:r>
            <a:r>
              <a:rPr lang="en-US" dirty="0" smtClean="0">
                <a:solidFill>
                  <a:srgbClr val="000000"/>
                </a:solidFill>
                <a:latin typeface="Lucida Grande" charset="0"/>
                <a:sym typeface="Lucida Grande" charset="0"/>
              </a:rPr>
              <a:t>)catalogues</a:t>
            </a: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1641">
              <a:defRPr/>
            </a:pPr>
            <a:r>
              <a:rPr lang="en-US" dirty="0" smtClean="0">
                <a:solidFill>
                  <a:srgbClr val="000000"/>
                </a:solidFill>
                <a:latin typeface="Helvetica" pitchFamily="34" charset="0"/>
                <a:sym typeface="Helvetica" pitchFamily="34" charset="0"/>
              </a:rPr>
              <a:t>During the strategic planning process, the library team reinforced the commitment to a culture of continuous assessment. After we identified the need for change in the Learning Commons reference position, we stated a process of data gathering to support our decision-making</a:t>
            </a: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84344"/>
            <a:r>
              <a:rPr lang="en-US" dirty="0" smtClean="0">
                <a:solidFill>
                  <a:srgbClr val="000000"/>
                </a:solidFill>
                <a:latin typeface="Lucida Grande" charset="0"/>
                <a:sym typeface="Lucida Grande" charset="0"/>
              </a:rPr>
              <a:t>Among other tools of assessment to make a decision about our reference position situation, we conducted a</a:t>
            </a:r>
            <a:r>
              <a:rPr lang="en-US" baseline="0" dirty="0" smtClean="0">
                <a:solidFill>
                  <a:srgbClr val="000000"/>
                </a:solidFill>
                <a:latin typeface="Lucida Grande" charset="0"/>
                <a:sym typeface="Lucida Grande" charset="0"/>
              </a:rPr>
              <a:t> </a:t>
            </a:r>
            <a:r>
              <a:rPr lang="en-US" dirty="0" smtClean="0">
                <a:solidFill>
                  <a:srgbClr val="000000"/>
                </a:solidFill>
                <a:latin typeface="Lucida Grande" charset="0"/>
                <a:sym typeface="Lucida Grande" charset="0"/>
              </a:rPr>
              <a:t>survey to find out how our students envisioned the Learning Commons as a place and what they called the space. </a:t>
            </a:r>
          </a:p>
          <a:p>
            <a:pPr marL="84344"/>
            <a:r>
              <a:rPr lang="en-US" dirty="0" smtClean="0">
                <a:solidFill>
                  <a:srgbClr val="000000"/>
                </a:solidFill>
                <a:latin typeface="Lucida Grande" charset="0"/>
                <a:sym typeface="Lucida Grande" charset="0"/>
              </a:rPr>
              <a:t>Surprisingly enough, we’ve found out that 52% of the students called the LC not “Learning Commons”, but rather something else. All these names made sense, representing different functions for the students and how they used the space.</a:t>
            </a:r>
          </a:p>
          <a:p>
            <a:pPr marL="84344"/>
            <a:r>
              <a:rPr lang="en-US" sz="2300" dirty="0" smtClean="0">
                <a:solidFill>
                  <a:srgbClr val="000000"/>
                </a:solidFill>
                <a:latin typeface="Lucida Grande" charset="0"/>
                <a:sym typeface="Lucida Grande" charset="0"/>
              </a:rPr>
              <a:t>Some examples that were given,</a:t>
            </a:r>
          </a:p>
          <a:p>
            <a:pPr marL="84344"/>
            <a:r>
              <a:rPr lang="en-US" dirty="0" smtClean="0">
                <a:solidFill>
                  <a:srgbClr val="000000"/>
                </a:solidFill>
                <a:latin typeface="Lucida Grande" charset="0"/>
                <a:sym typeface="Lucida Grande" charset="0"/>
              </a:rPr>
              <a:t>Names given by students:</a:t>
            </a:r>
          </a:p>
          <a:p>
            <a:pPr marL="84344"/>
            <a:r>
              <a:rPr lang="en-US" dirty="0" smtClean="0">
                <a:solidFill>
                  <a:srgbClr val="000000"/>
                </a:solidFill>
                <a:latin typeface="Lucida Grande" charset="0"/>
                <a:sym typeface="Lucida Grande" charset="0"/>
              </a:rPr>
              <a:t>* Williams area: the Williams coffee pub is the only place in the GH building where students can have a meal and socialize.  </a:t>
            </a:r>
          </a:p>
          <a:p>
            <a:pPr marL="84344"/>
            <a:r>
              <a:rPr lang="en-US" dirty="0" smtClean="0">
                <a:solidFill>
                  <a:srgbClr val="000000"/>
                </a:solidFill>
                <a:latin typeface="Lucida Grande" charset="0"/>
                <a:sym typeface="Lucida Grande" charset="0"/>
              </a:rPr>
              <a:t>* GH, Guelph-Humber: 40% of the students who populate the Learning Commons are Humber College Students. We</a:t>
            </a:r>
            <a:r>
              <a:rPr lang="en-US" baseline="0" dirty="0" smtClean="0">
                <a:solidFill>
                  <a:srgbClr val="000000"/>
                </a:solidFill>
                <a:latin typeface="Lucida Grande" charset="0"/>
                <a:sym typeface="Lucida Grande" charset="0"/>
              </a:rPr>
              <a:t> found that the Humber students would call the LC simply “GH”  because they are actually going in the UGH building.</a:t>
            </a:r>
            <a:endParaRPr lang="en-US" dirty="0" smtClean="0">
              <a:solidFill>
                <a:srgbClr val="000000"/>
              </a:solidFill>
              <a:latin typeface="Lucida Grande" charset="0"/>
              <a:sym typeface="Lucida Grande" charset="0"/>
            </a:endParaRPr>
          </a:p>
          <a:p>
            <a:pPr marL="84344"/>
            <a:r>
              <a:rPr lang="en-US" dirty="0" smtClean="0">
                <a:solidFill>
                  <a:srgbClr val="000000"/>
                </a:solidFill>
                <a:latin typeface="Lucida Grande" charset="0"/>
                <a:sym typeface="Lucida Grande" charset="0"/>
              </a:rPr>
              <a:t>* Computer area/place, Lab, GH Lab: Almost half of the study area at the LC is populated by computers  for student access. Students take great advantage of these computers for working on their assignments, printing, or just checking out their friends in </a:t>
            </a:r>
            <a:r>
              <a:rPr lang="en-US" dirty="0" err="1" smtClean="0">
                <a:solidFill>
                  <a:srgbClr val="000000"/>
                </a:solidFill>
                <a:latin typeface="Lucida Grande" charset="0"/>
                <a:sym typeface="Lucida Grande" charset="0"/>
              </a:rPr>
              <a:t>Facebook</a:t>
            </a:r>
            <a:r>
              <a:rPr lang="en-US" dirty="0" smtClean="0">
                <a:solidFill>
                  <a:srgbClr val="000000"/>
                </a:solidFill>
                <a:latin typeface="Lucida Grande" charset="0"/>
                <a:sym typeface="Lucida Grande" charset="0"/>
              </a:rPr>
              <a:t>.</a:t>
            </a:r>
          </a:p>
          <a:p>
            <a:pPr marL="84344"/>
            <a:r>
              <a:rPr lang="en-US" dirty="0" smtClean="0">
                <a:solidFill>
                  <a:srgbClr val="000000"/>
                </a:solidFill>
                <a:latin typeface="Lucida Grande" charset="0"/>
                <a:sym typeface="Lucida Grande" charset="0"/>
              </a:rPr>
              <a:t>* The Commons: this is the closest name to the real name  that students give to the place. However, it emphasize the social aspect of it rather than the “Learning” piece of it.  One of the students even name it: “the social library”</a:t>
            </a:r>
          </a:p>
          <a:p>
            <a:pPr marL="84344"/>
            <a:r>
              <a:rPr lang="en-US" dirty="0" smtClean="0">
                <a:solidFill>
                  <a:srgbClr val="000000"/>
                </a:solidFill>
                <a:latin typeface="Lucida Grande" charset="0"/>
                <a:sym typeface="Lucida Grande" charset="0"/>
              </a:rPr>
              <a:t>* 2</a:t>
            </a:r>
            <a:r>
              <a:rPr lang="en-US" baseline="30000" dirty="0" smtClean="0">
                <a:solidFill>
                  <a:srgbClr val="000000"/>
                </a:solidFill>
                <a:latin typeface="Lucida Grande" charset="0"/>
                <a:sym typeface="Lucida Grande" charset="0"/>
              </a:rPr>
              <a:t>nd</a:t>
            </a:r>
            <a:r>
              <a:rPr lang="en-US" dirty="0" smtClean="0">
                <a:solidFill>
                  <a:srgbClr val="000000"/>
                </a:solidFill>
                <a:latin typeface="Lucida Grande" charset="0"/>
                <a:sym typeface="Lucida Grande" charset="0"/>
              </a:rPr>
              <a:t> Floor, Guelph-Humber 2</a:t>
            </a:r>
            <a:r>
              <a:rPr lang="en-US" baseline="30000" dirty="0" smtClean="0">
                <a:solidFill>
                  <a:srgbClr val="000000"/>
                </a:solidFill>
                <a:latin typeface="Lucida Grande" charset="0"/>
                <a:sym typeface="Lucida Grande" charset="0"/>
              </a:rPr>
              <a:t>nd</a:t>
            </a:r>
            <a:r>
              <a:rPr lang="en-US" dirty="0" smtClean="0">
                <a:solidFill>
                  <a:srgbClr val="000000"/>
                </a:solidFill>
                <a:latin typeface="Lucida Grande" charset="0"/>
                <a:sym typeface="Lucida Grande" charset="0"/>
              </a:rPr>
              <a:t> floor: this name simply refers to its location in the GH building</a:t>
            </a:r>
          </a:p>
          <a:p>
            <a:pPr marL="84344"/>
            <a:endParaRPr lang="en-US" sz="2300" dirty="0" smtClean="0">
              <a:solidFill>
                <a:srgbClr val="000000"/>
              </a:solidFill>
              <a:latin typeface="Lucida Grande" charset="0"/>
              <a:sym typeface="Lucida Grande" charset="0"/>
            </a:endParaRPr>
          </a:p>
          <a:p>
            <a:pPr marL="84344"/>
            <a:r>
              <a:rPr lang="en-US" dirty="0" smtClean="0">
                <a:solidFill>
                  <a:srgbClr val="000000"/>
                </a:solidFill>
                <a:latin typeface="Lucida Grande" charset="0"/>
                <a:sym typeface="Lucida Grande" charset="0"/>
              </a:rPr>
              <a:t>We also conducted several focus groups to gather feedback from our users. Contrary of what we expected following trends in technology, our users demanded more personal, face to face interactions with library staff members. We took this piece of advise as a key element to reshape the reference service position</a:t>
            </a:r>
          </a:p>
          <a:p>
            <a:pPr marL="84344"/>
            <a:endParaRPr lang="en-US" sz="2300" dirty="0" smtClean="0">
              <a:solidFill>
                <a:srgbClr val="000000"/>
              </a:solidFill>
              <a:latin typeface="Lucida Grande" charset="0"/>
              <a:sym typeface="Lucida Grande" charset="0"/>
            </a:endParaRPr>
          </a:p>
          <a:p>
            <a:pPr marL="84344"/>
            <a:r>
              <a:rPr lang="en-US" dirty="0" smtClean="0">
                <a:solidFill>
                  <a:srgbClr val="000000"/>
                </a:solidFill>
                <a:latin typeface="Lucida Grande" charset="0"/>
                <a:sym typeface="Lucida Grande" charset="0"/>
              </a:rPr>
              <a:t>Finally, UofGH Library Services participated in the 2009 Winter edition of LibQual</a:t>
            </a:r>
            <a:r>
              <a:rPr lang="en-US" baseline="0" dirty="0" smtClean="0">
                <a:solidFill>
                  <a:srgbClr val="000000"/>
                </a:solidFill>
                <a:latin typeface="Lucida Grande" charset="0"/>
                <a:sym typeface="Lucida Grande" charset="0"/>
              </a:rPr>
              <a:t> and</a:t>
            </a:r>
            <a:r>
              <a:rPr lang="en-US" dirty="0" smtClean="0">
                <a:solidFill>
                  <a:srgbClr val="000000"/>
                </a:solidFill>
                <a:latin typeface="Lucida Grande" charset="0"/>
                <a:sym typeface="Lucida Grande" charset="0"/>
              </a:rPr>
              <a:t> users identified the Library as  the area that required urgent change. This includes all learning areas that GH students use daily, including of course the learning commons. </a:t>
            </a:r>
          </a:p>
          <a:p>
            <a:pPr marL="84344"/>
            <a:endParaRPr lang="en-US" sz="2300" dirty="0" smtClean="0">
              <a:solidFill>
                <a:srgbClr val="000000"/>
              </a:solidFill>
              <a:latin typeface="Lucida Grande" charset="0"/>
              <a:sym typeface="Lucida Grande" charset="0"/>
            </a:endParaRPr>
          </a:p>
          <a:p>
            <a:pPr marL="84344"/>
            <a:r>
              <a:rPr lang="en-US" dirty="0" smtClean="0">
                <a:solidFill>
                  <a:srgbClr val="000000"/>
                </a:solidFill>
                <a:latin typeface="Lucida Grande" charset="0"/>
                <a:sym typeface="Lucida Grande" charset="0"/>
              </a:rPr>
              <a:t>The survey has 664 responses from which 230 had written comments. </a:t>
            </a:r>
            <a:r>
              <a:rPr lang="en-US" dirty="0" err="1" smtClean="0">
                <a:solidFill>
                  <a:srgbClr val="000000"/>
                </a:solidFill>
                <a:latin typeface="Lucida Grande" charset="0"/>
                <a:sym typeface="Lucida Grande" charset="0"/>
              </a:rPr>
              <a:t>Amoung</a:t>
            </a:r>
            <a:r>
              <a:rPr lang="en-US" dirty="0" smtClean="0">
                <a:solidFill>
                  <a:srgbClr val="000000"/>
                </a:solidFill>
                <a:latin typeface="Lucida Grande" charset="0"/>
                <a:sym typeface="Lucida Grande" charset="0"/>
              </a:rPr>
              <a:t> those comments, GH students expressed feeling overwhelmed by the number of Humber students populating the place. We have to think that the Humber student population rounds 17,000 students, while the GH student body gathers. 3,000 students. GH students are a minority, and they feel it. Library services at GH has a commitment to student services and provides help to all students regardless their affiliation. However, the fast-growing GH student population loudly demanded more customized attention. This was taken into account as well when redefining the new position.</a:t>
            </a: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84344"/>
            <a:r>
              <a:rPr lang="en-US" dirty="0" smtClean="0">
                <a:solidFill>
                  <a:srgbClr val="000000"/>
                </a:solidFill>
                <a:latin typeface="Helvetica" pitchFamily="34" charset="0"/>
                <a:sym typeface="Helvetica" pitchFamily="34" charset="0"/>
              </a:rPr>
              <a:t>As part of the assessment process, we interviewed our Learning Commons partners, the Math</a:t>
            </a:r>
            <a:r>
              <a:rPr lang="en-US" baseline="0" dirty="0" smtClean="0">
                <a:solidFill>
                  <a:srgbClr val="000000"/>
                </a:solidFill>
                <a:latin typeface="Helvetica" pitchFamily="34" charset="0"/>
                <a:sym typeface="Helvetica" pitchFamily="34" charset="0"/>
              </a:rPr>
              <a:t> and Writing Centre</a:t>
            </a:r>
            <a:r>
              <a:rPr lang="en-US" dirty="0" smtClean="0">
                <a:solidFill>
                  <a:srgbClr val="000000"/>
                </a:solidFill>
                <a:latin typeface="Helvetica" pitchFamily="34" charset="0"/>
                <a:sym typeface="Helvetica" pitchFamily="34" charset="0"/>
              </a:rPr>
              <a:t> and asked them for feedback and ideas to better understand their place</a:t>
            </a:r>
            <a:r>
              <a:rPr lang="en-US" baseline="0" dirty="0" smtClean="0">
                <a:solidFill>
                  <a:srgbClr val="000000"/>
                </a:solidFill>
                <a:latin typeface="Helvetica" pitchFamily="34" charset="0"/>
                <a:sym typeface="Helvetica" pitchFamily="34" charset="0"/>
              </a:rPr>
              <a:t> and our place in the LC. Also, </a:t>
            </a:r>
            <a:r>
              <a:rPr lang="en-US" dirty="0" smtClean="0">
                <a:solidFill>
                  <a:srgbClr val="000000"/>
                </a:solidFill>
                <a:latin typeface="Helvetica" pitchFamily="34" charset="0"/>
                <a:sym typeface="Helvetica" pitchFamily="34" charset="0"/>
              </a:rPr>
              <a:t>our idea was to research and understand our students behavior rather than seek what “was working wrong”. We decided</a:t>
            </a:r>
            <a:r>
              <a:rPr lang="en-US" baseline="0" dirty="0" smtClean="0">
                <a:solidFill>
                  <a:srgbClr val="000000"/>
                </a:solidFill>
                <a:latin typeface="Helvetica" pitchFamily="34" charset="0"/>
                <a:sym typeface="Helvetica" pitchFamily="34" charset="0"/>
              </a:rPr>
              <a:t> </a:t>
            </a:r>
            <a:r>
              <a:rPr lang="en-US" dirty="0" smtClean="0">
                <a:solidFill>
                  <a:srgbClr val="000000"/>
                </a:solidFill>
                <a:latin typeface="Helvetica" pitchFamily="34" charset="0"/>
                <a:sym typeface="Helvetica" pitchFamily="34" charset="0"/>
              </a:rPr>
              <a:t>whatever pattern of conduct our students displayed, Library Services should re-arrange and accommodate the way we delivered our services to accommodate to the</a:t>
            </a:r>
            <a:r>
              <a:rPr lang="en-US" baseline="0" dirty="0" smtClean="0">
                <a:solidFill>
                  <a:srgbClr val="000000"/>
                </a:solidFill>
                <a:latin typeface="Helvetica" pitchFamily="34" charset="0"/>
                <a:sym typeface="Helvetica" pitchFamily="34" charset="0"/>
              </a:rPr>
              <a:t> student body’s</a:t>
            </a:r>
            <a:r>
              <a:rPr lang="en-US" dirty="0" smtClean="0">
                <a:solidFill>
                  <a:srgbClr val="000000"/>
                </a:solidFill>
                <a:latin typeface="Helvetica" pitchFamily="34" charset="0"/>
                <a:sym typeface="Helvetica" pitchFamily="34" charset="0"/>
              </a:rPr>
              <a:t> behavior.</a:t>
            </a:r>
          </a:p>
          <a:p>
            <a:pPr marL="84344"/>
            <a:endParaRPr lang="en-US" dirty="0" smtClean="0">
              <a:solidFill>
                <a:srgbClr val="000000"/>
              </a:solidFill>
              <a:latin typeface="Helvetica" pitchFamily="34" charset="0"/>
              <a:sym typeface="Helvetica" pitchFamily="34" charset="0"/>
            </a:endParaRPr>
          </a:p>
          <a:p>
            <a:pPr marL="84344"/>
            <a:r>
              <a:rPr lang="en-US" dirty="0" smtClean="0">
                <a:solidFill>
                  <a:srgbClr val="000000"/>
                </a:solidFill>
                <a:latin typeface="Helvetica" pitchFamily="34" charset="0"/>
                <a:sym typeface="Helvetica" pitchFamily="34" charset="0"/>
              </a:rPr>
              <a:t>A key element in this research was meeting with the Writing Centre Manager, Franc </a:t>
            </a:r>
            <a:r>
              <a:rPr lang="en-US" dirty="0" err="1" smtClean="0">
                <a:solidFill>
                  <a:srgbClr val="000000"/>
                </a:solidFill>
                <a:latin typeface="Helvetica" pitchFamily="34" charset="0"/>
                <a:sym typeface="Helvetica" pitchFamily="34" charset="0"/>
              </a:rPr>
              <a:t>Jamierson</a:t>
            </a:r>
            <a:r>
              <a:rPr lang="en-US" dirty="0" smtClean="0">
                <a:solidFill>
                  <a:srgbClr val="000000"/>
                </a:solidFill>
                <a:latin typeface="Helvetica" pitchFamily="34" charset="0"/>
                <a:sym typeface="Helvetica" pitchFamily="34" charset="0"/>
              </a:rPr>
              <a:t>. Franc provided valuable feedback regarding the students research process</a:t>
            </a:r>
            <a:r>
              <a:rPr lang="en-US" baseline="0" dirty="0" smtClean="0">
                <a:solidFill>
                  <a:srgbClr val="000000"/>
                </a:solidFill>
                <a:latin typeface="Helvetica" pitchFamily="34" charset="0"/>
                <a:sym typeface="Helvetica" pitchFamily="34" charset="0"/>
              </a:rPr>
              <a:t> at the WC</a:t>
            </a:r>
            <a:r>
              <a:rPr lang="en-US" dirty="0" smtClean="0">
                <a:solidFill>
                  <a:srgbClr val="000000"/>
                </a:solidFill>
                <a:latin typeface="Helvetica" pitchFamily="34" charset="0"/>
                <a:sym typeface="Helvetica" pitchFamily="34" charset="0"/>
              </a:rPr>
              <a:t>. Students most often go to the Writing Centre to get help writing a paper, this could</a:t>
            </a:r>
            <a:r>
              <a:rPr lang="en-US" baseline="0" dirty="0" smtClean="0">
                <a:solidFill>
                  <a:srgbClr val="000000"/>
                </a:solidFill>
                <a:latin typeface="Helvetica" pitchFamily="34" charset="0"/>
                <a:sym typeface="Helvetica" pitchFamily="34" charset="0"/>
              </a:rPr>
              <a:t> range from how to write a thesis statement, to grammar usage, to correct citation styles and very often research based questions</a:t>
            </a:r>
            <a:r>
              <a:rPr lang="en-US" dirty="0" smtClean="0">
                <a:solidFill>
                  <a:srgbClr val="000000"/>
                </a:solidFill>
                <a:latin typeface="Helvetica" pitchFamily="34" charset="0"/>
                <a:sym typeface="Helvetica" pitchFamily="34" charset="0"/>
              </a:rPr>
              <a:t>. Franc</a:t>
            </a:r>
            <a:r>
              <a:rPr lang="en-US" baseline="0" dirty="0" smtClean="0">
                <a:solidFill>
                  <a:srgbClr val="000000"/>
                </a:solidFill>
                <a:latin typeface="Helvetica" pitchFamily="34" charset="0"/>
                <a:sym typeface="Helvetica" pitchFamily="34" charset="0"/>
              </a:rPr>
              <a:t> and the tutors find that many students </a:t>
            </a:r>
            <a:r>
              <a:rPr lang="en-US" dirty="0" smtClean="0">
                <a:solidFill>
                  <a:srgbClr val="000000"/>
                </a:solidFill>
                <a:latin typeface="Helvetica" pitchFamily="34" charset="0"/>
                <a:sym typeface="Helvetica" pitchFamily="34" charset="0"/>
              </a:rPr>
              <a:t>do not follow standard steps in research, such as first searching for information, reading the literature, brainstorming ideas, and finally writing.... they rather do all these steps at once. Saying</a:t>
            </a:r>
            <a:r>
              <a:rPr lang="en-US" baseline="0" dirty="0" smtClean="0">
                <a:solidFill>
                  <a:srgbClr val="000000"/>
                </a:solidFill>
                <a:latin typeface="Helvetica" pitchFamily="34" charset="0"/>
                <a:sym typeface="Helvetica" pitchFamily="34" charset="0"/>
              </a:rPr>
              <a:t> this, there are more seasoned students that have begun writing their papers and are just looking for some fine tuning. </a:t>
            </a:r>
            <a:endParaRPr lang="en-US" dirty="0" smtClean="0">
              <a:solidFill>
                <a:srgbClr val="000000"/>
              </a:solidFill>
              <a:latin typeface="Helvetica" pitchFamily="34" charset="0"/>
              <a:sym typeface="Helvetica" pitchFamily="34" charset="0"/>
            </a:endParaRPr>
          </a:p>
          <a:p>
            <a:pPr marL="84344"/>
            <a:endParaRPr lang="en-US" dirty="0" smtClean="0">
              <a:solidFill>
                <a:srgbClr val="000000"/>
              </a:solidFill>
              <a:latin typeface="Helvetica" pitchFamily="34" charset="0"/>
              <a:sym typeface="Helvetica" pitchFamily="34" charset="0"/>
            </a:endParaRPr>
          </a:p>
          <a:p>
            <a:pPr marL="84344"/>
            <a:r>
              <a:rPr lang="en-US" dirty="0" smtClean="0">
                <a:solidFill>
                  <a:srgbClr val="000000"/>
                </a:solidFill>
                <a:latin typeface="Helvetica" pitchFamily="34" charset="0"/>
                <a:sym typeface="Helvetica" pitchFamily="34" charset="0"/>
              </a:rPr>
              <a:t>As I just</a:t>
            </a:r>
            <a:r>
              <a:rPr lang="en-US" baseline="0" dirty="0" smtClean="0">
                <a:solidFill>
                  <a:srgbClr val="000000"/>
                </a:solidFill>
                <a:latin typeface="Helvetica" pitchFamily="34" charset="0"/>
                <a:sym typeface="Helvetica" pitchFamily="34" charset="0"/>
              </a:rPr>
              <a:t> mentioned the much of the help that the writing tutors were providing was helping students find research. While the tutors did an excellent job, they were not trained or necessarily familiar with our databases. </a:t>
            </a:r>
            <a:endParaRPr lang="en-US" dirty="0" smtClean="0">
              <a:solidFill>
                <a:srgbClr val="000000"/>
              </a:solidFill>
              <a:latin typeface="Helvetica" pitchFamily="34" charset="0"/>
              <a:sym typeface="Helvetica" pitchFamily="34" charset="0"/>
            </a:endParaRPr>
          </a:p>
          <a:p>
            <a:pPr marL="84344"/>
            <a:r>
              <a:rPr lang="en-US" dirty="0" smtClean="0">
                <a:solidFill>
                  <a:srgbClr val="000000"/>
                </a:solidFill>
                <a:latin typeface="Helvetica" pitchFamily="34" charset="0"/>
                <a:sym typeface="Helvetica" pitchFamily="34" charset="0"/>
              </a:rPr>
              <a:t>This fact made us aware of a service opportunity for the library, since the writing tutors were performing a typical library-related task: searching for information.</a:t>
            </a:r>
          </a:p>
          <a:p>
            <a:pPr marL="84344"/>
            <a:endParaRPr lang="en-US" dirty="0" smtClean="0">
              <a:solidFill>
                <a:srgbClr val="000000"/>
              </a:solidFill>
              <a:latin typeface="Helvetica" pitchFamily="34" charset="0"/>
              <a:sym typeface="Helvetica" pitchFamily="34" charset="0"/>
            </a:endParaRPr>
          </a:p>
          <a:p>
            <a:pPr marL="84344"/>
            <a:r>
              <a:rPr lang="en-US" dirty="0" smtClean="0">
                <a:solidFill>
                  <a:srgbClr val="000000"/>
                </a:solidFill>
                <a:latin typeface="Helvetica" pitchFamily="34" charset="0"/>
                <a:sym typeface="Helvetica" pitchFamily="34" charset="0"/>
              </a:rPr>
              <a:t>Writing and researching are inter-vowed processes. As such, having a writing centre detached to the library gave us an opportunity to go the other way around, and bring a library service to the writing centre.</a:t>
            </a: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84344"/>
            <a:r>
              <a:rPr lang="en-US" dirty="0" smtClean="0">
                <a:solidFill>
                  <a:srgbClr val="000000"/>
                </a:solidFill>
                <a:latin typeface="Lucida Grande" charset="0"/>
                <a:sym typeface="Lucida Grande" charset="0"/>
              </a:rPr>
              <a:t>With this information from Franc, talking</a:t>
            </a:r>
            <a:r>
              <a:rPr lang="en-US" baseline="0" dirty="0" smtClean="0">
                <a:solidFill>
                  <a:srgbClr val="000000"/>
                </a:solidFill>
                <a:latin typeface="Lucida Grande" charset="0"/>
                <a:sym typeface="Lucida Grande" charset="0"/>
              </a:rPr>
              <a:t> with students</a:t>
            </a:r>
            <a:r>
              <a:rPr lang="en-US" dirty="0" smtClean="0">
                <a:solidFill>
                  <a:srgbClr val="000000"/>
                </a:solidFill>
                <a:latin typeface="Lucida Grande" charset="0"/>
                <a:sym typeface="Lucida Grande" charset="0"/>
              </a:rPr>
              <a:t> and our survey we thought we should</a:t>
            </a:r>
            <a:r>
              <a:rPr lang="en-US" baseline="0" dirty="0" smtClean="0">
                <a:solidFill>
                  <a:srgbClr val="000000"/>
                </a:solidFill>
                <a:latin typeface="Lucida Grande" charset="0"/>
                <a:sym typeface="Lucida Grande" charset="0"/>
              </a:rPr>
              <a:t> redefine our reference position in the LC and move to a different service model. After brainstorming our options, the team decided to try 2 different models: “librarian with a latte” (although we didn’t’ actually have a latte, we could of since Williams was right across the way!) As well, have a position in the Writing Centre.</a:t>
            </a:r>
          </a:p>
          <a:p>
            <a:pPr marL="84344"/>
            <a:r>
              <a:rPr lang="en-US" dirty="0" smtClean="0">
                <a:solidFill>
                  <a:srgbClr val="000000"/>
                </a:solidFill>
                <a:latin typeface="Lucida Grande" charset="0"/>
                <a:sym typeface="Lucida Grande" charset="0"/>
              </a:rPr>
              <a:t>In</a:t>
            </a:r>
            <a:r>
              <a:rPr lang="en-US" baseline="0" dirty="0" smtClean="0">
                <a:solidFill>
                  <a:srgbClr val="000000"/>
                </a:solidFill>
                <a:latin typeface="Lucida Grande" charset="0"/>
                <a:sym typeface="Lucida Grande" charset="0"/>
              </a:rPr>
              <a:t> the winter semester of 2009 we split the position between the two locations. In the morning we situated ourselves with a laptop and sign at a table that students use to study and gather in the LC. In the afternoon we provided assistance at the WC. </a:t>
            </a:r>
          </a:p>
          <a:p>
            <a:pPr marL="84344"/>
            <a:r>
              <a:rPr lang="en-US" baseline="0" dirty="0" smtClean="0">
                <a:solidFill>
                  <a:srgbClr val="000000"/>
                </a:solidFill>
                <a:latin typeface="Lucida Grande" charset="0"/>
                <a:sym typeface="Lucida Grande" charset="0"/>
              </a:rPr>
              <a:t>The experience for us as staff was quite interesting and very different at each location. At first when we moved to the LC “librarian with a latte or laptop” we had a few curious students asking us the odd question here and their, but at least they weren’t stapler related questions. Then not to far into our experiment we started to sense an indifference and even a little hostility that we were taking up space in a place where space is very limited. Although we were trying to make library access even easier for the students, they just seemed not to get their head around us being in their space.</a:t>
            </a:r>
          </a:p>
          <a:p>
            <a:pPr marL="84344"/>
            <a:endParaRPr lang="en-US" dirty="0" smtClean="0">
              <a:solidFill>
                <a:srgbClr val="000000"/>
              </a:solidFill>
              <a:latin typeface="Lucida Grande" charset="0"/>
              <a:sym typeface="Lucida Grande" charset="0"/>
            </a:endParaRPr>
          </a:p>
          <a:p>
            <a:pPr marL="84344"/>
            <a:r>
              <a:rPr lang="en-US" dirty="0" smtClean="0">
                <a:solidFill>
                  <a:srgbClr val="000000"/>
                </a:solidFill>
                <a:latin typeface="Lucida Grande" charset="0"/>
                <a:sym typeface="Lucida Grande" charset="0"/>
              </a:rPr>
              <a:t>On </a:t>
            </a:r>
            <a:r>
              <a:rPr lang="en-US" dirty="0" smtClean="0">
                <a:solidFill>
                  <a:srgbClr val="000000"/>
                </a:solidFill>
                <a:latin typeface="Lucida Grande" charset="0"/>
                <a:sym typeface="Lucida Grande" charset="0"/>
              </a:rPr>
              <a:t>the contrary, the Reference assistance at the Writing Center was gradually increasing the number of consultations, reaching to 40 at the end of the semester. </a:t>
            </a:r>
            <a:r>
              <a:rPr lang="en-US" dirty="0" smtClean="0">
                <a:solidFill>
                  <a:srgbClr val="000000"/>
                </a:solidFill>
                <a:latin typeface="Lucida Grande" charset="0"/>
                <a:sym typeface="Lucida Grande" charset="0"/>
              </a:rPr>
              <a:t>Franc, </a:t>
            </a:r>
            <a:r>
              <a:rPr lang="en-US" dirty="0" smtClean="0">
                <a:solidFill>
                  <a:srgbClr val="000000"/>
                </a:solidFill>
                <a:latin typeface="Lucida Grande" charset="0"/>
                <a:sym typeface="Lucida Grande" charset="0"/>
              </a:rPr>
              <a:t>the writing center director, was instrumental for this success. He is an enthusiastic supporter of this writing center/library joint venture, and make sure every writing tutor knew of the availability of the research support point there. We noticed that the quiet environment provided by the Writing Centre helped students identify an area of study with concentration. </a:t>
            </a:r>
            <a:r>
              <a:rPr lang="en-US" dirty="0" smtClean="0">
                <a:solidFill>
                  <a:srgbClr val="000000"/>
                </a:solidFill>
                <a:latin typeface="Lucida Grande" charset="0"/>
                <a:sym typeface="Lucida Grande" charset="0"/>
              </a:rPr>
              <a:t>You may think that 40 questions for</a:t>
            </a:r>
            <a:r>
              <a:rPr lang="en-US" baseline="0" dirty="0" smtClean="0">
                <a:solidFill>
                  <a:srgbClr val="000000"/>
                </a:solidFill>
                <a:latin typeface="Lucida Grande" charset="0"/>
                <a:sym typeface="Lucida Grande" charset="0"/>
              </a:rPr>
              <a:t> our first semester is not much, however the questions we were getting were lengthy research questions lasting more than 1 hour, using several resources, exploring not only University of Guelph databases and library collection, but also utilizing our physical collection in the Humber library. Although I must mention that of the success we had supporting students was using our electronic resources. Part of our goal of course was to educate our users on how to perform successful searches so they would be able to do them on their own, and especially at midnight when they are at home.</a:t>
            </a:r>
          </a:p>
          <a:p>
            <a:pPr marL="84344"/>
            <a:endParaRPr lang="en-US" baseline="0" dirty="0" smtClean="0">
              <a:solidFill>
                <a:srgbClr val="000000"/>
              </a:solidFill>
              <a:latin typeface="Lucida Grande" charset="0"/>
              <a:sym typeface="Lucida Grande" charset="0"/>
            </a:endParaRPr>
          </a:p>
          <a:p>
            <a:pPr marL="84344"/>
            <a:endParaRPr lang="en-US" dirty="0" smtClean="0">
              <a:solidFill>
                <a:srgbClr val="000000"/>
              </a:solidFill>
              <a:latin typeface="Lucida Grande" charset="0"/>
              <a:sym typeface="Lucida Grande" charset="0"/>
            </a:endParaRP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 based</a:t>
            </a:r>
            <a:r>
              <a:rPr lang="en-CA" baseline="0" dirty="0" smtClean="0"/>
              <a:t> on our little experiment in the Winter 09 semester we decided to move our postion to the Writing Centre and not keep the “librarian with a latte/laptop” position. However we did see a need for the students to have peers that could help them with library related questions. </a:t>
            </a:r>
            <a:endParaRPr lang="en-CA" dirty="0" smtClean="0"/>
          </a:p>
          <a:p>
            <a:endParaRPr lang="en-CA" noProof="0" dirty="0" smtClean="0"/>
          </a:p>
          <a:p>
            <a:r>
              <a:rPr lang="en-CA" dirty="0" smtClean="0"/>
              <a:t>The University of Guelph-Humber largely supports its recruitment efforts and student success goals using</a:t>
            </a:r>
            <a:r>
              <a:rPr lang="en-CA" baseline="0" dirty="0" smtClean="0"/>
              <a:t> a</a:t>
            </a:r>
            <a:r>
              <a:rPr lang="en-CA" dirty="0" smtClean="0"/>
              <a:t> support peer model. This model states that students learn better from their peers because they identify with someone from the student body, someone who can easily be on their shoes and have insight into their learning experience. Since the model is so successful in other GH areas ( particularly the Departments of Registrar and Student Support), we decided to give it a try and replace the “Librarian who has invaded their</a:t>
            </a:r>
            <a:r>
              <a:rPr lang="en-CA" baseline="0" dirty="0" smtClean="0"/>
              <a:t> space” </a:t>
            </a:r>
            <a:r>
              <a:rPr lang="en-CA" dirty="0" smtClean="0"/>
              <a:t>with this new model. In that way we are being responsive to a student demand and at the same time accommodate student preferences avoiding filling the learning commons desk position with a staff member. The program is called Research Support Peers and it´s still on a testing period. </a:t>
            </a:r>
          </a:p>
          <a:p>
            <a:endParaRPr lang="en-CA" dirty="0" smtClean="0"/>
          </a:p>
          <a:p>
            <a:r>
              <a:rPr lang="en-CA" dirty="0" smtClean="0"/>
              <a:t>This past semester The Writing Center position, has</a:t>
            </a:r>
            <a:r>
              <a:rPr lang="en-CA" baseline="0" dirty="0" smtClean="0"/>
              <a:t> even </a:t>
            </a:r>
            <a:r>
              <a:rPr lang="en-CA" dirty="0" smtClean="0"/>
              <a:t>become</a:t>
            </a:r>
            <a:r>
              <a:rPr lang="en-CA" baseline="0" dirty="0" smtClean="0"/>
              <a:t> more successful with 155 questions in the fall semester. We are even getting a lot of repeat users now because they know they can get specialized attention and help. Along with the promotion that the Writing Centre has provided with the new service we have done a lot of outreach to students in our information literacy classes.  </a:t>
            </a:r>
            <a:endParaRPr lang="en-CA" dirty="0" smtClean="0"/>
          </a:p>
          <a:p>
            <a:endParaRPr lang="en-CA"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latin typeface="Lucida Grande" charset="0"/>
                <a:sym typeface="Lucida Grande" charset="0"/>
              </a:rPr>
              <a:t>Finally, </a:t>
            </a:r>
            <a:r>
              <a:rPr lang="en-US" dirty="0" smtClean="0">
                <a:solidFill>
                  <a:srgbClr val="000000"/>
                </a:solidFill>
                <a:latin typeface="Lucida Grande" charset="0"/>
                <a:sym typeface="Lucida Grande" charset="0"/>
              </a:rPr>
              <a:t>all</a:t>
            </a:r>
            <a:r>
              <a:rPr lang="en-US" baseline="0" dirty="0" smtClean="0">
                <a:solidFill>
                  <a:srgbClr val="000000"/>
                </a:solidFill>
                <a:latin typeface="Lucida Grande" charset="0"/>
                <a:sym typeface="Lucida Grande" charset="0"/>
              </a:rPr>
              <a:t> of this</a:t>
            </a:r>
            <a:r>
              <a:rPr lang="en-US" dirty="0" smtClean="0">
                <a:solidFill>
                  <a:srgbClr val="000000"/>
                </a:solidFill>
                <a:latin typeface="Lucida Grande" charset="0"/>
                <a:sym typeface="Lucida Grande" charset="0"/>
              </a:rPr>
              <a:t> </a:t>
            </a:r>
            <a:r>
              <a:rPr lang="en-US" dirty="0" smtClean="0">
                <a:solidFill>
                  <a:srgbClr val="000000"/>
                </a:solidFill>
                <a:latin typeface="Lucida Grande" charset="0"/>
                <a:sym typeface="Lucida Grande" charset="0"/>
              </a:rPr>
              <a:t>creative and energetic work couldn´t had been done without this amazing group of people at the UofGH library </a:t>
            </a:r>
            <a:r>
              <a:rPr lang="en-US" dirty="0" smtClean="0">
                <a:solidFill>
                  <a:srgbClr val="000000"/>
                </a:solidFill>
                <a:latin typeface="Lucida Grande" charset="0"/>
                <a:sym typeface="Lucida Grande" charset="0"/>
              </a:rPr>
              <a:t>team.</a:t>
            </a:r>
            <a:r>
              <a:rPr lang="en-US" baseline="0" dirty="0" smtClean="0">
                <a:solidFill>
                  <a:srgbClr val="000000"/>
                </a:solidFill>
                <a:latin typeface="Lucida Grande" charset="0"/>
                <a:sym typeface="Lucida Grande" charset="0"/>
              </a:rPr>
              <a:t> Thank you!</a:t>
            </a: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We are all aware of the constant decline in reference questions’ numbers. In the article 'Getting It Right-The Evolution of Reference Collections' Margaret </a:t>
            </a:r>
            <a:r>
              <a:rPr lang="en-US" sz="1300" dirty="0" err="1" smtClean="0"/>
              <a:t>Landesman</a:t>
            </a:r>
            <a:r>
              <a:rPr lang="en-US" sz="1300" dirty="0" smtClean="0"/>
              <a:t> points on the ARL stats, showing that the numbers of reference and circulation transactions dropped below 1991 levels. Between 1991 and 2002, the number of reference transactions dropped by 26%.27.</a:t>
            </a:r>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Following trends few years ago our colleagues from McMaster had presentation on to have or not to have librarians at the reference desk. </a:t>
            </a:r>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University of Guelph Humber is a very unique institution. It started in 2002 as a collaborative project between University of Guelph and Humber College. Students get the theoretical aspects of their field of study from U of Guelph. They get the practical application of their research from Humber College. In essence they have “Best of both worlds” – a degree and a diploma. This unique educational setting has, of course, unique requirements for the University’s library services. </a:t>
            </a:r>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1641">
              <a:defRPr/>
            </a:pPr>
            <a:r>
              <a:rPr lang="en-US" sz="1300" dirty="0" smtClean="0"/>
              <a:t>At the end of 2002 UofGH building had been finished, Learning Commons had been open and information desk built. Library staff constituted from UofGH and Humber staff shared desk with LSPs (Learning Support Peers) and CSAs (Computer Supports Assistants); student support peers.</a:t>
            </a: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LC desk is the center of the second floor, right between the stairs that lead to classrooms and bridge that connects GH with Humber, facing the Williams and Internet cafe.</a:t>
            </a:r>
          </a:p>
          <a:p>
            <a:r>
              <a:rPr lang="en-US" sz="1300" dirty="0" smtClean="0"/>
              <a:t>We started offering 57.5 hours per week of reference services at the new location, including weekend hours. </a:t>
            </a:r>
          </a:p>
          <a:p>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The position of the desk itself has created the desk into the centre of the social hub. It was hard to connect the same desk with the possibility to start research, or explore library catalog and databases. The hours decreased. </a:t>
            </a:r>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In 2008 hours were further reduced to 39.5. Library staff working at LC desk, were overwhelmed with social atmosphere of the commons and with the lack of library related questions (stapler became the synonym for the desk service). </a:t>
            </a:r>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The number of students approaching LC desk was constantly declining. Further reduction of hours was expected and staff even started to advocate total abundance, leaving desk to student peer supporters only. </a:t>
            </a:r>
            <a:endParaRPr lang="en-US" dirty="0"/>
          </a:p>
        </p:txBody>
      </p:sp>
      <p:sp>
        <p:nvSpPr>
          <p:cNvPr id="4" name="Slide Number Placeholder 3"/>
          <p:cNvSpPr>
            <a:spLocks noGrp="1"/>
          </p:cNvSpPr>
          <p:nvPr>
            <p:ph type="sldNum" sz="quarter" idx="10"/>
          </p:nvPr>
        </p:nvSpPr>
        <p:spPr/>
        <p:txBody>
          <a:bodyPr/>
          <a:lstStyle/>
          <a:p>
            <a:fld id="{CE79315F-890E-482E-8485-0CAFAB21C12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AF9C326F-CE6C-4148-889B-92FE35B88F5F}" type="datetime1">
              <a:rPr lang="en-US"/>
              <a:pPr/>
              <a:t>2/19/2010</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ADB8827A-25A1-44C6-83EF-B631CF6C2243}"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AF3EB677-8BB1-4048-9331-83803A228FD6}" type="datetime1">
              <a:rPr lang="en-US"/>
              <a:pPr/>
              <a:t>2/19/2010</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F19E740F-4571-49D6-BE92-CB83EE2E7304}"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218BFEBC-8D35-45C5-A1C6-BCB5BB66745C}" type="datetime1">
              <a:rPr lang="en-US"/>
              <a:pPr/>
              <a:t>2/19/2010</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247D37FD-5D87-46AD-860C-09FB5AE357DE}"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BA8797AD-02C6-45BA-AB53-FC5D44EACDA6}" type="datetime1">
              <a:rPr lang="en-US"/>
              <a:pPr/>
              <a:t>2/19/2010</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408821A0-CF47-4C53-9783-42C4ED7AFC8C}" type="slidenum">
              <a:rPr lang="en-CA"/>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0574F3-CA44-4537-82CB-03D1C4FD6DC5}" type="datetime1">
              <a:rPr lang="en-US"/>
              <a:pPr/>
              <a:t>2/19/2010</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C36B3776-87B1-4982-BA18-D9188430FFDC}" type="slidenum">
              <a:rPr lang="en-CA"/>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fld id="{BD520B2B-EB36-4D1F-AD74-4C7349731F4B}" type="datetime1">
              <a:rPr lang="en-US"/>
              <a:pPr/>
              <a:t>2/19/2010</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BA6DC991-0D08-460F-BCD4-6455421DCC20}" type="slidenum">
              <a:rPr lang="en-CA"/>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fld id="{D6023F61-82F8-42DC-98C9-50F586D398CB}" type="datetime1">
              <a:rPr lang="en-US"/>
              <a:pPr/>
              <a:t>2/19/2010</a:t>
            </a:fld>
            <a:endParaRPr lang="en-CA"/>
          </a:p>
        </p:txBody>
      </p:sp>
      <p:sp>
        <p:nvSpPr>
          <p:cNvPr id="8" name="Footer Placeholder 4"/>
          <p:cNvSpPr>
            <a:spLocks noGrp="1"/>
          </p:cNvSpPr>
          <p:nvPr>
            <p:ph type="ftr" sz="quarter" idx="11"/>
          </p:nvPr>
        </p:nvSpPr>
        <p:spPr/>
        <p:txBody>
          <a:bodyPr/>
          <a:lstStyle>
            <a:lvl1pPr>
              <a:defRPr/>
            </a:lvl1pPr>
          </a:lstStyle>
          <a:p>
            <a:endParaRPr lang="en-CA"/>
          </a:p>
        </p:txBody>
      </p:sp>
      <p:sp>
        <p:nvSpPr>
          <p:cNvPr id="9" name="Slide Number Placeholder 5"/>
          <p:cNvSpPr>
            <a:spLocks noGrp="1"/>
          </p:cNvSpPr>
          <p:nvPr>
            <p:ph type="sldNum" sz="quarter" idx="12"/>
          </p:nvPr>
        </p:nvSpPr>
        <p:spPr/>
        <p:txBody>
          <a:bodyPr/>
          <a:lstStyle>
            <a:lvl1pPr>
              <a:defRPr/>
            </a:lvl1pPr>
          </a:lstStyle>
          <a:p>
            <a:fld id="{1AC8F7BE-4984-4088-A342-5BC747A4AD10}" type="slidenum">
              <a:rPr lang="en-CA"/>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fld id="{89F8AE33-7E23-4A91-82B9-140B59DF4B7C}" type="datetime1">
              <a:rPr lang="en-US"/>
              <a:pPr/>
              <a:t>2/19/2010</a:t>
            </a:fld>
            <a:endParaRPr lang="en-CA"/>
          </a:p>
        </p:txBody>
      </p:sp>
      <p:sp>
        <p:nvSpPr>
          <p:cNvPr id="4" name="Footer Placeholder 4"/>
          <p:cNvSpPr>
            <a:spLocks noGrp="1"/>
          </p:cNvSpPr>
          <p:nvPr>
            <p:ph type="ftr" sz="quarter" idx="11"/>
          </p:nvPr>
        </p:nvSpPr>
        <p:spPr/>
        <p:txBody>
          <a:bodyPr/>
          <a:lstStyle>
            <a:lvl1pPr>
              <a:defRPr/>
            </a:lvl1pPr>
          </a:lstStyle>
          <a:p>
            <a:endParaRPr lang="en-CA"/>
          </a:p>
        </p:txBody>
      </p:sp>
      <p:sp>
        <p:nvSpPr>
          <p:cNvPr id="5" name="Slide Number Placeholder 5"/>
          <p:cNvSpPr>
            <a:spLocks noGrp="1"/>
          </p:cNvSpPr>
          <p:nvPr>
            <p:ph type="sldNum" sz="quarter" idx="12"/>
          </p:nvPr>
        </p:nvSpPr>
        <p:spPr/>
        <p:txBody>
          <a:bodyPr/>
          <a:lstStyle>
            <a:lvl1pPr>
              <a:defRPr/>
            </a:lvl1pPr>
          </a:lstStyle>
          <a:p>
            <a:fld id="{5B5A5026-9F03-468B-B192-B879821117E4}" type="slidenum">
              <a:rPr lang="en-CA"/>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BA3345-E3E6-4070-9D4F-E22AC11951BB}" type="datetime1">
              <a:rPr lang="en-US"/>
              <a:pPr/>
              <a:t>2/19/2010</a:t>
            </a:fld>
            <a:endParaRPr lang="en-CA"/>
          </a:p>
        </p:txBody>
      </p:sp>
      <p:sp>
        <p:nvSpPr>
          <p:cNvPr id="3" name="Footer Placeholder 4"/>
          <p:cNvSpPr>
            <a:spLocks noGrp="1"/>
          </p:cNvSpPr>
          <p:nvPr>
            <p:ph type="ftr" sz="quarter" idx="11"/>
          </p:nvPr>
        </p:nvSpPr>
        <p:spPr/>
        <p:txBody>
          <a:bodyPr/>
          <a:lstStyle>
            <a:lvl1pPr>
              <a:defRPr/>
            </a:lvl1pPr>
          </a:lstStyle>
          <a:p>
            <a:endParaRPr lang="en-CA"/>
          </a:p>
        </p:txBody>
      </p:sp>
      <p:sp>
        <p:nvSpPr>
          <p:cNvPr id="4" name="Slide Number Placeholder 5"/>
          <p:cNvSpPr>
            <a:spLocks noGrp="1"/>
          </p:cNvSpPr>
          <p:nvPr>
            <p:ph type="sldNum" sz="quarter" idx="12"/>
          </p:nvPr>
        </p:nvSpPr>
        <p:spPr/>
        <p:txBody>
          <a:bodyPr/>
          <a:lstStyle>
            <a:lvl1pPr>
              <a:defRPr/>
            </a:lvl1pPr>
          </a:lstStyle>
          <a:p>
            <a:fld id="{077CBB94-2F70-4492-BB5D-D80B2533C915}" type="slidenum">
              <a:rPr lang="en-CA"/>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77AD020-8101-4C12-8797-FB8B8364E26C}" type="datetime1">
              <a:rPr lang="en-US"/>
              <a:pPr/>
              <a:t>2/19/2010</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B074E76E-2141-41B6-A97C-3325341788CB}" type="slidenum">
              <a:rPr lang="en-CA"/>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CE74CE7-6C6D-4833-8461-1AB3C52A7470}" type="datetime1">
              <a:rPr lang="en-US"/>
              <a:pPr/>
              <a:t>2/19/2010</a:t>
            </a:fld>
            <a:endParaRPr lang="en-CA"/>
          </a:p>
        </p:txBody>
      </p:sp>
      <p:sp>
        <p:nvSpPr>
          <p:cNvPr id="6" name="Footer Placeholder 4"/>
          <p:cNvSpPr>
            <a:spLocks noGrp="1"/>
          </p:cNvSpPr>
          <p:nvPr>
            <p:ph type="ftr" sz="quarter" idx="11"/>
          </p:nvPr>
        </p:nvSpPr>
        <p:spPr/>
        <p:txBody>
          <a:bodyPr/>
          <a:lstStyle>
            <a:lvl1pPr>
              <a:defRPr/>
            </a:lvl1pPr>
          </a:lstStyle>
          <a:p>
            <a:endParaRPr lang="en-CA"/>
          </a:p>
        </p:txBody>
      </p:sp>
      <p:sp>
        <p:nvSpPr>
          <p:cNvPr id="7" name="Slide Number Placeholder 5"/>
          <p:cNvSpPr>
            <a:spLocks noGrp="1"/>
          </p:cNvSpPr>
          <p:nvPr>
            <p:ph type="sldNum" sz="quarter" idx="12"/>
          </p:nvPr>
        </p:nvSpPr>
        <p:spPr/>
        <p:txBody>
          <a:bodyPr/>
          <a:lstStyle>
            <a:lvl1pPr>
              <a:defRPr/>
            </a:lvl1pPr>
          </a:lstStyle>
          <a:p>
            <a:fld id="{6432F45D-D9C0-489C-9FB2-CAAE21B5E74B}" type="slidenum">
              <a:rPr lang="en-CA"/>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defRPr>
            </a:lvl1pPr>
          </a:lstStyle>
          <a:p>
            <a:fld id="{9ED445E6-775C-4267-B0C8-219DDA406F57}" type="datetime1">
              <a:rPr lang="en-US"/>
              <a:pPr/>
              <a:t>2/19/2010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0"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defRPr>
            </a:lvl1pPr>
          </a:lstStyle>
          <a:p>
            <a:fld id="{1212C6CD-0D28-47F5-8400-25D01328F3F3}"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mj-cs"/>
        </a:defRPr>
      </a:lvl1pPr>
      <a:lvl2pPr algn="ctr" rtl="0" eaLnBrk="0" fontAlgn="base" hangingPunct="0">
        <a:spcBef>
          <a:spcPct val="0"/>
        </a:spcBef>
        <a:spcAft>
          <a:spcPct val="0"/>
        </a:spcAft>
        <a:defRPr sz="4400">
          <a:solidFill>
            <a:schemeClr val="tx1"/>
          </a:solidFill>
          <a:latin typeface="Calibri" pitchFamily="-110" charset="0"/>
          <a:ea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110" charset="0"/>
          <a:ea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110" charset="0"/>
          <a:ea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110" charset="0"/>
          <a:ea typeface="ＭＳ Ｐゴシック" pitchFamily="-110" charset="-128"/>
        </a:defRPr>
      </a:lvl5pPr>
      <a:lvl6pPr marL="457200" algn="ctr" rtl="0" fontAlgn="base">
        <a:spcBef>
          <a:spcPct val="0"/>
        </a:spcBef>
        <a:spcAft>
          <a:spcPct val="0"/>
        </a:spcAft>
        <a:defRPr sz="4400">
          <a:solidFill>
            <a:schemeClr val="tx1"/>
          </a:solidFill>
          <a:latin typeface="Calibri" pitchFamily="-110" charset="0"/>
        </a:defRPr>
      </a:lvl6pPr>
      <a:lvl7pPr marL="914400" algn="ctr" rtl="0" fontAlgn="base">
        <a:spcBef>
          <a:spcPct val="0"/>
        </a:spcBef>
        <a:spcAft>
          <a:spcPct val="0"/>
        </a:spcAft>
        <a:defRPr sz="4400">
          <a:solidFill>
            <a:schemeClr val="tx1"/>
          </a:solidFill>
          <a:latin typeface="Calibri" pitchFamily="-110" charset="0"/>
        </a:defRPr>
      </a:lvl7pPr>
      <a:lvl8pPr marL="1371600" algn="ctr" rtl="0" fontAlgn="base">
        <a:spcBef>
          <a:spcPct val="0"/>
        </a:spcBef>
        <a:spcAft>
          <a:spcPct val="0"/>
        </a:spcAft>
        <a:defRPr sz="4400">
          <a:solidFill>
            <a:schemeClr val="tx1"/>
          </a:solidFill>
          <a:latin typeface="Calibri" pitchFamily="-110" charset="0"/>
        </a:defRPr>
      </a:lvl8pPr>
      <a:lvl9pPr marL="1828800" algn="ctr" rtl="0" fontAlgn="base">
        <a:spcBef>
          <a:spcPct val="0"/>
        </a:spcBef>
        <a:spcAft>
          <a:spcPct val="0"/>
        </a:spcAft>
        <a:defRPr sz="4400">
          <a:solidFill>
            <a:schemeClr val="tx1"/>
          </a:solidFill>
          <a:latin typeface="Calibri" pitchFamily="-11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Office_Excel_97-2003_Worksheet1.xls"/></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8"/>
          <p:cNvPicPr>
            <a:picLocks noChangeAspect="1" noChangeArrowheads="1"/>
          </p:cNvPicPr>
          <p:nvPr/>
        </p:nvPicPr>
        <p:blipFill>
          <a:blip r:embed="rId3"/>
          <a:srcRect/>
          <a:stretch>
            <a:fillRect/>
          </a:stretch>
        </p:blipFill>
        <p:spPr bwMode="auto">
          <a:xfrm>
            <a:off x="5597525" y="0"/>
            <a:ext cx="3546475" cy="6858000"/>
          </a:xfrm>
          <a:prstGeom prst="rect">
            <a:avLst/>
          </a:prstGeom>
          <a:noFill/>
          <a:ln w="9525">
            <a:noFill/>
            <a:miter lim="800000"/>
            <a:headEnd/>
            <a:tailEnd/>
          </a:ln>
        </p:spPr>
      </p:pic>
      <p:sp>
        <p:nvSpPr>
          <p:cNvPr id="2" name="Title 1"/>
          <p:cNvSpPr>
            <a:spLocks noGrp="1"/>
          </p:cNvSpPr>
          <p:nvPr>
            <p:ph type="ctrTitle"/>
          </p:nvPr>
        </p:nvSpPr>
        <p:spPr>
          <a:xfrm>
            <a:off x="0" y="3048000"/>
            <a:ext cx="6286500" cy="1470025"/>
          </a:xfrm>
        </p:spPr>
        <p:txBody>
          <a:bodyPr>
            <a:normAutofit/>
          </a:bodyPr>
          <a:lstStyle/>
          <a:p>
            <a:pPr eaLnBrk="1" hangingPunct="1"/>
            <a:r>
              <a:rPr lang="en-US" sz="4000" b="1" dirty="0" smtClean="0">
                <a:solidFill>
                  <a:srgbClr val="E1943F"/>
                </a:solidFill>
                <a:effectLst>
                  <a:outerShdw blurRad="38100" dist="38100" dir="2700000" algn="tl">
                    <a:srgbClr val="C0C0C0"/>
                  </a:outerShdw>
                </a:effectLst>
                <a:latin typeface="Univers 57 Condensed" pitchFamily="-110" charset="0"/>
              </a:rPr>
              <a:t/>
            </a:r>
            <a:br>
              <a:rPr lang="en-US" sz="4000" b="1" dirty="0" smtClean="0">
                <a:solidFill>
                  <a:srgbClr val="E1943F"/>
                </a:solidFill>
                <a:effectLst>
                  <a:outerShdw blurRad="38100" dist="38100" dir="2700000" algn="tl">
                    <a:srgbClr val="C0C0C0"/>
                  </a:outerShdw>
                </a:effectLst>
                <a:latin typeface="Univers 57 Condensed" pitchFamily="-110" charset="0"/>
              </a:rPr>
            </a:br>
            <a:r>
              <a:rPr lang="en-US" sz="4000" b="1" dirty="0" smtClean="0">
                <a:solidFill>
                  <a:schemeClr val="tx2"/>
                </a:solidFill>
                <a:effectLst>
                  <a:outerShdw blurRad="38100" dist="38100" dir="2700000" algn="tl">
                    <a:srgbClr val="C0C0C0"/>
                  </a:outerShdw>
                </a:effectLst>
                <a:latin typeface="Univers 57 Condensed" pitchFamily="-110" charset="0"/>
              </a:rPr>
              <a:t>Making Reference Work!</a:t>
            </a:r>
          </a:p>
        </p:txBody>
      </p:sp>
      <p:pic>
        <p:nvPicPr>
          <p:cNvPr id="9" name="Picture 8" descr="ja[1].JPG"/>
          <p:cNvPicPr>
            <a:picLocks noChangeAspect="1"/>
          </p:cNvPicPr>
          <p:nvPr/>
        </p:nvPicPr>
        <p:blipFill>
          <a:blip r:embed="rId4" cstate="print"/>
          <a:stretch>
            <a:fillRect/>
          </a:stretch>
        </p:blipFill>
        <p:spPr>
          <a:xfrm>
            <a:off x="357158" y="1571612"/>
            <a:ext cx="3000396" cy="2250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oo[1].JPG"/>
          <p:cNvPicPr>
            <a:picLocks noChangeAspect="1"/>
          </p:cNvPicPr>
          <p:nvPr/>
        </p:nvPicPr>
        <p:blipFill>
          <a:blip r:embed="rId5" cstate="print"/>
          <a:stretch>
            <a:fillRect/>
          </a:stretch>
        </p:blipFill>
        <p:spPr>
          <a:xfrm>
            <a:off x="3000364" y="4786322"/>
            <a:ext cx="2381235" cy="1785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j0152876"/>
          <p:cNvPicPr>
            <a:picLocks noChangeAspect="1" noChangeArrowheads="1" noChangeShapeType="1"/>
          </p:cNvPicPr>
          <p:nvPr/>
        </p:nvPicPr>
        <p:blipFill>
          <a:blip r:embed="rId6"/>
          <a:srcRect/>
          <a:stretch>
            <a:fillRect/>
          </a:stretch>
        </p:blipFill>
        <p:spPr bwMode="auto">
          <a:xfrm>
            <a:off x="642909" y="96172"/>
            <a:ext cx="3228490" cy="1404002"/>
          </a:xfrm>
          <a:prstGeom prst="rect">
            <a:avLst/>
          </a:prstGeom>
          <a:noFill/>
          <a:ln w="9525" algn="in">
            <a:noFill/>
            <a:miter lim="800000"/>
            <a:headEnd/>
            <a:tailEnd/>
          </a:ln>
          <a:effectLst/>
        </p:spPr>
      </p:pic>
      <p:pic>
        <p:nvPicPr>
          <p:cNvPr id="7" name="Picture 6" descr="LC_Laptop_Librarian_Pictures_012[1].JPG"/>
          <p:cNvPicPr>
            <a:picLocks noChangeAspect="1"/>
          </p:cNvPicPr>
          <p:nvPr/>
        </p:nvPicPr>
        <p:blipFill>
          <a:blip r:embed="rId7" cstate="print"/>
          <a:stretch>
            <a:fillRect/>
          </a:stretch>
        </p:blipFill>
        <p:spPr>
          <a:xfrm>
            <a:off x="1571604" y="4429132"/>
            <a:ext cx="2053584" cy="1540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librarians_008[1].JPG"/>
          <p:cNvPicPr>
            <a:picLocks noChangeAspect="1"/>
          </p:cNvPicPr>
          <p:nvPr/>
        </p:nvPicPr>
        <p:blipFill>
          <a:blip r:embed="rId8" cstate="print"/>
          <a:stretch>
            <a:fillRect/>
          </a:stretch>
        </p:blipFill>
        <p:spPr>
          <a:xfrm>
            <a:off x="214282" y="5143512"/>
            <a:ext cx="1904981" cy="142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110" charset="-128"/>
            </a:endParaRPr>
          </a:p>
        </p:txBody>
      </p:sp>
      <p:sp>
        <p:nvSpPr>
          <p:cNvPr id="21" name="Rectangle 20"/>
          <p:cNvSpPr/>
          <p:nvPr/>
        </p:nvSpPr>
        <p:spPr>
          <a:xfrm>
            <a:off x="285720" y="2857496"/>
            <a:ext cx="8592417" cy="769441"/>
          </a:xfrm>
          <a:prstGeom prst="rect">
            <a:avLst/>
          </a:prstGeom>
        </p:spPr>
        <p:txBody>
          <a:bodyPr wrap="none">
            <a:spAutoFit/>
          </a:bodyPr>
          <a:lstStyle/>
          <a:p>
            <a:pPr algn="r"/>
            <a:r>
              <a:rPr lang="en-CA" sz="4400" b="1" dirty="0" smtClean="0">
                <a:solidFill>
                  <a:srgbClr val="404040"/>
                </a:solidFill>
                <a:effectLst>
                  <a:outerShdw blurRad="38100" dist="38100" dir="2700000" algn="tl">
                    <a:srgbClr val="C0C0C0"/>
                  </a:outerShdw>
                </a:effectLst>
                <a:latin typeface="Univers 57 Condensed" pitchFamily="-110" charset="0"/>
              </a:rPr>
              <a:t>It was time for a new approach!</a:t>
            </a: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chemeClr val="tx2"/>
                </a:solidFill>
              </a:rPr>
              <a:t>Library Services Strategic Plan</a:t>
            </a:r>
            <a:endParaRPr lang="en-CA" sz="36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6" name="Rectangle 5"/>
          <p:cNvSpPr/>
          <p:nvPr/>
        </p:nvSpPr>
        <p:spPr>
          <a:xfrm>
            <a:off x="642910" y="1997838"/>
            <a:ext cx="7929618" cy="4524315"/>
          </a:xfrm>
          <a:prstGeom prst="rect">
            <a:avLst/>
          </a:prstGeom>
        </p:spPr>
        <p:txBody>
          <a:bodyPr wrap="square">
            <a:spAutoFit/>
          </a:bodyPr>
          <a:lstStyle/>
          <a:p>
            <a:pPr marL="304800" indent="-304800"/>
            <a:r>
              <a:rPr lang="en-US" sz="3200" b="1" dirty="0" smtClean="0"/>
              <a:t>Fall 2009</a:t>
            </a:r>
          </a:p>
          <a:p>
            <a:pPr marL="704850" lvl="1"/>
            <a:r>
              <a:rPr lang="en-US" sz="3200" b="1" dirty="0" smtClean="0"/>
              <a:t>New vision, mission and goals</a:t>
            </a:r>
          </a:p>
          <a:p>
            <a:pPr marL="704850" lvl="1">
              <a:buFont typeface="Arial" charset="0"/>
              <a:buNone/>
            </a:pPr>
            <a:endParaRPr lang="en-US" sz="3200" dirty="0" smtClean="0"/>
          </a:p>
          <a:p>
            <a:pPr marL="1104900" lvl="2" algn="ctr">
              <a:buFont typeface="Arial" charset="0"/>
              <a:buNone/>
            </a:pPr>
            <a:r>
              <a:rPr lang="en-US" sz="3200" b="1" dirty="0" smtClean="0"/>
              <a:t>The University of Guelph-Humber Library is the </a:t>
            </a:r>
            <a:r>
              <a:rPr lang="en-US" sz="3200" b="1" dirty="0" smtClean="0">
                <a:solidFill>
                  <a:srgbClr val="FF0000"/>
                </a:solidFill>
              </a:rPr>
              <a:t>recognized information service provider of choice </a:t>
            </a:r>
            <a:r>
              <a:rPr lang="en-US" sz="3200" b="1" dirty="0" smtClean="0"/>
              <a:t>for the University of Guelph-Humber academic community.</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6" name="Rectangle 5"/>
          <p:cNvSpPr/>
          <p:nvPr/>
        </p:nvSpPr>
        <p:spPr>
          <a:xfrm>
            <a:off x="642910" y="1933575"/>
            <a:ext cx="7929618" cy="4462760"/>
          </a:xfrm>
          <a:prstGeom prst="rect">
            <a:avLst/>
          </a:prstGeom>
        </p:spPr>
        <p:txBody>
          <a:bodyPr wrap="square">
            <a:spAutoFit/>
          </a:bodyPr>
          <a:lstStyle/>
          <a:p>
            <a:pPr marL="304800" indent="-304800"/>
            <a:r>
              <a:rPr lang="en-US" sz="2800" b="1" dirty="0" smtClean="0">
                <a:latin typeface="Lucida Grande" charset="0"/>
                <a:sym typeface="Lucida Grande" charset="0"/>
              </a:rPr>
              <a:t> </a:t>
            </a:r>
          </a:p>
          <a:p>
            <a:pPr>
              <a:buClr>
                <a:srgbClr val="000000"/>
              </a:buClr>
              <a:buSzPct val="100000"/>
              <a:buFont typeface="Lucida Grande" charset="0"/>
              <a:buChar char="–"/>
            </a:pPr>
            <a:r>
              <a:rPr lang="en-US" sz="2800" dirty="0" smtClean="0">
                <a:solidFill>
                  <a:srgbClr val="000000"/>
                </a:solidFill>
                <a:latin typeface="Lucida Grande" charset="0"/>
                <a:sym typeface="Lucida Grande" charset="0"/>
              </a:rPr>
              <a:t>  </a:t>
            </a:r>
            <a:r>
              <a:rPr lang="en-US" sz="3200" b="1" dirty="0" smtClean="0">
                <a:solidFill>
                  <a:srgbClr val="000000"/>
                </a:solidFill>
                <a:latin typeface="Lucida Grande" charset="0"/>
                <a:sym typeface="Lucida Grande" charset="0"/>
              </a:rPr>
              <a:t>Promotion and outreach a priority</a:t>
            </a:r>
          </a:p>
          <a:p>
            <a:endParaRPr lang="en-US" sz="3200" b="1" dirty="0" smtClean="0">
              <a:solidFill>
                <a:srgbClr val="000000"/>
              </a:solidFill>
              <a:latin typeface="Lucida Grande" charset="0"/>
              <a:sym typeface="Lucida Grande" charset="0"/>
            </a:endParaRPr>
          </a:p>
          <a:p>
            <a:pPr>
              <a:buClr>
                <a:srgbClr val="000000"/>
              </a:buClr>
              <a:buSzPct val="100000"/>
              <a:buFont typeface="Lucida Grande" charset="0"/>
              <a:buChar char="–"/>
            </a:pPr>
            <a:r>
              <a:rPr lang="en-US" sz="3200" b="1" dirty="0" smtClean="0">
                <a:solidFill>
                  <a:srgbClr val="000000"/>
                </a:solidFill>
                <a:latin typeface="Lucida Grande" charset="0"/>
                <a:sym typeface="Lucida Grande" charset="0"/>
              </a:rPr>
              <a:t>  Accessibility</a:t>
            </a:r>
          </a:p>
          <a:p>
            <a:pPr>
              <a:buClr>
                <a:srgbClr val="000000"/>
              </a:buClr>
              <a:buSzPct val="100000"/>
              <a:buFont typeface="Lucida Grande" charset="0"/>
              <a:buChar char="–"/>
            </a:pPr>
            <a:r>
              <a:rPr lang="en-US" sz="3200" b="1" dirty="0" smtClean="0">
                <a:solidFill>
                  <a:srgbClr val="000000"/>
                </a:solidFill>
                <a:latin typeface="Lucida Grande" charset="0"/>
                <a:sym typeface="Lucida Grande" charset="0"/>
              </a:rPr>
              <a:t> Access to two libraries… therefore:</a:t>
            </a:r>
          </a:p>
          <a:p>
            <a:pPr>
              <a:buClr>
                <a:srgbClr val="000000"/>
              </a:buClr>
              <a:buSzPct val="100000"/>
              <a:buFont typeface="Lucida Grande" charset="0"/>
              <a:buChar char="–"/>
            </a:pPr>
            <a:r>
              <a:rPr lang="en-US" sz="3200" b="1" dirty="0" smtClean="0">
                <a:solidFill>
                  <a:srgbClr val="000000"/>
                </a:solidFill>
                <a:latin typeface="Lucida Grande" charset="0"/>
                <a:sym typeface="Lucida Grande" charset="0"/>
              </a:rPr>
              <a:t> 2 catalogues</a:t>
            </a:r>
          </a:p>
          <a:p>
            <a:pPr>
              <a:buClr>
                <a:srgbClr val="000000"/>
              </a:buClr>
              <a:buSzPct val="100000"/>
              <a:buFont typeface="Lucida Grande" charset="0"/>
              <a:buChar char="–"/>
            </a:pPr>
            <a:r>
              <a:rPr lang="en-US" sz="3200" b="1" dirty="0" smtClean="0">
                <a:solidFill>
                  <a:srgbClr val="000000"/>
                </a:solidFill>
                <a:latin typeface="Lucida Grande" charset="0"/>
                <a:sym typeface="Lucida Grande" charset="0"/>
              </a:rPr>
              <a:t> 2 library accounts</a:t>
            </a:r>
          </a:p>
          <a:p>
            <a:pPr>
              <a:buClr>
                <a:srgbClr val="000000"/>
              </a:buClr>
              <a:buSzPct val="100000"/>
              <a:buFont typeface="Lucida Grande" charset="0"/>
              <a:buChar char="–"/>
            </a:pPr>
            <a:r>
              <a:rPr lang="en-US" sz="3200" b="1" dirty="0" smtClean="0">
                <a:solidFill>
                  <a:srgbClr val="000000"/>
                </a:solidFill>
                <a:latin typeface="Lucida Grande" charset="0"/>
                <a:sym typeface="Lucida Grande" charset="0"/>
              </a:rPr>
              <a:t> 2 logins to access to electronic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6" name="Rectangle 5"/>
          <p:cNvSpPr/>
          <p:nvPr/>
        </p:nvSpPr>
        <p:spPr>
          <a:xfrm>
            <a:off x="642910" y="1997838"/>
            <a:ext cx="7929618" cy="369332"/>
          </a:xfrm>
          <a:prstGeom prst="rect">
            <a:avLst/>
          </a:prstGeom>
        </p:spPr>
        <p:txBody>
          <a:bodyPr wrap="square">
            <a:spAutoFit/>
          </a:bodyPr>
          <a:lstStyle/>
          <a:p>
            <a:pPr marL="304800" indent="-304800"/>
            <a:endParaRPr lang="en-US" b="1" dirty="0"/>
          </a:p>
        </p:txBody>
      </p:sp>
      <p:pic>
        <p:nvPicPr>
          <p:cNvPr id="7" name="Picture 3"/>
          <p:cNvPicPr>
            <a:picLocks noChangeArrowheads="1"/>
          </p:cNvPicPr>
          <p:nvPr/>
        </p:nvPicPr>
        <p:blipFill>
          <a:blip r:embed="rId4"/>
          <a:srcRect l="19579" t="21971" r="19888" b="24008"/>
          <a:stretch>
            <a:fillRect/>
          </a:stretch>
        </p:blipFill>
        <p:spPr bwMode="auto">
          <a:xfrm>
            <a:off x="1536700" y="1854200"/>
            <a:ext cx="6073775" cy="490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6" name="Rectangle 5"/>
          <p:cNvSpPr/>
          <p:nvPr/>
        </p:nvSpPr>
        <p:spPr>
          <a:xfrm>
            <a:off x="642910" y="1997838"/>
            <a:ext cx="7929618" cy="1446550"/>
          </a:xfrm>
          <a:prstGeom prst="rect">
            <a:avLst/>
          </a:prstGeom>
        </p:spPr>
        <p:txBody>
          <a:bodyPr wrap="square">
            <a:spAutoFit/>
          </a:bodyPr>
          <a:lstStyle/>
          <a:p>
            <a:pPr algn="ctr">
              <a:spcBef>
                <a:spcPts val="1200"/>
              </a:spcBef>
            </a:pPr>
            <a:r>
              <a:rPr lang="en-US" sz="4400" b="1" dirty="0" smtClean="0">
                <a:latin typeface="Lucida Grande" charset="0"/>
                <a:sym typeface="Lucida Grande" charset="0"/>
              </a:rPr>
              <a:t>Culture of Continuous  Assessment</a:t>
            </a:r>
            <a:endParaRPr lang="en-US" sz="4400" b="1" dirty="0">
              <a:latin typeface="Lucida Grande" charset="0"/>
              <a:sym typeface="Lucida Grand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7" name="Rectangle 6"/>
          <p:cNvSpPr/>
          <p:nvPr/>
        </p:nvSpPr>
        <p:spPr>
          <a:xfrm>
            <a:off x="857224" y="2214554"/>
            <a:ext cx="7286676" cy="3539430"/>
          </a:xfrm>
          <a:prstGeom prst="rect">
            <a:avLst/>
          </a:prstGeom>
        </p:spPr>
        <p:txBody>
          <a:bodyPr wrap="square">
            <a:spAutoFit/>
          </a:bodyPr>
          <a:lstStyle/>
          <a:p>
            <a:pPr marL="304800" indent="-304800"/>
            <a:r>
              <a:rPr lang="en-US" sz="2800" b="1" u="sng" dirty="0" smtClean="0"/>
              <a:t>Learning Commons survey</a:t>
            </a:r>
          </a:p>
          <a:p>
            <a:pPr marL="704850" lvl="1"/>
            <a:r>
              <a:rPr lang="en-US" sz="2800" b="1" dirty="0" smtClean="0"/>
              <a:t>52% students call the LC something else</a:t>
            </a:r>
          </a:p>
          <a:p>
            <a:pPr marL="304800" indent="-304800"/>
            <a:r>
              <a:rPr lang="en-US" sz="2800" b="1" u="sng" dirty="0" smtClean="0"/>
              <a:t>Focus groups</a:t>
            </a:r>
          </a:p>
          <a:p>
            <a:pPr marL="704850" lvl="1"/>
            <a:r>
              <a:rPr lang="en-US" sz="2800" b="1" dirty="0" smtClean="0"/>
              <a:t>More one-to-one interaction</a:t>
            </a:r>
          </a:p>
          <a:p>
            <a:pPr marL="304800" indent="-304800"/>
            <a:r>
              <a:rPr lang="en-US" sz="2800" b="1" u="sng" dirty="0" smtClean="0"/>
              <a:t>LibQual survey</a:t>
            </a:r>
          </a:p>
          <a:p>
            <a:pPr marL="704850" lvl="1"/>
            <a:r>
              <a:rPr lang="en-US" sz="2800" b="1" dirty="0" smtClean="0"/>
              <a:t>Physical space</a:t>
            </a:r>
          </a:p>
          <a:p>
            <a:pPr marL="704850" lvl="1"/>
            <a:r>
              <a:rPr lang="en-US" sz="2800" b="1" dirty="0" smtClean="0"/>
              <a:t>Lost in Humber</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6" name="Rectangle 5"/>
          <p:cNvSpPr/>
          <p:nvPr/>
        </p:nvSpPr>
        <p:spPr>
          <a:xfrm>
            <a:off x="785786" y="2285992"/>
            <a:ext cx="7286676" cy="3539430"/>
          </a:xfrm>
          <a:prstGeom prst="rect">
            <a:avLst/>
          </a:prstGeom>
        </p:spPr>
        <p:txBody>
          <a:bodyPr wrap="square">
            <a:spAutoFit/>
          </a:bodyPr>
          <a:lstStyle/>
          <a:p>
            <a:pPr marL="304800" indent="-304800"/>
            <a:r>
              <a:rPr lang="en-US" sz="3200" b="1" dirty="0" smtClean="0"/>
              <a:t>Interviews with Learning Commons partners</a:t>
            </a:r>
          </a:p>
          <a:p>
            <a:pPr marL="704850" lvl="1"/>
            <a:r>
              <a:rPr lang="en-US" sz="3200" b="1" u="sng" dirty="0" smtClean="0"/>
              <a:t>Writing Centre</a:t>
            </a:r>
          </a:p>
          <a:p>
            <a:pPr marL="1104900" lvl="2"/>
            <a:r>
              <a:rPr lang="en-US" sz="3200" b="1" dirty="0" smtClean="0"/>
              <a:t>Students  “I need to write a paper”</a:t>
            </a:r>
          </a:p>
          <a:p>
            <a:pPr marL="1104900" lvl="2"/>
            <a:r>
              <a:rPr lang="en-US" sz="3200" b="1" dirty="0" smtClean="0"/>
              <a:t>Writing tutors providing research help to students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6" name="Rectangle 5"/>
          <p:cNvSpPr/>
          <p:nvPr/>
        </p:nvSpPr>
        <p:spPr>
          <a:xfrm>
            <a:off x="785786" y="2000240"/>
            <a:ext cx="7358114" cy="4401205"/>
          </a:xfrm>
          <a:prstGeom prst="rect">
            <a:avLst/>
          </a:prstGeom>
        </p:spPr>
        <p:txBody>
          <a:bodyPr wrap="square">
            <a:spAutoFit/>
          </a:bodyPr>
          <a:lstStyle/>
          <a:p>
            <a:pPr marL="304800" indent="-304800"/>
            <a:r>
              <a:rPr lang="en-US" sz="4000" b="1" dirty="0" smtClean="0"/>
              <a:t>Redefine the position</a:t>
            </a:r>
          </a:p>
          <a:p>
            <a:pPr marL="304800" lvl="1" indent="-304800">
              <a:buFont typeface="Arial" charset="0"/>
              <a:buChar char="•"/>
            </a:pPr>
            <a:r>
              <a:rPr lang="en-US" sz="4000" b="1" dirty="0" smtClean="0"/>
              <a:t>Winter 2009: two pilot projects:</a:t>
            </a:r>
          </a:p>
          <a:p>
            <a:pPr marL="304800" lvl="1" indent="-304800"/>
            <a:r>
              <a:rPr lang="en-US" sz="4000" b="1" dirty="0" smtClean="0"/>
              <a:t>Librarian with(out) a Latte</a:t>
            </a:r>
          </a:p>
          <a:p>
            <a:pPr marL="304800" lvl="1" indent="-304800"/>
            <a:r>
              <a:rPr lang="en-US" sz="4000" b="1" dirty="0" smtClean="0"/>
              <a:t>Reference assistance at the Writing Centre</a:t>
            </a:r>
          </a:p>
          <a:p>
            <a:pPr marL="304800" lvl="1" indent="-304800"/>
            <a:r>
              <a:rPr lang="en-US" sz="4000" b="1" dirty="0" smtClean="0"/>
              <a:t>RSPs</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6" name="Rectangle 5"/>
          <p:cNvSpPr/>
          <p:nvPr/>
        </p:nvSpPr>
        <p:spPr>
          <a:xfrm>
            <a:off x="571472" y="1857364"/>
            <a:ext cx="8572528" cy="2308324"/>
          </a:xfrm>
          <a:prstGeom prst="rect">
            <a:avLst/>
          </a:prstGeom>
        </p:spPr>
        <p:txBody>
          <a:bodyPr wrap="square">
            <a:spAutoFit/>
          </a:bodyPr>
          <a:lstStyle/>
          <a:p>
            <a:pPr>
              <a:spcBef>
                <a:spcPct val="50000"/>
              </a:spcBef>
            </a:pPr>
            <a:r>
              <a:rPr lang="es-ES_tradnl" sz="3600" b="1" dirty="0" smtClean="0">
                <a:solidFill>
                  <a:schemeClr val="tx2"/>
                </a:solidFill>
              </a:rPr>
              <a:t>Fall 2009</a:t>
            </a:r>
          </a:p>
          <a:p>
            <a:pPr>
              <a:spcBef>
                <a:spcPct val="50000"/>
              </a:spcBef>
              <a:buFontTx/>
              <a:buChar char="•"/>
            </a:pPr>
            <a:r>
              <a:rPr lang="es-ES_tradnl" sz="3600" b="1" dirty="0" smtClean="0">
                <a:solidFill>
                  <a:schemeClr val="tx2"/>
                </a:solidFill>
              </a:rPr>
              <a:t> Research Help at the </a:t>
            </a:r>
            <a:r>
              <a:rPr lang="en-CA" sz="3600" b="1" dirty="0" smtClean="0">
                <a:solidFill>
                  <a:schemeClr val="tx2"/>
                </a:solidFill>
              </a:rPr>
              <a:t>Writing</a:t>
            </a:r>
            <a:r>
              <a:rPr lang="es-ES_tradnl" sz="3600" b="1" dirty="0" smtClean="0">
                <a:solidFill>
                  <a:schemeClr val="tx2"/>
                </a:solidFill>
              </a:rPr>
              <a:t> </a:t>
            </a:r>
            <a:r>
              <a:rPr lang="es-ES_tradnl" sz="3600" b="1" dirty="0" smtClean="0">
                <a:solidFill>
                  <a:schemeClr val="tx2"/>
                </a:solidFill>
              </a:rPr>
              <a:t>Center</a:t>
            </a:r>
          </a:p>
          <a:p>
            <a:pPr>
              <a:spcBef>
                <a:spcPct val="50000"/>
              </a:spcBef>
              <a:buFontTx/>
              <a:buChar char="•"/>
            </a:pPr>
            <a:r>
              <a:rPr lang="es-ES_tradnl" sz="3600" b="1" dirty="0" smtClean="0">
                <a:solidFill>
                  <a:schemeClr val="tx2"/>
                </a:solidFill>
              </a:rPr>
              <a:t> RSP</a:t>
            </a:r>
            <a:endParaRPr lang="en-CA" sz="3600" b="1" dirty="0">
              <a:solidFill>
                <a:schemeClr val="tx2"/>
              </a:solidFill>
            </a:endParaRPr>
          </a:p>
        </p:txBody>
      </p:sp>
      <p:pic>
        <p:nvPicPr>
          <p:cNvPr id="7" name="Picture 6" descr="librarians_008[1].JPG"/>
          <p:cNvPicPr>
            <a:picLocks noChangeAspect="1"/>
          </p:cNvPicPr>
          <p:nvPr/>
        </p:nvPicPr>
        <p:blipFill>
          <a:blip r:embed="rId4" cstate="print"/>
          <a:stretch>
            <a:fillRect/>
          </a:stretch>
        </p:blipFill>
        <p:spPr>
          <a:xfrm>
            <a:off x="2928926" y="4071942"/>
            <a:ext cx="3214710" cy="2411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pic>
        <p:nvPicPr>
          <p:cNvPr id="6" name="Picture 3"/>
          <p:cNvPicPr>
            <a:picLocks noChangeArrowheads="1"/>
          </p:cNvPicPr>
          <p:nvPr/>
        </p:nvPicPr>
        <p:blipFill>
          <a:blip r:embed="rId4"/>
          <a:srcRect/>
          <a:stretch>
            <a:fillRect/>
          </a:stretch>
        </p:blipFill>
        <p:spPr bwMode="auto">
          <a:xfrm>
            <a:off x="1998663" y="1998663"/>
            <a:ext cx="5145105" cy="3502039"/>
          </a:xfrm>
          <a:prstGeom prst="rect">
            <a:avLst/>
          </a:prstGeom>
          <a:noFill/>
          <a:ln w="12700" cap="rnd">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110" charset="-128"/>
            </a:endParaRPr>
          </a:p>
        </p:txBody>
      </p:sp>
      <p:sp>
        <p:nvSpPr>
          <p:cNvPr id="14343" name="Rectangle 16"/>
          <p:cNvSpPr>
            <a:spLocks noChangeArrowheads="1"/>
          </p:cNvSpPr>
          <p:nvPr/>
        </p:nvSpPr>
        <p:spPr bwMode="auto">
          <a:xfrm>
            <a:off x="642910" y="1857364"/>
            <a:ext cx="6955750" cy="4370427"/>
          </a:xfrm>
          <a:prstGeom prst="rect">
            <a:avLst/>
          </a:prstGeom>
          <a:noFill/>
          <a:ln w="9525">
            <a:noFill/>
            <a:miter lim="800000"/>
            <a:headEnd/>
            <a:tailEnd/>
          </a:ln>
        </p:spPr>
        <p:txBody>
          <a:bodyPr wrap="none">
            <a:spAutoFit/>
          </a:bodyPr>
          <a:lstStyle/>
          <a:p>
            <a:r>
              <a:rPr lang="en-US" sz="6000" dirty="0" smtClean="0">
                <a:solidFill>
                  <a:srgbClr val="E1943F"/>
                </a:solidFill>
                <a:latin typeface="Univers 57 Condensed" pitchFamily="-110" charset="0"/>
              </a:rPr>
              <a:t> </a:t>
            </a:r>
            <a:r>
              <a:rPr lang="en-US" sz="4000" dirty="0" smtClean="0">
                <a:solidFill>
                  <a:srgbClr val="E1943F"/>
                </a:solidFill>
                <a:latin typeface="Univers 57 Condensed" pitchFamily="-110" charset="0"/>
              </a:rPr>
              <a:t> 	</a:t>
            </a:r>
            <a:r>
              <a:rPr lang="en-US" sz="4000" dirty="0" smtClean="0"/>
              <a:t>Between 1991 and 2002, </a:t>
            </a:r>
          </a:p>
          <a:p>
            <a:r>
              <a:rPr lang="en-US" sz="4000" dirty="0" smtClean="0"/>
              <a:t>	the number of reference</a:t>
            </a:r>
          </a:p>
          <a:p>
            <a:r>
              <a:rPr lang="en-US" sz="4000" dirty="0" smtClean="0"/>
              <a:t>	transactions dropped by</a:t>
            </a:r>
          </a:p>
          <a:p>
            <a:r>
              <a:rPr lang="en-US" sz="4000" dirty="0" smtClean="0">
                <a:solidFill>
                  <a:srgbClr val="E1943F"/>
                </a:solidFill>
                <a:latin typeface="Univers 57 Condensed" pitchFamily="-110" charset="0"/>
              </a:rPr>
              <a:t>	</a:t>
            </a:r>
            <a:r>
              <a:rPr lang="en-US" sz="11500" b="1" dirty="0" smtClean="0">
                <a:solidFill>
                  <a:srgbClr val="E1943F"/>
                </a:solidFill>
                <a:latin typeface="Univers 57 Condensed" pitchFamily="-110" charset="0"/>
              </a:rPr>
              <a:t>26.27</a:t>
            </a:r>
            <a:r>
              <a:rPr lang="en-US" sz="13800" b="1" dirty="0" smtClean="0">
                <a:solidFill>
                  <a:srgbClr val="E1943F"/>
                </a:solidFill>
                <a:latin typeface="Univers 57 Condensed" pitchFamily="-110" charset="0"/>
              </a:rPr>
              <a:t>%</a:t>
            </a:r>
            <a:endParaRPr lang="en-US" sz="6000" b="1" dirty="0">
              <a:solidFill>
                <a:srgbClr val="E1943F"/>
              </a:solidFill>
              <a:latin typeface="Univers 57 Condensed" pitchFamily="-110" charset="0"/>
            </a:endParaRPr>
          </a:p>
        </p:txBody>
      </p:sp>
      <p:sp>
        <p:nvSpPr>
          <p:cNvPr id="19" name="AutoShape 16"/>
          <p:cNvSpPr>
            <a:spLocks noChangeArrowheads="1"/>
          </p:cNvSpPr>
          <p:nvPr/>
        </p:nvSpPr>
        <p:spPr bwMode="auto">
          <a:xfrm rot="5400000">
            <a:off x="2821766" y="3607598"/>
            <a:ext cx="642938" cy="1428750"/>
          </a:xfrm>
          <a:custGeom>
            <a:avLst/>
            <a:gdLst>
              <a:gd name="T0" fmla="*/ 454682 w 21600"/>
              <a:gd name="T1" fmla="*/ 0 h 21600"/>
              <a:gd name="T2" fmla="*/ 454682 w 21600"/>
              <a:gd name="T3" fmla="*/ 607619 h 21600"/>
              <a:gd name="T4" fmla="*/ 97303 w 21600"/>
              <a:gd name="T5" fmla="*/ 1079500 h 21600"/>
              <a:gd name="T6" fmla="*/ 649288 w 21600"/>
              <a:gd name="T7" fmla="*/ 30380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chemeClr val="bg2">
                  <a:lumMod val="50000"/>
                </a:schemeClr>
              </a:gs>
              <a:gs pos="100000">
                <a:schemeClr val="bg1"/>
              </a:gs>
            </a:gsLst>
            <a:lin ang="2700000" scaled="1"/>
          </a:gradFill>
          <a:ln w="9525">
            <a:solidFill>
              <a:schemeClr val="bg1"/>
            </a:solidFill>
            <a:miter lim="800000"/>
            <a:headEnd/>
            <a:tailEnd/>
          </a:ln>
        </p:spPr>
        <p:txBody>
          <a:bodyPr rot="10800000" vert="eaVert" wrap="none" anchor="ctr"/>
          <a:lstStyle/>
          <a:p>
            <a:pPr algn="ctr"/>
            <a:endParaRPr lang="en-US">
              <a:solidFill>
                <a:srgbClr val="000066"/>
              </a:solidFill>
              <a:latin typeface="Calibri" pitchFamily="-110" charset="0"/>
            </a:endParaRPr>
          </a:p>
        </p:txBody>
      </p:sp>
      <p:sp>
        <p:nvSpPr>
          <p:cNvPr id="20" name="Text Box 5"/>
          <p:cNvSpPr txBox="1">
            <a:spLocks noChangeArrowheads="1"/>
          </p:cNvSpPr>
          <p:nvPr/>
        </p:nvSpPr>
        <p:spPr bwMode="auto">
          <a:xfrm>
            <a:off x="4143372" y="1628775"/>
            <a:ext cx="5000628" cy="461665"/>
          </a:xfrm>
          <a:prstGeom prst="rect">
            <a:avLst/>
          </a:prstGeom>
          <a:gradFill>
            <a:gsLst>
              <a:gs pos="0">
                <a:schemeClr val="bg2">
                  <a:lumMod val="50000"/>
                  <a:alpha val="68000"/>
                </a:schemeClr>
              </a:gs>
              <a:gs pos="100000">
                <a:schemeClr val="bg1"/>
              </a:gs>
            </a:gsLst>
            <a:lin ang="10800000" scaled="1"/>
          </a:gradFill>
          <a:ln w="9525">
            <a:noFill/>
            <a:miter lim="800000"/>
            <a:headEnd/>
            <a:tailEnd/>
          </a:ln>
          <a:effectLst/>
        </p:spPr>
        <p:txBody>
          <a:bodyPr wrap="square">
            <a:spAutoFit/>
          </a:bodyPr>
          <a:lstStyle/>
          <a:p>
            <a:pPr>
              <a:spcBef>
                <a:spcPct val="50000"/>
              </a:spcBef>
            </a:pPr>
            <a:r>
              <a:rPr lang="en-CA" sz="2400" b="1" dirty="0" smtClean="0">
                <a:solidFill>
                  <a:srgbClr val="404040"/>
                </a:solidFill>
                <a:latin typeface="Calibri" pitchFamily="-110" charset="0"/>
              </a:rPr>
              <a:t>in numbers of reference transactions</a:t>
            </a:r>
            <a:endParaRPr lang="en-CA" sz="2400" b="1" dirty="0">
              <a:solidFill>
                <a:srgbClr val="404040"/>
              </a:solidFill>
              <a:latin typeface="Calibri" pitchFamily="-110" charset="0"/>
            </a:endParaRPr>
          </a:p>
        </p:txBody>
      </p:sp>
      <p:sp>
        <p:nvSpPr>
          <p:cNvPr id="21" name="Rectangle 20"/>
          <p:cNvSpPr/>
          <p:nvPr/>
        </p:nvSpPr>
        <p:spPr>
          <a:xfrm>
            <a:off x="5667882" y="500063"/>
            <a:ext cx="3198311" cy="1107996"/>
          </a:xfrm>
          <a:prstGeom prst="rect">
            <a:avLst/>
          </a:prstGeom>
        </p:spPr>
        <p:txBody>
          <a:bodyPr wrap="none">
            <a:spAutoFit/>
          </a:bodyPr>
          <a:lstStyle/>
          <a:p>
            <a:pPr algn="r"/>
            <a:r>
              <a:rPr lang="en-CA" sz="6600" b="1" dirty="0" smtClean="0">
                <a:solidFill>
                  <a:srgbClr val="404040"/>
                </a:solidFill>
                <a:effectLst>
                  <a:outerShdw blurRad="38100" dist="38100" dir="2700000" algn="tl">
                    <a:srgbClr val="C0C0C0"/>
                  </a:outerShdw>
                </a:effectLst>
                <a:latin typeface="Univers 57 Condensed" pitchFamily="-110" charset="0"/>
              </a:rPr>
              <a:t>Decline</a:t>
            </a:r>
            <a:endParaRPr lang="en-CA" sz="6600" b="1" dirty="0">
              <a:solidFill>
                <a:srgbClr val="404040"/>
              </a:solidFill>
              <a:effectLst>
                <a:outerShdw blurRad="38100" dist="38100" dir="2700000" algn="tl">
                  <a:srgbClr val="C0C0C0"/>
                </a:outerShdw>
              </a:effectLst>
              <a:latin typeface="Univers 57 Condensed" pitchFamily="-110" charset="0"/>
            </a:endParaRPr>
          </a:p>
        </p:txBody>
      </p:sp>
      <p:pic>
        <p:nvPicPr>
          <p:cNvPr id="2050" name="Picture 2" descr="j0152876"/>
          <p:cNvPicPr>
            <a:picLocks noChangeAspect="1" noChangeArrowheads="1" noChangeShapeType="1"/>
          </p:cNvPicPr>
          <p:nvPr/>
        </p:nvPicPr>
        <p:blipFill>
          <a:blip r:embed="rId3"/>
          <a:srcRect/>
          <a:stretch>
            <a:fillRect/>
          </a:stretch>
        </p:blipFill>
        <p:spPr bwMode="auto">
          <a:xfrm>
            <a:off x="285720" y="285728"/>
            <a:ext cx="2799862" cy="1217600"/>
          </a:xfrm>
          <a:prstGeom prst="rect">
            <a:avLst/>
          </a:prstGeom>
          <a:noFill/>
          <a:ln w="9525" algn="in">
            <a:noFill/>
            <a:miter lim="800000"/>
            <a:headEnd/>
            <a:tailEnd/>
          </a:ln>
          <a:effectLst/>
        </p:spPr>
      </p:pic>
      <p:sp>
        <p:nvSpPr>
          <p:cNvPr id="9" name="TextBox 8"/>
          <p:cNvSpPr txBox="1"/>
          <p:nvPr/>
        </p:nvSpPr>
        <p:spPr bwMode="auto">
          <a:xfrm>
            <a:off x="5072066" y="6457890"/>
            <a:ext cx="4071934" cy="338554"/>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3500000" scaled="1"/>
            <a:tileRect/>
          </a:gradFill>
          <a:ln w="9525">
            <a:noFill/>
            <a:miter lim="800000"/>
            <a:headEnd/>
            <a:tailEnd/>
          </a:ln>
          <a:effectLst/>
        </p:spPr>
        <p:txBody>
          <a:bodyPr wrap="square" rtlCol="0">
            <a:spAutoFit/>
          </a:bodyPr>
          <a:lstStyle/>
          <a:p>
            <a:pPr algn="r">
              <a:spcBef>
                <a:spcPct val="50000"/>
              </a:spcBef>
            </a:pPr>
            <a:r>
              <a:rPr lang="en-CA" sz="1600" b="1" dirty="0" smtClean="0">
                <a:solidFill>
                  <a:schemeClr val="bg1"/>
                </a:solidFill>
                <a:latin typeface="Univers Bold" pitchFamily="34" charset="0"/>
              </a:rPr>
              <a:t>*ARL stats 2002, </a:t>
            </a:r>
            <a:r>
              <a:rPr lang="en-CA" sz="1600" b="1" dirty="0" err="1" smtClean="0">
                <a:solidFill>
                  <a:schemeClr val="bg1"/>
                </a:solidFill>
                <a:latin typeface="Univers Bold" pitchFamily="34" charset="0"/>
              </a:rPr>
              <a:t>Landesman</a:t>
            </a:r>
            <a:r>
              <a:rPr lang="en-CA" sz="1600" b="1" dirty="0" smtClean="0">
                <a:solidFill>
                  <a:schemeClr val="bg1"/>
                </a:solidFill>
                <a:latin typeface="Univers Bold" pitchFamily="34" charset="0"/>
              </a:rPr>
              <a:t> (2005)</a:t>
            </a:r>
            <a:endParaRPr lang="en-US" sz="1600" b="1" dirty="0">
              <a:solidFill>
                <a:schemeClr val="bg1"/>
              </a:solidFill>
              <a:latin typeface="Univers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smtClean="0">
                <a:solidFill>
                  <a:schemeClr val="tx2"/>
                </a:solidFill>
              </a:rPr>
              <a:t>Library Services Strategic Plan</a:t>
            </a:r>
            <a:endParaRPr lang="en-CA" sz="4000" dirty="0">
              <a:solidFill>
                <a:schemeClr val="tx2"/>
              </a:solidFill>
              <a:ea typeface="ＭＳ Ｐゴシック" pitchFamily="-110" charset="-128"/>
            </a:endParaRPr>
          </a:p>
        </p:txBody>
      </p:sp>
      <p:sp>
        <p:nvSpPr>
          <p:cNvPr id="21" name="Rectangle 20"/>
          <p:cNvSpPr/>
          <p:nvPr/>
        </p:nvSpPr>
        <p:spPr>
          <a:xfrm>
            <a:off x="1" y="2857496"/>
            <a:ext cx="8878140" cy="769441"/>
          </a:xfrm>
          <a:prstGeom prst="rect">
            <a:avLst/>
          </a:prstGeom>
        </p:spPr>
        <p:txBody>
          <a:bodyPr wrap="square">
            <a:spAutoFit/>
          </a:bodyPr>
          <a:lstStyle/>
          <a:p>
            <a:pPr algn="r"/>
            <a:endParaRPr lang="en-CA" sz="4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
        <p:nvSpPr>
          <p:cNvPr id="6" name="Rectangle 5"/>
          <p:cNvSpPr/>
          <p:nvPr/>
        </p:nvSpPr>
        <p:spPr>
          <a:xfrm>
            <a:off x="2786050" y="2643182"/>
            <a:ext cx="4071966" cy="830997"/>
          </a:xfrm>
          <a:prstGeom prst="rect">
            <a:avLst/>
          </a:prstGeom>
        </p:spPr>
        <p:txBody>
          <a:bodyPr wrap="square">
            <a:spAutoFit/>
          </a:bodyPr>
          <a:lstStyle/>
          <a:p>
            <a:pPr>
              <a:spcBef>
                <a:spcPct val="50000"/>
              </a:spcBef>
            </a:pPr>
            <a:r>
              <a:rPr lang="es-ES_tradnl" sz="4800" b="1" dirty="0" smtClean="0">
                <a:solidFill>
                  <a:schemeClr val="tx2"/>
                </a:solidFill>
              </a:rPr>
              <a:t>Questions?</a:t>
            </a:r>
            <a:endParaRPr lang="es-ES" sz="48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357166"/>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4000" b="1" dirty="0" smtClean="0">
                <a:solidFill>
                  <a:schemeClr val="accent1">
                    <a:lumMod val="75000"/>
                  </a:schemeClr>
                </a:solidFill>
              </a:rPr>
              <a:t>               Thank you !!!</a:t>
            </a:r>
            <a:endParaRPr lang="en-US" sz="4000" dirty="0" smtClean="0">
              <a:solidFill>
                <a:schemeClr val="accent1">
                  <a:lumMod val="75000"/>
                </a:schemeClr>
              </a:solidFill>
            </a:endParaRPr>
          </a:p>
        </p:txBody>
      </p:sp>
      <p:sp>
        <p:nvSpPr>
          <p:cNvPr id="21" name="Rectangle 20"/>
          <p:cNvSpPr/>
          <p:nvPr/>
        </p:nvSpPr>
        <p:spPr>
          <a:xfrm>
            <a:off x="285720" y="1857364"/>
            <a:ext cx="8227573" cy="3416320"/>
          </a:xfrm>
          <a:prstGeom prst="rect">
            <a:avLst/>
          </a:prstGeom>
        </p:spPr>
        <p:txBody>
          <a:bodyPr wrap="square">
            <a:spAutoFit/>
          </a:bodyPr>
          <a:lstStyle/>
          <a:p>
            <a:pPr lvl="0"/>
            <a:r>
              <a:rPr lang="en-US" sz="2400" dirty="0" smtClean="0"/>
              <a:t>Questions?</a:t>
            </a:r>
          </a:p>
          <a:p>
            <a:pPr lvl="0"/>
            <a:r>
              <a:rPr lang="en-US" sz="2400" dirty="0" smtClean="0"/>
              <a:t>Feel free to contact us:</a:t>
            </a:r>
          </a:p>
          <a:p>
            <a:pPr lvl="0"/>
            <a:r>
              <a:rPr lang="en-US" sz="2400" dirty="0" smtClean="0"/>
              <a:t> </a:t>
            </a:r>
          </a:p>
          <a:p>
            <a:pPr lvl="0"/>
            <a:r>
              <a:rPr lang="en-US" sz="2400" dirty="0" smtClean="0"/>
              <a:t>Denise Rooney	denise.rooney@guelphhumber.ca</a:t>
            </a:r>
          </a:p>
          <a:p>
            <a:pPr lvl="0"/>
            <a:r>
              <a:rPr lang="en-US" sz="2400" dirty="0" smtClean="0"/>
              <a:t> </a:t>
            </a:r>
          </a:p>
          <a:p>
            <a:pPr lvl="0"/>
            <a:r>
              <a:rPr lang="en-US" sz="2400" dirty="0" smtClean="0"/>
              <a:t>Dijana Kladnjakovic dijana.kladnjakovic@guelphhumber.ca</a:t>
            </a:r>
          </a:p>
          <a:p>
            <a:pPr lvl="0"/>
            <a:r>
              <a:rPr lang="en-US" sz="2400" dirty="0" smtClean="0"/>
              <a:t> </a:t>
            </a:r>
          </a:p>
          <a:p>
            <a:pPr lvl="0"/>
            <a:r>
              <a:rPr lang="en-US" sz="2400" dirty="0" smtClean="0"/>
              <a:t> </a:t>
            </a:r>
          </a:p>
          <a:p>
            <a:pPr lvl="0"/>
            <a:r>
              <a:rPr lang="en-US" sz="2400" dirty="0" smtClean="0"/>
              <a:t>Our slides will be posted on the Conference site.</a:t>
            </a:r>
            <a:endParaRPr lang="en-US" sz="2400" dirty="0"/>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b="1" dirty="0" smtClean="0">
                <a:solidFill>
                  <a:srgbClr val="404040"/>
                </a:solidFill>
                <a:effectLst>
                  <a:outerShdw blurRad="38100" dist="38100" dir="2700000" algn="tl">
                    <a:srgbClr val="C0C0C0"/>
                  </a:outerShdw>
                </a:effectLst>
                <a:latin typeface="Univers 57 Condensed" pitchFamily="-110" charset="0"/>
              </a:rPr>
              <a:t/>
            </a:r>
            <a:br>
              <a:rPr lang="en-CA" b="1" dirty="0" smtClean="0">
                <a:solidFill>
                  <a:srgbClr val="404040"/>
                </a:solidFill>
                <a:effectLst>
                  <a:outerShdw blurRad="38100" dist="38100" dir="2700000" algn="tl">
                    <a:srgbClr val="C0C0C0"/>
                  </a:outerShdw>
                </a:effectLst>
                <a:latin typeface="Univers 57 Condensed" pitchFamily="-110" charset="0"/>
              </a:rPr>
            </a:br>
            <a:r>
              <a:rPr lang="en-CA" sz="6600" b="1" dirty="0" smtClean="0">
                <a:solidFill>
                  <a:srgbClr val="404040"/>
                </a:solidFill>
                <a:effectLst>
                  <a:outerShdw blurRad="38100" dist="38100" dir="2700000" algn="tl">
                    <a:srgbClr val="C0C0C0"/>
                  </a:outerShdw>
                </a:effectLst>
                <a:latin typeface="Univers 57 Condensed" pitchFamily="-110" charset="0"/>
              </a:rPr>
              <a:t>Decline</a:t>
            </a:r>
            <a:r>
              <a:rPr lang="en-CA" b="1" dirty="0" smtClean="0">
                <a:solidFill>
                  <a:srgbClr val="404040"/>
                </a:solidFill>
                <a:effectLst>
                  <a:outerShdw blurRad="38100" dist="38100" dir="2700000" algn="tl">
                    <a:srgbClr val="C0C0C0"/>
                  </a:outerShdw>
                </a:effectLst>
                <a:latin typeface="Univers 57 Condensed" pitchFamily="-110" charset="0"/>
              </a:rPr>
              <a:t/>
            </a:r>
            <a:br>
              <a:rPr lang="en-CA" b="1" dirty="0" smtClean="0">
                <a:solidFill>
                  <a:srgbClr val="404040"/>
                </a:solidFill>
                <a:effectLst>
                  <a:outerShdw blurRad="38100" dist="38100" dir="2700000" algn="tl">
                    <a:srgbClr val="C0C0C0"/>
                  </a:outerShdw>
                </a:effectLst>
                <a:latin typeface="Univers 57 Condensed" pitchFamily="-110" charset="0"/>
              </a:rPr>
            </a:br>
            <a:endParaRPr lang="en-US" dirty="0"/>
          </a:p>
        </p:txBody>
      </p:sp>
      <p:graphicFrame>
        <p:nvGraphicFramePr>
          <p:cNvPr id="1026" name="Content Placeholder 3"/>
          <p:cNvGraphicFramePr>
            <a:graphicFrameLocks noGrp="1"/>
          </p:cNvGraphicFramePr>
          <p:nvPr/>
        </p:nvGraphicFramePr>
        <p:xfrm>
          <a:off x="457200" y="1481138"/>
          <a:ext cx="8229600" cy="4525962"/>
        </p:xfrm>
        <a:graphic>
          <a:graphicData uri="http://schemas.openxmlformats.org/presentationml/2006/ole">
            <p:oleObj spid="_x0000_s1026" r:id="rId4" imgW="8230313" imgH="4523624" progId="Excel.Sheet.8">
              <p:embed/>
            </p:oleObj>
          </a:graphicData>
        </a:graphic>
      </p:graphicFrame>
      <p:pic>
        <p:nvPicPr>
          <p:cNvPr id="4" name="Picture 2" descr="j0152876"/>
          <p:cNvPicPr>
            <a:picLocks noChangeAspect="1" noChangeArrowheads="1" noChangeShapeType="1"/>
          </p:cNvPicPr>
          <p:nvPr/>
        </p:nvPicPr>
        <p:blipFill>
          <a:blip r:embed="rId5"/>
          <a:srcRect/>
          <a:stretch>
            <a:fillRect/>
          </a:stretch>
        </p:blipFill>
        <p:spPr bwMode="auto">
          <a:xfrm>
            <a:off x="285720" y="285728"/>
            <a:ext cx="2799862" cy="1217600"/>
          </a:xfrm>
          <a:prstGeom prst="rect">
            <a:avLst/>
          </a:prstGeom>
          <a:noFill/>
          <a:ln w="9525" algn="in">
            <a:noFill/>
            <a:miter lim="800000"/>
            <a:headEnd/>
            <a:tailEnd/>
          </a:ln>
          <a:effectLst/>
        </p:spPr>
      </p:pic>
      <p:sp>
        <p:nvSpPr>
          <p:cNvPr id="5" name="Rectangle 4"/>
          <p:cNvSpPr/>
          <p:nvPr/>
        </p:nvSpPr>
        <p:spPr>
          <a:xfrm>
            <a:off x="1500167" y="6211669"/>
            <a:ext cx="7643834" cy="923330"/>
          </a:xfrm>
          <a:prstGeom prst="rect">
            <a:avLst/>
          </a:prstGeom>
        </p:spPr>
        <p:txBody>
          <a:bodyPr wrap="square">
            <a:spAutoFit/>
          </a:bodyPr>
          <a:lstStyle/>
          <a:p>
            <a:endParaRPr lang="en-CA" b="1" dirty="0" smtClean="0">
              <a:solidFill>
                <a:schemeClr val="bg1"/>
              </a:solidFill>
              <a:latin typeface="Univers Bold" pitchFamily="34" charset="0"/>
            </a:endParaRPr>
          </a:p>
          <a:p>
            <a:r>
              <a:rPr lang="en-CA" b="1" dirty="0" smtClean="0">
                <a:solidFill>
                  <a:schemeClr val="bg1"/>
                </a:solidFill>
                <a:latin typeface="Univers Bold" pitchFamily="34" charset="0"/>
              </a:rPr>
              <a:t>ARL statistics, </a:t>
            </a:r>
            <a:r>
              <a:rPr lang="en-GB" dirty="0" smtClean="0">
                <a:solidFill>
                  <a:srgbClr val="003366"/>
                </a:solidFill>
              </a:rPr>
              <a:t>Librarians at the Desk: Yes or No?, Lake &amp; Millard (2007) </a:t>
            </a:r>
            <a:r>
              <a:rPr lang="en-GB" sz="1400" dirty="0" smtClean="0">
                <a:solidFill>
                  <a:srgbClr val="003366"/>
                </a:solidFill>
              </a:rPr>
              <a:t/>
            </a:r>
            <a:br>
              <a:rPr lang="en-GB" sz="1400" dirty="0" smtClean="0">
                <a:solidFill>
                  <a:srgbClr val="003366"/>
                </a:solidFill>
              </a:rPr>
            </a:br>
            <a:endParaRPr lang="en-CA" b="1" dirty="0">
              <a:solidFill>
                <a:srgbClr val="404040"/>
              </a:solidFill>
              <a:effectLst>
                <a:outerShdw blurRad="38100" dist="38100" dir="2700000" algn="tl">
                  <a:srgbClr val="C0C0C0"/>
                </a:outerShdw>
              </a:effectLst>
              <a:latin typeface="Univers 57 Condensed" pitchFamily="-11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110" charset="-128"/>
            </a:endParaRPr>
          </a:p>
        </p:txBody>
      </p:sp>
      <p:sp>
        <p:nvSpPr>
          <p:cNvPr id="21" name="Rectangle 20"/>
          <p:cNvSpPr/>
          <p:nvPr/>
        </p:nvSpPr>
        <p:spPr>
          <a:xfrm>
            <a:off x="2786050" y="357166"/>
            <a:ext cx="6724918" cy="923330"/>
          </a:xfrm>
          <a:prstGeom prst="rect">
            <a:avLst/>
          </a:prstGeom>
        </p:spPr>
        <p:txBody>
          <a:bodyPr wrap="none">
            <a:spAutoFit/>
          </a:bodyPr>
          <a:lstStyle/>
          <a:p>
            <a:pPr algn="r"/>
            <a:r>
              <a:rPr lang="en-US" sz="5400" dirty="0" smtClean="0">
                <a:solidFill>
                  <a:schemeClr val="tx2"/>
                </a:solidFill>
              </a:rPr>
              <a:t>“Best of both worlds” </a:t>
            </a:r>
          </a:p>
        </p:txBody>
      </p:sp>
      <p:sp>
        <p:nvSpPr>
          <p:cNvPr id="5" name="Rectangle 4"/>
          <p:cNvSpPr/>
          <p:nvPr/>
        </p:nvSpPr>
        <p:spPr>
          <a:xfrm>
            <a:off x="3000364" y="1643050"/>
            <a:ext cx="6143636" cy="646331"/>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p:spPr>
        <p:txBody>
          <a:bodyPr wrap="square">
            <a:spAutoFit/>
          </a:bodyPr>
          <a:lstStyle/>
          <a:p>
            <a:pPr algn="r"/>
            <a:r>
              <a:rPr lang="en-US" sz="3600" dirty="0" smtClean="0"/>
              <a:t>– a degree and a diploma</a:t>
            </a:r>
            <a:endParaRPr lang="en-CA" sz="3600" b="1" dirty="0">
              <a:solidFill>
                <a:srgbClr val="404040"/>
              </a:solidFill>
              <a:effectLst>
                <a:outerShdw blurRad="38100" dist="38100" dir="2700000" algn="tl">
                  <a:srgbClr val="C0C0C0"/>
                </a:outerShdw>
              </a:effectLst>
              <a:latin typeface="Univers 57 Condensed" pitchFamily="-110" charset="0"/>
            </a:endParaRPr>
          </a:p>
        </p:txBody>
      </p:sp>
      <p:pic>
        <p:nvPicPr>
          <p:cNvPr id="6" name="Picture 5" descr="guelphlibrary_building_and_logo[1].JPG"/>
          <p:cNvPicPr>
            <a:picLocks noChangeAspect="1"/>
          </p:cNvPicPr>
          <p:nvPr/>
        </p:nvPicPr>
        <p:blipFill>
          <a:blip r:embed="rId3"/>
          <a:stretch>
            <a:fillRect/>
          </a:stretch>
        </p:blipFill>
        <p:spPr>
          <a:xfrm>
            <a:off x="416690" y="2714620"/>
            <a:ext cx="4550600"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humberlibrary_building[1].JPG"/>
          <p:cNvPicPr>
            <a:picLocks noChangeAspect="1"/>
          </p:cNvPicPr>
          <p:nvPr/>
        </p:nvPicPr>
        <p:blipFill>
          <a:blip r:embed="rId4" cstate="print"/>
          <a:stretch>
            <a:fillRect/>
          </a:stretch>
        </p:blipFill>
        <p:spPr>
          <a:xfrm>
            <a:off x="4572000" y="4429132"/>
            <a:ext cx="3357554" cy="2144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humber_logo[1].JPG"/>
          <p:cNvPicPr>
            <a:picLocks noChangeAspect="1"/>
          </p:cNvPicPr>
          <p:nvPr/>
        </p:nvPicPr>
        <p:blipFill>
          <a:blip r:embed="rId5" cstate="print"/>
          <a:stretch>
            <a:fillRect/>
          </a:stretch>
        </p:blipFill>
        <p:spPr>
          <a:xfrm>
            <a:off x="6572264" y="4429132"/>
            <a:ext cx="1737360" cy="365760"/>
          </a:xfrm>
          <a:prstGeom prst="rect">
            <a:avLst/>
          </a:prstGeom>
        </p:spPr>
      </p:pic>
      <p:pic>
        <p:nvPicPr>
          <p:cNvPr id="9" name="Picture 2" descr="j0152876"/>
          <p:cNvPicPr>
            <a:picLocks noChangeAspect="1" noChangeArrowheads="1" noChangeShapeType="1"/>
          </p:cNvPicPr>
          <p:nvPr/>
        </p:nvPicPr>
        <p:blipFill>
          <a:blip r:embed="rId6"/>
          <a:srcRect/>
          <a:stretch>
            <a:fillRect/>
          </a:stretch>
        </p:blipFill>
        <p:spPr bwMode="auto">
          <a:xfrm>
            <a:off x="214282" y="214290"/>
            <a:ext cx="2799862" cy="1217600"/>
          </a:xfrm>
          <a:prstGeom prst="rect">
            <a:avLst/>
          </a:prstGeom>
          <a:noFill/>
          <a:ln w="9525" algn="in">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110" charset="-128"/>
            </a:endParaRPr>
          </a:p>
        </p:txBody>
      </p:sp>
      <p:sp>
        <p:nvSpPr>
          <p:cNvPr id="21" name="Rectangle 20"/>
          <p:cNvSpPr/>
          <p:nvPr/>
        </p:nvSpPr>
        <p:spPr>
          <a:xfrm>
            <a:off x="3082726" y="500042"/>
            <a:ext cx="6061275" cy="677108"/>
          </a:xfrm>
          <a:prstGeom prst="rect">
            <a:avLst/>
          </a:prstGeom>
        </p:spPr>
        <p:txBody>
          <a:bodyPr wrap="none">
            <a:spAutoFit/>
          </a:bodyPr>
          <a:lstStyle/>
          <a:p>
            <a:pPr algn="r"/>
            <a:r>
              <a:rPr lang="en-CA" sz="3800" b="1" dirty="0" smtClean="0">
                <a:solidFill>
                  <a:srgbClr val="404040"/>
                </a:solidFill>
                <a:effectLst>
                  <a:outerShdw blurRad="38100" dist="38100" dir="2700000" algn="tl">
                    <a:srgbClr val="C0C0C0"/>
                  </a:outerShdw>
                </a:effectLst>
                <a:latin typeface="Univers 57 Condensed" pitchFamily="-110" charset="0"/>
              </a:rPr>
              <a:t>Learning Commons Desk</a:t>
            </a:r>
            <a:endParaRPr lang="en-CA" sz="38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pic>
        <p:nvPicPr>
          <p:cNvPr id="6" name="Picture 5" descr="ja[1].JPG"/>
          <p:cNvPicPr>
            <a:picLocks noChangeAspect="1"/>
          </p:cNvPicPr>
          <p:nvPr/>
        </p:nvPicPr>
        <p:blipFill>
          <a:blip r:embed="rId4">
            <a:lum bright="10000" contrast="10000"/>
          </a:blip>
          <a:srcRect l="5882"/>
          <a:stretch>
            <a:fillRect/>
          </a:stretch>
        </p:blipFill>
        <p:spPr>
          <a:xfrm>
            <a:off x="1857356" y="2071678"/>
            <a:ext cx="4929222" cy="3927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110" charset="-128"/>
            </a:endParaRPr>
          </a:p>
        </p:txBody>
      </p:sp>
      <p:sp>
        <p:nvSpPr>
          <p:cNvPr id="21" name="Rectangle 20"/>
          <p:cNvSpPr/>
          <p:nvPr/>
        </p:nvSpPr>
        <p:spPr>
          <a:xfrm>
            <a:off x="2976126" y="500063"/>
            <a:ext cx="5890074" cy="707886"/>
          </a:xfrm>
          <a:prstGeom prst="rect">
            <a:avLst/>
          </a:prstGeom>
        </p:spPr>
        <p:txBody>
          <a:bodyPr wrap="none">
            <a:spAutoFit/>
          </a:bodyPr>
          <a:lstStyle/>
          <a:p>
            <a:pPr algn="r"/>
            <a:r>
              <a:rPr lang="en-CA" sz="4000" b="1" dirty="0" smtClean="0">
                <a:solidFill>
                  <a:srgbClr val="404040"/>
                </a:solidFill>
                <a:effectLst>
                  <a:outerShdw blurRad="38100" dist="38100" dir="2700000" algn="tl">
                    <a:srgbClr val="C0C0C0"/>
                  </a:outerShdw>
                </a:effectLst>
                <a:latin typeface="Univers 57 Condensed" pitchFamily="-110" charset="0"/>
              </a:rPr>
              <a:t>Research and William’s</a:t>
            </a:r>
            <a:endParaRPr lang="en-CA" sz="40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pic>
        <p:nvPicPr>
          <p:cNvPr id="6" name="Picture 5" descr="g[1].JPG"/>
          <p:cNvPicPr>
            <a:picLocks noChangeAspect="1"/>
          </p:cNvPicPr>
          <p:nvPr/>
        </p:nvPicPr>
        <p:blipFill>
          <a:blip r:embed="rId4" cstate="print"/>
          <a:stretch>
            <a:fillRect/>
          </a:stretch>
        </p:blipFill>
        <p:spPr>
          <a:xfrm>
            <a:off x="5357818" y="1857364"/>
            <a:ext cx="3619493" cy="271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kc[1].JPG"/>
          <p:cNvPicPr>
            <a:picLocks noChangeAspect="1"/>
          </p:cNvPicPr>
          <p:nvPr/>
        </p:nvPicPr>
        <p:blipFill>
          <a:blip r:embed="rId5"/>
          <a:stretch>
            <a:fillRect/>
          </a:stretch>
        </p:blipFill>
        <p:spPr>
          <a:xfrm>
            <a:off x="2500298" y="3357562"/>
            <a:ext cx="4381499" cy="3286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k[1].JPG"/>
          <p:cNvPicPr>
            <a:picLocks noChangeAspect="1"/>
          </p:cNvPicPr>
          <p:nvPr/>
        </p:nvPicPr>
        <p:blipFill>
          <a:blip r:embed="rId6" cstate="print"/>
          <a:srcRect r="25000"/>
          <a:stretch>
            <a:fillRect/>
          </a:stretch>
        </p:blipFill>
        <p:spPr>
          <a:xfrm>
            <a:off x="214282" y="1643050"/>
            <a:ext cx="2786050" cy="278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611168" y="3429000"/>
            <a:ext cx="7532831" cy="1754326"/>
          </a:xfrm>
          <a:prstGeom prst="rect">
            <a:avLst/>
          </a:prstGeom>
          <a:noFill/>
        </p:spPr>
        <p:txBody>
          <a:bodyPr wrap="none" lIns="91440" tIns="45720" rIns="91440" bIns="45720">
            <a:spAutoFit/>
          </a:bodyPr>
          <a:lstStyle/>
          <a:p>
            <a:pPr algn="ctr"/>
            <a:r>
              <a:rPr lang="en-C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57.5 hours per week</a:t>
            </a:r>
          </a:p>
          <a:p>
            <a:pPr algn="ctr"/>
            <a:r>
              <a:rPr lang="en-C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2003</a:t>
            </a:r>
            <a:endParaRPr lang="en-US" sz="5400" b="1" dirty="0">
              <a:ln w="900" cmpd="sng">
                <a:solidFill>
                  <a:schemeClr val="accent1">
                    <a:satMod val="190000"/>
                    <a:alpha val="55000"/>
                  </a:schemeClr>
                </a:solidFill>
                <a:prstDash val="solid"/>
              </a:ln>
              <a:solidFill>
                <a:schemeClr val="tx2">
                  <a:lumMod val="75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1+#ppt_w/2"/>
                                          </p:val>
                                        </p:tav>
                                        <p:tav tm="100000">
                                          <p:val>
                                            <p:strVal val="#ppt_x"/>
                                          </p:val>
                                        </p:tav>
                                      </p:tavLst>
                                    </p:anim>
                                    <p:anim calcmode="lin" valueType="num">
                                      <p:cBhvr additive="base">
                                        <p:cTn id="13"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110" charset="-128"/>
            </a:endParaRPr>
          </a:p>
        </p:txBody>
      </p:sp>
      <p:sp>
        <p:nvSpPr>
          <p:cNvPr id="21" name="Rectangle 20"/>
          <p:cNvSpPr/>
          <p:nvPr/>
        </p:nvSpPr>
        <p:spPr>
          <a:xfrm>
            <a:off x="3571868" y="500063"/>
            <a:ext cx="5294327" cy="923330"/>
          </a:xfrm>
          <a:prstGeom prst="rect">
            <a:avLst/>
          </a:prstGeom>
        </p:spPr>
        <p:txBody>
          <a:bodyPr wrap="square">
            <a:spAutoFit/>
          </a:bodyPr>
          <a:lstStyle/>
          <a:p>
            <a:pPr algn="ctr"/>
            <a:r>
              <a:rPr lang="en-CA" sz="5400" b="1" dirty="0" smtClean="0">
                <a:solidFill>
                  <a:srgbClr val="404040"/>
                </a:solidFill>
                <a:effectLst>
                  <a:outerShdw blurRad="38100" dist="38100" dir="2700000" algn="tl">
                    <a:srgbClr val="C0C0C0"/>
                  </a:outerShdw>
                </a:effectLst>
                <a:latin typeface="Univers 57 Condensed" pitchFamily="-110" charset="0"/>
              </a:rPr>
              <a:t>Social hub</a:t>
            </a:r>
            <a:endParaRPr lang="en-CA" sz="5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pic>
        <p:nvPicPr>
          <p:cNvPr id="10" name="Picture 9" descr="LSP_007[1].JPG"/>
          <p:cNvPicPr>
            <a:picLocks noChangeAspect="1"/>
          </p:cNvPicPr>
          <p:nvPr/>
        </p:nvPicPr>
        <p:blipFill>
          <a:blip r:embed="rId4" cstate="print"/>
          <a:stretch>
            <a:fillRect/>
          </a:stretch>
        </p:blipFill>
        <p:spPr>
          <a:xfrm>
            <a:off x="3909098" y="1500174"/>
            <a:ext cx="5234902" cy="3929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ka[1].JPG"/>
          <p:cNvPicPr>
            <a:picLocks noChangeAspect="1"/>
          </p:cNvPicPr>
          <p:nvPr/>
        </p:nvPicPr>
        <p:blipFill>
          <a:blip r:embed="rId5"/>
          <a:stretch>
            <a:fillRect/>
          </a:stretch>
        </p:blipFill>
        <p:spPr>
          <a:xfrm>
            <a:off x="1738293" y="3071810"/>
            <a:ext cx="4333905" cy="3250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Common-0006[1].JPG"/>
          <p:cNvPicPr>
            <a:picLocks noChangeAspect="1"/>
          </p:cNvPicPr>
          <p:nvPr/>
        </p:nvPicPr>
        <p:blipFill>
          <a:blip r:embed="rId6"/>
          <a:stretch>
            <a:fillRect/>
          </a:stretch>
        </p:blipFill>
        <p:spPr>
          <a:xfrm>
            <a:off x="285720" y="4056045"/>
            <a:ext cx="1857388" cy="2476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1714480" y="2928934"/>
            <a:ext cx="7643866" cy="1754326"/>
          </a:xfrm>
          <a:prstGeom prst="rect">
            <a:avLst/>
          </a:prstGeom>
        </p:spPr>
        <p:txBody>
          <a:bodyPr wrap="square">
            <a:spAutoFit/>
          </a:bodyPr>
          <a:lstStyle/>
          <a:p>
            <a:pPr algn="ctr"/>
            <a:r>
              <a:rPr lang="en-CA" sz="5400" b="1" spc="300" dirty="0" smtClean="0">
                <a:ln w="11430" cmpd="sng">
                  <a:solidFill>
                    <a:schemeClr val="accent1">
                      <a:tint val="10000"/>
                    </a:schemeClr>
                  </a:solidFill>
                  <a:prstDash val="solid"/>
                  <a:miter lim="800000"/>
                </a:ln>
                <a:solidFill>
                  <a:schemeClr val="accent6">
                    <a:lumMod val="75000"/>
                  </a:schemeClr>
                </a:solidFill>
                <a:effectLst>
                  <a:glow rad="45500">
                    <a:schemeClr val="accent1">
                      <a:satMod val="220000"/>
                      <a:alpha val="35000"/>
                    </a:schemeClr>
                  </a:glow>
                </a:effectLst>
              </a:rPr>
              <a:t>43.5 hours per week</a:t>
            </a:r>
          </a:p>
          <a:p>
            <a:pPr algn="ctr"/>
            <a:r>
              <a:rPr lang="en-CA" sz="5400" b="1" spc="300" dirty="0" smtClean="0">
                <a:ln w="11430" cmpd="sng">
                  <a:solidFill>
                    <a:schemeClr val="accent1">
                      <a:tint val="10000"/>
                    </a:schemeClr>
                  </a:solidFill>
                  <a:prstDash val="solid"/>
                  <a:miter lim="800000"/>
                </a:ln>
                <a:solidFill>
                  <a:schemeClr val="accent6">
                    <a:lumMod val="75000"/>
                  </a:schemeClr>
                </a:solidFill>
                <a:effectLst>
                  <a:glow rad="45500">
                    <a:schemeClr val="accent1">
                      <a:satMod val="220000"/>
                      <a:alpha val="35000"/>
                    </a:schemeClr>
                  </a:glow>
                </a:effectLst>
              </a:rPr>
              <a:t>2005</a:t>
            </a:r>
            <a:endParaRPr lang="en-US" sz="54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1+#ppt_w/2"/>
                                          </p:val>
                                        </p:tav>
                                        <p:tav tm="100000">
                                          <p:val>
                                            <p:strVal val="#ppt_x"/>
                                          </p:val>
                                        </p:tav>
                                      </p:tavLst>
                                    </p:anim>
                                    <p:anim calcmode="lin" valueType="num">
                                      <p:cBhvr additive="base">
                                        <p:cTn id="13"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110" charset="-128"/>
            </a:endParaRPr>
          </a:p>
        </p:txBody>
      </p:sp>
      <p:sp>
        <p:nvSpPr>
          <p:cNvPr id="21" name="Rectangle 20"/>
          <p:cNvSpPr/>
          <p:nvPr/>
        </p:nvSpPr>
        <p:spPr>
          <a:xfrm>
            <a:off x="3571868" y="500063"/>
            <a:ext cx="5294325" cy="923330"/>
          </a:xfrm>
          <a:prstGeom prst="rect">
            <a:avLst/>
          </a:prstGeom>
        </p:spPr>
        <p:txBody>
          <a:bodyPr wrap="square">
            <a:spAutoFit/>
          </a:bodyPr>
          <a:lstStyle/>
          <a:p>
            <a:pPr algn="ctr"/>
            <a:r>
              <a:rPr lang="en-CA" sz="5400" b="1" dirty="0" smtClean="0">
                <a:solidFill>
                  <a:srgbClr val="404040"/>
                </a:solidFill>
                <a:effectLst>
                  <a:outerShdw blurRad="38100" dist="38100" dir="2700000" algn="tl">
                    <a:srgbClr val="C0C0C0"/>
                  </a:outerShdw>
                </a:effectLst>
                <a:latin typeface="Univers 57 Condensed" pitchFamily="-110" charset="0"/>
              </a:rPr>
              <a:t>Stapler!!!</a:t>
            </a:r>
            <a:endParaRPr lang="en-CA" sz="54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pic>
        <p:nvPicPr>
          <p:cNvPr id="6" name="Picture 5" descr="MVC-006S[1].JPG"/>
          <p:cNvPicPr>
            <a:picLocks noChangeAspect="1"/>
          </p:cNvPicPr>
          <p:nvPr/>
        </p:nvPicPr>
        <p:blipFill>
          <a:blip r:embed="rId4"/>
          <a:stretch>
            <a:fillRect/>
          </a:stretch>
        </p:blipFill>
        <p:spPr>
          <a:xfrm>
            <a:off x="714348" y="2571744"/>
            <a:ext cx="4762533"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ja[1].JPG"/>
          <p:cNvPicPr>
            <a:picLocks noChangeAspect="1"/>
          </p:cNvPicPr>
          <p:nvPr/>
        </p:nvPicPr>
        <p:blipFill>
          <a:blip r:embed="rId5" cstate="print"/>
          <a:stretch>
            <a:fillRect/>
          </a:stretch>
        </p:blipFill>
        <p:spPr>
          <a:xfrm>
            <a:off x="5143504" y="4071942"/>
            <a:ext cx="3714744" cy="278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73294%20-%20Stapler%20Black%202.jpg"/>
          <p:cNvPicPr>
            <a:picLocks noChangeAspect="1"/>
          </p:cNvPicPr>
          <p:nvPr/>
        </p:nvPicPr>
        <p:blipFill>
          <a:blip r:embed="rId6">
            <a:duotone>
              <a:prstClr val="black"/>
              <a:schemeClr val="bg2">
                <a:lumMod val="25000"/>
                <a:tint val="45000"/>
                <a:satMod val="400000"/>
              </a:schemeClr>
            </a:duotone>
          </a:blip>
          <a:stretch>
            <a:fillRect/>
          </a:stretch>
        </p:blipFill>
        <p:spPr>
          <a:xfrm>
            <a:off x="5286380" y="2786058"/>
            <a:ext cx="2488273" cy="1542729"/>
          </a:xfrm>
          <a:prstGeom prst="rect">
            <a:avLst/>
          </a:prstGeom>
          <a:scene3d>
            <a:camera prst="orthographicFront"/>
            <a:lightRig rig="threePt" dir="t"/>
          </a:scene3d>
          <a:sp3d>
            <a:bevelT/>
          </a:sp3d>
        </p:spPr>
      </p:pic>
      <p:pic>
        <p:nvPicPr>
          <p:cNvPr id="10" name="Picture 9" descr="research help here sign.jpg"/>
          <p:cNvPicPr>
            <a:picLocks noChangeAspect="1"/>
          </p:cNvPicPr>
          <p:nvPr/>
        </p:nvPicPr>
        <p:blipFill>
          <a:blip r:embed="rId7"/>
          <a:stretch>
            <a:fillRect/>
          </a:stretch>
        </p:blipFill>
        <p:spPr>
          <a:xfrm>
            <a:off x="7756418" y="1643050"/>
            <a:ext cx="1173300" cy="3857652"/>
          </a:xfrm>
          <a:prstGeom prst="roundRect">
            <a:avLst/>
          </a:prstGeom>
        </p:spPr>
      </p:pic>
      <p:sp>
        <p:nvSpPr>
          <p:cNvPr id="11" name="Rectangle 10"/>
          <p:cNvSpPr/>
          <p:nvPr/>
        </p:nvSpPr>
        <p:spPr>
          <a:xfrm>
            <a:off x="714348" y="2928934"/>
            <a:ext cx="7532832" cy="1754326"/>
          </a:xfrm>
          <a:prstGeom prst="rect">
            <a:avLst/>
          </a:prstGeom>
          <a:noFill/>
        </p:spPr>
        <p:txBody>
          <a:bodyPr wrap="none" lIns="91440" tIns="45720" rIns="91440" bIns="45720">
            <a:spAutoFit/>
          </a:bodyPr>
          <a:lstStyle/>
          <a:p>
            <a:pPr algn="ctr"/>
            <a:r>
              <a:rPr lang="en-CA" sz="54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31.5 hours per week</a:t>
            </a:r>
          </a:p>
          <a:p>
            <a:pPr algn="ctr"/>
            <a:r>
              <a:rPr lang="en-CA" sz="54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2009</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1+#ppt_w/2"/>
                                          </p:val>
                                        </p:tav>
                                        <p:tav tm="100000">
                                          <p:val>
                                            <p:strVal val="#ppt_x"/>
                                          </p:val>
                                        </p:tav>
                                      </p:tavLst>
                                    </p:anim>
                                    <p:anim calcmode="lin" valueType="num">
                                      <p:cBhvr additive="base">
                                        <p:cTn id="13"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143240" y="214290"/>
            <a:ext cx="6000760" cy="1357322"/>
          </a:xfrm>
          <a:prstGeom prst="rect">
            <a:avLst/>
          </a:prstGeom>
          <a:gradFill flip="none" rotWithShape="1">
            <a:gsLst>
              <a:gs pos="0">
                <a:srgbClr val="FFEFD1">
                  <a:alpha val="0"/>
                </a:srgbClr>
              </a:gs>
              <a:gs pos="64999">
                <a:srgbClr val="F0EBD5"/>
              </a:gs>
              <a:gs pos="100000">
                <a:srgbClr val="D1C39F"/>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CA">
              <a:solidFill>
                <a:srgbClr val="FFFFFF"/>
              </a:solidFill>
              <a:ea typeface="ＭＳ Ｐゴシック" pitchFamily="-110" charset="-128"/>
            </a:endParaRPr>
          </a:p>
        </p:txBody>
      </p:sp>
      <p:sp>
        <p:nvSpPr>
          <p:cNvPr id="21" name="Rectangle 20"/>
          <p:cNvSpPr/>
          <p:nvPr/>
        </p:nvSpPr>
        <p:spPr>
          <a:xfrm>
            <a:off x="3818029" y="500063"/>
            <a:ext cx="5048177" cy="830997"/>
          </a:xfrm>
          <a:prstGeom prst="rect">
            <a:avLst/>
          </a:prstGeom>
        </p:spPr>
        <p:txBody>
          <a:bodyPr wrap="none">
            <a:spAutoFit/>
          </a:bodyPr>
          <a:lstStyle/>
          <a:p>
            <a:pPr algn="r"/>
            <a:r>
              <a:rPr lang="en-CA" sz="4800" b="1" dirty="0" smtClean="0">
                <a:solidFill>
                  <a:srgbClr val="404040"/>
                </a:solidFill>
                <a:effectLst>
                  <a:outerShdw blurRad="38100" dist="38100" dir="2700000" algn="tl">
                    <a:srgbClr val="C0C0C0"/>
                  </a:outerShdw>
                </a:effectLst>
                <a:latin typeface="Univers 57 Condensed" pitchFamily="-110" charset="0"/>
              </a:rPr>
              <a:t>Hours Decrease </a:t>
            </a:r>
            <a:endParaRPr lang="en-CA" sz="4800" b="1" dirty="0">
              <a:solidFill>
                <a:srgbClr val="404040"/>
              </a:solidFill>
              <a:effectLst>
                <a:outerShdw blurRad="38100" dist="38100" dir="2700000" algn="tl">
                  <a:srgbClr val="C0C0C0"/>
                </a:outerShdw>
              </a:effectLst>
              <a:latin typeface="Univers 57 Condensed" pitchFamily="-110" charset="0"/>
            </a:endParaRPr>
          </a:p>
        </p:txBody>
      </p:sp>
      <p:pic>
        <p:nvPicPr>
          <p:cNvPr id="5" name="Picture 2" descr="j0152876"/>
          <p:cNvPicPr>
            <a:picLocks noChangeAspect="1" noChangeArrowheads="1" noChangeShapeType="1"/>
          </p:cNvPicPr>
          <p:nvPr/>
        </p:nvPicPr>
        <p:blipFill>
          <a:blip r:embed="rId3"/>
          <a:srcRect/>
          <a:stretch>
            <a:fillRect/>
          </a:stretch>
        </p:blipFill>
        <p:spPr bwMode="auto">
          <a:xfrm>
            <a:off x="214282" y="214290"/>
            <a:ext cx="2799862" cy="1217600"/>
          </a:xfrm>
          <a:prstGeom prst="rect">
            <a:avLst/>
          </a:prstGeom>
          <a:noFill/>
          <a:ln w="9525" algn="in">
            <a:noFill/>
            <a:miter lim="800000"/>
            <a:headEnd/>
            <a:tailEnd/>
          </a:ln>
          <a:effectLst/>
        </p:spPr>
      </p:pic>
      <p:graphicFrame>
        <p:nvGraphicFramePr>
          <p:cNvPr id="7" name="Chart 6"/>
          <p:cNvGraphicFramePr/>
          <p:nvPr/>
        </p:nvGraphicFramePr>
        <p:xfrm>
          <a:off x="1142976" y="2000240"/>
          <a:ext cx="6096000" cy="43577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C50742"/>
        </a:solidFill>
        <a:ln w="9525">
          <a:noFill/>
          <a:miter lim="800000"/>
          <a:headEnd/>
          <a:tailEnd/>
        </a:ln>
        <a:effectLst/>
      </a:spPr>
      <a:bodyPr>
        <a:spAutoFit/>
      </a:bodyPr>
      <a:lstStyle>
        <a:defPPr algn="r">
          <a:spcBef>
            <a:spcPct val="50000"/>
          </a:spcBef>
          <a:defRPr sz="2000" b="1" dirty="0">
            <a:solidFill>
              <a:schemeClr val="bg1"/>
            </a:solidFill>
            <a:latin typeface="Univers Bold"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2679</Words>
  <Application>Microsoft Office PowerPoint</Application>
  <PresentationFormat>On-screen Show (4:3)</PresentationFormat>
  <Paragraphs>158</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Microsoft Office Excel 97-2003 Worksheet</vt:lpstr>
      <vt:lpstr> Making Reference Work!</vt:lpstr>
      <vt:lpstr>Slide 2</vt:lpstr>
      <vt:lpstr> Decline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Humber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Universities’ Fair</dc:title>
  <dc:creator>meloMel</dc:creator>
  <cp:lastModifiedBy>Denise Rooney</cp:lastModifiedBy>
  <cp:revision>169</cp:revision>
  <dcterms:created xsi:type="dcterms:W3CDTF">2009-03-16T17:42:11Z</dcterms:created>
  <dcterms:modified xsi:type="dcterms:W3CDTF">2010-02-19T20:47:49Z</dcterms:modified>
</cp:coreProperties>
</file>