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41.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notesSlides/notesSlide46.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ppt/notesSlides/notesSlide4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8"/>
  </p:notesMasterIdLst>
  <p:sldIdLst>
    <p:sldId id="256" r:id="rId2"/>
    <p:sldId id="298" r:id="rId3"/>
    <p:sldId id="257" r:id="rId4"/>
    <p:sldId id="260" r:id="rId5"/>
    <p:sldId id="295" r:id="rId6"/>
    <p:sldId id="296" r:id="rId7"/>
    <p:sldId id="258" r:id="rId8"/>
    <p:sldId id="294" r:id="rId9"/>
    <p:sldId id="261" r:id="rId10"/>
    <p:sldId id="262" r:id="rId11"/>
    <p:sldId id="263" r:id="rId12"/>
    <p:sldId id="277" r:id="rId13"/>
    <p:sldId id="268" r:id="rId14"/>
    <p:sldId id="267" r:id="rId15"/>
    <p:sldId id="269" r:id="rId16"/>
    <p:sldId id="259" r:id="rId17"/>
    <p:sldId id="265" r:id="rId18"/>
    <p:sldId id="297" r:id="rId19"/>
    <p:sldId id="264" r:id="rId20"/>
    <p:sldId id="273" r:id="rId21"/>
    <p:sldId id="266" r:id="rId22"/>
    <p:sldId id="271" r:id="rId23"/>
    <p:sldId id="270" r:id="rId24"/>
    <p:sldId id="272" r:id="rId25"/>
    <p:sldId id="274" r:id="rId26"/>
    <p:sldId id="276" r:id="rId27"/>
    <p:sldId id="283" r:id="rId28"/>
    <p:sldId id="281" r:id="rId29"/>
    <p:sldId id="282" r:id="rId30"/>
    <p:sldId id="279" r:id="rId31"/>
    <p:sldId id="280" r:id="rId32"/>
    <p:sldId id="278" r:id="rId33"/>
    <p:sldId id="284" r:id="rId34"/>
    <p:sldId id="285" r:id="rId35"/>
    <p:sldId id="286" r:id="rId36"/>
    <p:sldId id="287" r:id="rId37"/>
    <p:sldId id="288" r:id="rId38"/>
    <p:sldId id="275" r:id="rId39"/>
    <p:sldId id="289" r:id="rId40"/>
    <p:sldId id="290" r:id="rId41"/>
    <p:sldId id="291" r:id="rId42"/>
    <p:sldId id="292" r:id="rId43"/>
    <p:sldId id="293" r:id="rId44"/>
    <p:sldId id="299" r:id="rId45"/>
    <p:sldId id="301" r:id="rId46"/>
    <p:sldId id="300" r:id="rId4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70" d="100"/>
          <a:sy n="70" d="100"/>
        </p:scale>
        <p:origin x="-1810" y="-37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BD06513-AB3B-4C34-9DAB-C01E89129E60}" type="datetimeFigureOut">
              <a:rPr lang="en-US" smtClean="0"/>
              <a:pPr/>
              <a:t>3/7/2010</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2FAB279-F3D3-423F-9CA8-633DC1FA7F7E}"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2FAB279-F3D3-423F-9CA8-633DC1FA7F7E}"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2FAB279-F3D3-423F-9CA8-633DC1FA7F7E}" type="slidenum">
              <a:rPr lang="en-US" smtClean="0"/>
              <a:pPr/>
              <a:t>10</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2FAB279-F3D3-423F-9CA8-633DC1FA7F7E}" type="slidenum">
              <a:rPr lang="en-US" smtClean="0"/>
              <a:pPr/>
              <a:t>11</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2FAB279-F3D3-423F-9CA8-633DC1FA7F7E}" type="slidenum">
              <a:rPr lang="en-US" smtClean="0"/>
              <a:pPr/>
              <a:t>12</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2FAB279-F3D3-423F-9CA8-633DC1FA7F7E}" type="slidenum">
              <a:rPr lang="en-US" smtClean="0"/>
              <a:pPr/>
              <a:t>13</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2FAB279-F3D3-423F-9CA8-633DC1FA7F7E}" type="slidenum">
              <a:rPr lang="en-US" smtClean="0"/>
              <a:pPr/>
              <a:t>14</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2FAB279-F3D3-423F-9CA8-633DC1FA7F7E}" type="slidenum">
              <a:rPr lang="en-US" smtClean="0"/>
              <a:pPr/>
              <a:t>15</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2FAB279-F3D3-423F-9CA8-633DC1FA7F7E}" type="slidenum">
              <a:rPr lang="en-US" smtClean="0"/>
              <a:pPr/>
              <a:t>16</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2FAB279-F3D3-423F-9CA8-633DC1FA7F7E}" type="slidenum">
              <a:rPr lang="en-US" smtClean="0"/>
              <a:pPr/>
              <a:t>17</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2FAB279-F3D3-423F-9CA8-633DC1FA7F7E}" type="slidenum">
              <a:rPr lang="en-US" smtClean="0"/>
              <a:pPr/>
              <a:t>18</a:t>
            </a:fld>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2FAB279-F3D3-423F-9CA8-633DC1FA7F7E}" type="slidenum">
              <a:rPr lang="en-US" smtClean="0"/>
              <a:pPr/>
              <a:t>19</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2FAB279-F3D3-423F-9CA8-633DC1FA7F7E}" type="slidenum">
              <a:rPr lang="en-US" smtClean="0"/>
              <a:pPr/>
              <a:t>2</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2FAB279-F3D3-423F-9CA8-633DC1FA7F7E}" type="slidenum">
              <a:rPr lang="en-US" smtClean="0"/>
              <a:pPr/>
              <a:t>20</a:t>
            </a:fld>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2FAB279-F3D3-423F-9CA8-633DC1FA7F7E}" type="slidenum">
              <a:rPr lang="en-US" smtClean="0"/>
              <a:pPr/>
              <a:t>21</a:t>
            </a:fld>
            <a:endParaRPr 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2FAB279-F3D3-423F-9CA8-633DC1FA7F7E}" type="slidenum">
              <a:rPr lang="en-US" smtClean="0"/>
              <a:pPr/>
              <a:t>22</a:t>
            </a:fld>
            <a:endParaRPr 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2FAB279-F3D3-423F-9CA8-633DC1FA7F7E}" type="slidenum">
              <a:rPr lang="en-US" smtClean="0"/>
              <a:pPr/>
              <a:t>23</a:t>
            </a:fld>
            <a:endParaRPr lang="en-US"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2FAB279-F3D3-423F-9CA8-633DC1FA7F7E}" type="slidenum">
              <a:rPr lang="en-US" smtClean="0"/>
              <a:pPr/>
              <a:t>24</a:t>
            </a:fld>
            <a:endParaRPr lang="en-US"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2FAB279-F3D3-423F-9CA8-633DC1FA7F7E}" type="slidenum">
              <a:rPr lang="en-US" smtClean="0"/>
              <a:pPr/>
              <a:t>25</a:t>
            </a:fld>
            <a:endParaRPr lang="en-US"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2FAB279-F3D3-423F-9CA8-633DC1FA7F7E}" type="slidenum">
              <a:rPr lang="en-US" smtClean="0"/>
              <a:pPr/>
              <a:t>26</a:t>
            </a:fld>
            <a:endParaRPr lang="en-US"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2FAB279-F3D3-423F-9CA8-633DC1FA7F7E}" type="slidenum">
              <a:rPr lang="en-US" smtClean="0"/>
              <a:pPr/>
              <a:t>27</a:t>
            </a:fld>
            <a:endParaRPr lang="en-US" dirty="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2FAB279-F3D3-423F-9CA8-633DC1FA7F7E}" type="slidenum">
              <a:rPr lang="en-US" smtClean="0"/>
              <a:pPr/>
              <a:t>28</a:t>
            </a:fld>
            <a:endParaRPr lang="en-US" dirty="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2FAB279-F3D3-423F-9CA8-633DC1FA7F7E}" type="slidenum">
              <a:rPr lang="en-US" smtClean="0"/>
              <a:pPr/>
              <a:t>29</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2FAB279-F3D3-423F-9CA8-633DC1FA7F7E}" type="slidenum">
              <a:rPr lang="en-US" smtClean="0"/>
              <a:pPr/>
              <a:t>3</a:t>
            </a:fld>
            <a:endParaRPr lang="en-US" dirty="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2FAB279-F3D3-423F-9CA8-633DC1FA7F7E}" type="slidenum">
              <a:rPr lang="en-US" smtClean="0"/>
              <a:pPr/>
              <a:t>30</a:t>
            </a:fld>
            <a:endParaRPr lang="en-US" dirty="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2FAB279-F3D3-423F-9CA8-633DC1FA7F7E}" type="slidenum">
              <a:rPr lang="en-US" smtClean="0"/>
              <a:pPr/>
              <a:t>31</a:t>
            </a:fld>
            <a:endParaRPr lang="en-US" dirty="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2FAB279-F3D3-423F-9CA8-633DC1FA7F7E}" type="slidenum">
              <a:rPr lang="en-US" smtClean="0"/>
              <a:pPr/>
              <a:t>32</a:t>
            </a:fld>
            <a:endParaRPr lang="en-US" dirty="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2FAB279-F3D3-423F-9CA8-633DC1FA7F7E}" type="slidenum">
              <a:rPr lang="en-US" smtClean="0"/>
              <a:pPr/>
              <a:t>33</a:t>
            </a:fld>
            <a:endParaRPr lang="en-US" dirty="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2FAB279-F3D3-423F-9CA8-633DC1FA7F7E}" type="slidenum">
              <a:rPr lang="en-US" smtClean="0"/>
              <a:pPr/>
              <a:t>34</a:t>
            </a:fld>
            <a:endParaRPr lang="en-US" dirty="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2FAB279-F3D3-423F-9CA8-633DC1FA7F7E}" type="slidenum">
              <a:rPr lang="en-US" smtClean="0"/>
              <a:pPr/>
              <a:t>35</a:t>
            </a:fld>
            <a:endParaRPr lang="en-US" dirty="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2FAB279-F3D3-423F-9CA8-633DC1FA7F7E}" type="slidenum">
              <a:rPr lang="en-US" smtClean="0"/>
              <a:pPr/>
              <a:t>36</a:t>
            </a:fld>
            <a:endParaRPr lang="en-US" dirty="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2FAB279-F3D3-423F-9CA8-633DC1FA7F7E}" type="slidenum">
              <a:rPr lang="en-US" smtClean="0"/>
              <a:pPr/>
              <a:t>37</a:t>
            </a:fld>
            <a:endParaRPr lang="en-US" dirty="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2FAB279-F3D3-423F-9CA8-633DC1FA7F7E}" type="slidenum">
              <a:rPr lang="en-US" smtClean="0"/>
              <a:pPr/>
              <a:t>38</a:t>
            </a:fld>
            <a:endParaRPr lang="en-US" dirty="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2FAB279-F3D3-423F-9CA8-633DC1FA7F7E}" type="slidenum">
              <a:rPr lang="en-US" smtClean="0"/>
              <a:pPr/>
              <a:t>39</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2FAB279-F3D3-423F-9CA8-633DC1FA7F7E}" type="slidenum">
              <a:rPr lang="en-US" smtClean="0"/>
              <a:pPr/>
              <a:t>4</a:t>
            </a:fld>
            <a:endParaRPr lang="en-US" dirty="0"/>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2FAB279-F3D3-423F-9CA8-633DC1FA7F7E}" type="slidenum">
              <a:rPr lang="en-US" smtClean="0"/>
              <a:pPr/>
              <a:t>40</a:t>
            </a:fld>
            <a:endParaRPr lang="en-US" dirty="0"/>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2FAB279-F3D3-423F-9CA8-633DC1FA7F7E}" type="slidenum">
              <a:rPr lang="en-US" smtClean="0"/>
              <a:pPr/>
              <a:t>41</a:t>
            </a:fld>
            <a:endParaRPr lang="en-US" dirty="0"/>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2FAB279-F3D3-423F-9CA8-633DC1FA7F7E}" type="slidenum">
              <a:rPr lang="en-US" smtClean="0"/>
              <a:pPr/>
              <a:t>42</a:t>
            </a:fld>
            <a:endParaRPr lang="en-US" dirty="0"/>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2FAB279-F3D3-423F-9CA8-633DC1FA7F7E}" type="slidenum">
              <a:rPr lang="en-US" smtClean="0"/>
              <a:pPr/>
              <a:t>43</a:t>
            </a:fld>
            <a:endParaRPr lang="en-US" dirty="0"/>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2FAB279-F3D3-423F-9CA8-633DC1FA7F7E}" type="slidenum">
              <a:rPr lang="en-US" smtClean="0"/>
              <a:pPr/>
              <a:t>44</a:t>
            </a:fld>
            <a:endParaRPr lang="en-US" dirty="0"/>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22FAB279-F3D3-423F-9CA8-633DC1FA7F7E}" type="slidenum">
              <a:rPr lang="en-US" smtClean="0"/>
              <a:pPr/>
              <a:t>45</a:t>
            </a:fld>
            <a:endParaRPr lang="en-US" dirty="0"/>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22FAB279-F3D3-423F-9CA8-633DC1FA7F7E}" type="slidenum">
              <a:rPr lang="en-US" smtClean="0"/>
              <a:pPr/>
              <a:t>46</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2FAB279-F3D3-423F-9CA8-633DC1FA7F7E}" type="slidenum">
              <a:rPr lang="en-US" smtClean="0"/>
              <a:pPr/>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2FAB279-F3D3-423F-9CA8-633DC1FA7F7E}" type="slidenum">
              <a:rPr lang="en-US" smtClean="0"/>
              <a:pPr/>
              <a:t>6</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2FAB279-F3D3-423F-9CA8-633DC1FA7F7E}" type="slidenum">
              <a:rPr lang="en-US" smtClean="0"/>
              <a:pPr/>
              <a:t>7</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2FAB279-F3D3-423F-9CA8-633DC1FA7F7E}" type="slidenum">
              <a:rPr lang="en-US" smtClean="0"/>
              <a:pPr/>
              <a:t>8</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2FAB279-F3D3-423F-9CA8-633DC1FA7F7E}" type="slidenum">
              <a:rPr lang="en-US" smtClean="0"/>
              <a:pPr/>
              <a:t>9</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AD2C2C23-3BE6-460C-89F2-7206AA53990A}" type="datetimeFigureOut">
              <a:rPr lang="en-US" smtClean="0"/>
              <a:pPr/>
              <a:t>3/7/2010</a:t>
            </a:fld>
            <a:endParaRPr lang="en-US" dirty="0"/>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dirty="0"/>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DD7A9016-4AD2-4128-9055-5BACAE38ED4C}"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D2C2C23-3BE6-460C-89F2-7206AA53990A}" type="datetimeFigureOut">
              <a:rPr lang="en-US" smtClean="0"/>
              <a:pPr/>
              <a:t>3/7/2010</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DD7A9016-4AD2-4128-9055-5BACAE38ED4C}"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D2C2C23-3BE6-460C-89F2-7206AA53990A}" type="datetimeFigureOut">
              <a:rPr lang="en-US" smtClean="0"/>
              <a:pPr/>
              <a:t>3/7/2010</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DD7A9016-4AD2-4128-9055-5BACAE38ED4C}"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D2C2C23-3BE6-460C-89F2-7206AA53990A}" type="datetimeFigureOut">
              <a:rPr lang="en-US" smtClean="0"/>
              <a:pPr/>
              <a:t>3/7/2010</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DD7A9016-4AD2-4128-9055-5BACAE38ED4C}" type="slidenum">
              <a:rPr lang="en-US" smtClean="0"/>
              <a:pPr/>
              <a:t>‹#›</a:t>
            </a:fld>
            <a:endParaRPr lang="en-US" dirty="0"/>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AD2C2C23-3BE6-460C-89F2-7206AA53990A}" type="datetimeFigureOut">
              <a:rPr lang="en-US" smtClean="0"/>
              <a:pPr/>
              <a:t>3/7/2010</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DD7A9016-4AD2-4128-9055-5BACAE38ED4C}" type="slidenum">
              <a:rPr lang="en-US" smtClean="0"/>
              <a:pPr/>
              <a:t>‹#›</a:t>
            </a:fld>
            <a:endParaRPr lang="en-US" dirty="0"/>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AD2C2C23-3BE6-460C-89F2-7206AA53990A}" type="datetimeFigureOut">
              <a:rPr lang="en-US" smtClean="0"/>
              <a:pPr/>
              <a:t>3/7/2010</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DD7A9016-4AD2-4128-9055-5BACAE38ED4C}" type="slidenum">
              <a:rPr lang="en-US" smtClean="0"/>
              <a:pPr/>
              <a:t>‹#›</a:t>
            </a:fld>
            <a:endParaRPr lang="en-US" dirty="0"/>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AD2C2C23-3BE6-460C-89F2-7206AA53990A}" type="datetimeFigureOut">
              <a:rPr lang="en-US" smtClean="0"/>
              <a:pPr/>
              <a:t>3/7/2010</a:t>
            </a:fld>
            <a:endParaRPr lang="en-US" dirty="0"/>
          </a:p>
        </p:txBody>
      </p:sp>
      <p:sp>
        <p:nvSpPr>
          <p:cNvPr id="8" name="Footer Placeholder 7"/>
          <p:cNvSpPr>
            <a:spLocks noGrp="1"/>
          </p:cNvSpPr>
          <p:nvPr>
            <p:ph type="ftr" sz="quarter" idx="11"/>
          </p:nvPr>
        </p:nvSpPr>
        <p:spPr/>
        <p:txBody>
          <a:bodyPr/>
          <a:lstStyle>
            <a:extLst/>
          </a:lstStyle>
          <a:p>
            <a:endParaRPr lang="en-US" dirty="0"/>
          </a:p>
        </p:txBody>
      </p:sp>
      <p:sp>
        <p:nvSpPr>
          <p:cNvPr id="9" name="Slide Number Placeholder 8"/>
          <p:cNvSpPr>
            <a:spLocks noGrp="1"/>
          </p:cNvSpPr>
          <p:nvPr>
            <p:ph type="sldNum" sz="quarter" idx="12"/>
          </p:nvPr>
        </p:nvSpPr>
        <p:spPr/>
        <p:txBody>
          <a:bodyPr/>
          <a:lstStyle>
            <a:extLst/>
          </a:lstStyle>
          <a:p>
            <a:fld id="{DD7A9016-4AD2-4128-9055-5BACAE38ED4C}"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AD2C2C23-3BE6-460C-89F2-7206AA53990A}" type="datetimeFigureOut">
              <a:rPr lang="en-US" smtClean="0"/>
              <a:pPr/>
              <a:t>3/7/2010</a:t>
            </a:fld>
            <a:endParaRPr lang="en-US" dirty="0"/>
          </a:p>
        </p:txBody>
      </p:sp>
      <p:sp>
        <p:nvSpPr>
          <p:cNvPr id="4" name="Footer Placeholder 3"/>
          <p:cNvSpPr>
            <a:spLocks noGrp="1"/>
          </p:cNvSpPr>
          <p:nvPr>
            <p:ph type="ftr" sz="quarter" idx="11"/>
          </p:nvPr>
        </p:nvSpPr>
        <p:spPr/>
        <p:txBody>
          <a:bodyPr/>
          <a:lstStyle>
            <a:extLst/>
          </a:lstStyle>
          <a:p>
            <a:endParaRPr lang="en-US" dirty="0"/>
          </a:p>
        </p:txBody>
      </p:sp>
      <p:sp>
        <p:nvSpPr>
          <p:cNvPr id="5" name="Slide Number Placeholder 4"/>
          <p:cNvSpPr>
            <a:spLocks noGrp="1"/>
          </p:cNvSpPr>
          <p:nvPr>
            <p:ph type="sldNum" sz="quarter" idx="12"/>
          </p:nvPr>
        </p:nvSpPr>
        <p:spPr/>
        <p:txBody>
          <a:bodyPr/>
          <a:lstStyle>
            <a:extLst/>
          </a:lstStyle>
          <a:p>
            <a:fld id="{DD7A9016-4AD2-4128-9055-5BACAE38ED4C}" type="slidenum">
              <a:rPr lang="en-US" smtClean="0"/>
              <a:pPr/>
              <a:t>‹#›</a:t>
            </a:fld>
            <a:endParaRPr lang="en-US" dirty="0"/>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AD2C2C23-3BE6-460C-89F2-7206AA53990A}" type="datetimeFigureOut">
              <a:rPr lang="en-US" smtClean="0"/>
              <a:pPr/>
              <a:t>3/7/2010</a:t>
            </a:fld>
            <a:endParaRPr lang="en-US" dirty="0"/>
          </a:p>
        </p:txBody>
      </p:sp>
      <p:sp>
        <p:nvSpPr>
          <p:cNvPr id="3" name="Footer Placeholder 2"/>
          <p:cNvSpPr>
            <a:spLocks noGrp="1"/>
          </p:cNvSpPr>
          <p:nvPr>
            <p:ph type="ftr" sz="quarter" idx="11"/>
          </p:nvPr>
        </p:nvSpPr>
        <p:spPr/>
        <p:txBody>
          <a:bodyPr/>
          <a:lstStyle>
            <a:extLst/>
          </a:lstStyle>
          <a:p>
            <a:endParaRPr lang="en-US" dirty="0"/>
          </a:p>
        </p:txBody>
      </p:sp>
      <p:sp>
        <p:nvSpPr>
          <p:cNvPr id="4" name="Slide Number Placeholder 3"/>
          <p:cNvSpPr>
            <a:spLocks noGrp="1"/>
          </p:cNvSpPr>
          <p:nvPr>
            <p:ph type="sldNum" sz="quarter" idx="12"/>
          </p:nvPr>
        </p:nvSpPr>
        <p:spPr/>
        <p:txBody>
          <a:bodyPr/>
          <a:lstStyle>
            <a:extLst/>
          </a:lstStyle>
          <a:p>
            <a:fld id="{DD7A9016-4AD2-4128-9055-5BACAE38ED4C}"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AD2C2C23-3BE6-460C-89F2-7206AA53990A}" type="datetimeFigureOut">
              <a:rPr lang="en-US" smtClean="0"/>
              <a:pPr/>
              <a:t>3/7/2010</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DD7A9016-4AD2-4128-9055-5BACAE38ED4C}"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dirty="0"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AD2C2C23-3BE6-460C-89F2-7206AA53990A}" type="datetimeFigureOut">
              <a:rPr lang="en-US" smtClean="0"/>
              <a:pPr/>
              <a:t>3/7/2010</a:t>
            </a:fld>
            <a:endParaRPr lang="en-US" dirty="0"/>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dirty="0"/>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DD7A9016-4AD2-4128-9055-5BACAE38ED4C}" type="slidenum">
              <a:rPr lang="en-US" smtClean="0"/>
              <a:pPr/>
              <a:t>‹#›</a:t>
            </a:fld>
            <a:endParaRPr lang="en-US"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AD2C2C23-3BE6-460C-89F2-7206AA53990A}" type="datetimeFigureOut">
              <a:rPr lang="en-US" smtClean="0"/>
              <a:pPr/>
              <a:t>3/7/2010</a:t>
            </a:fld>
            <a:endParaRPr lang="en-US" dirty="0"/>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dirty="0"/>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DD7A9016-4AD2-4128-9055-5BACAE38ED4C}"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www.ala.org/ala/mgrps/divs/ascla/asclaprotools/thinkaccessible/default.cfm"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www.un.org/disabilities/default.asp?navid=12&amp;pid=150" TargetMode="External"/><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hyperlink" Target="http://www.hrsdc.gc.ca/eng/disability_issues/doc/gpim/page00.shtml" TargetMode="External"/><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hyperlink" Target="http://tcsip.tarjancenter.ucla.edu/docs/HCBSAccessibleMeetings.pdf" TargetMode="External"/><Relationship Id="rId2" Type="http://schemas.openxmlformats.org/officeDocument/2006/relationships/notesSlide" Target="../notesSlides/notesSlide37.xml"/><Relationship Id="rId1" Type="http://schemas.openxmlformats.org/officeDocument/2006/relationships/slideLayout" Target="../slideLayouts/slideLayout2.xml"/><Relationship Id="rId4" Type="http://schemas.openxmlformats.org/officeDocument/2006/relationships/hyperlink" Target="http://www.mcss.gov.on.ca/mcss/english/how/howto_meeting.htm" TargetMode="Externa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hyperlink" Target="http://www.garaventa.ca/et/" TargetMode="External"/><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28671"/>
            <a:ext cx="7772400" cy="2653692"/>
          </a:xfrm>
        </p:spPr>
        <p:txBody>
          <a:bodyPr>
            <a:normAutofit/>
          </a:bodyPr>
          <a:lstStyle/>
          <a:p>
            <a:pPr algn="ctr"/>
            <a:r>
              <a:rPr lang="en-US" sz="3600" dirty="0" smtClean="0">
                <a:solidFill>
                  <a:schemeClr val="tx1"/>
                </a:solidFill>
              </a:rPr>
              <a:t>Information Access </a:t>
            </a:r>
            <a:br>
              <a:rPr lang="en-US" sz="3600" dirty="0" smtClean="0">
                <a:solidFill>
                  <a:schemeClr val="tx1"/>
                </a:solidFill>
              </a:rPr>
            </a:br>
            <a:r>
              <a:rPr lang="en-US" sz="3600" dirty="0" smtClean="0">
                <a:solidFill>
                  <a:schemeClr val="tx1"/>
                </a:solidFill>
              </a:rPr>
              <a:t>for People with Disabilities</a:t>
            </a:r>
            <a:br>
              <a:rPr lang="en-US" sz="3600" dirty="0" smtClean="0">
                <a:solidFill>
                  <a:schemeClr val="tx1"/>
                </a:solidFill>
              </a:rPr>
            </a:br>
            <a:r>
              <a:rPr lang="en-US" sz="3600" dirty="0" smtClean="0">
                <a:solidFill>
                  <a:schemeClr val="tx1"/>
                </a:solidFill>
              </a:rPr>
              <a:t>in Your Library – </a:t>
            </a:r>
            <a:r>
              <a:rPr lang="en-US" sz="3100" dirty="0" smtClean="0">
                <a:solidFill>
                  <a:schemeClr val="tx1"/>
                </a:solidFill>
              </a:rPr>
              <a:t>Session #1314</a:t>
            </a:r>
            <a:endParaRPr lang="en-US" sz="3100" dirty="0">
              <a:solidFill>
                <a:schemeClr val="tx1"/>
              </a:solidFill>
            </a:endParaRPr>
          </a:p>
        </p:txBody>
      </p:sp>
      <p:sp>
        <p:nvSpPr>
          <p:cNvPr id="3" name="Subtitle 2"/>
          <p:cNvSpPr>
            <a:spLocks noGrp="1"/>
          </p:cNvSpPr>
          <p:nvPr>
            <p:ph type="subTitle" idx="1"/>
          </p:nvPr>
        </p:nvSpPr>
        <p:spPr/>
        <p:txBody>
          <a:bodyPr>
            <a:normAutofit/>
          </a:bodyPr>
          <a:lstStyle/>
          <a:p>
            <a:pPr algn="ctr"/>
            <a:r>
              <a:rPr lang="en-US" sz="2800" b="1" dirty="0" smtClean="0"/>
              <a:t>Dorothy Macnaughton</a:t>
            </a:r>
          </a:p>
          <a:p>
            <a:pPr algn="ctr"/>
            <a:r>
              <a:rPr lang="en-US" sz="2800" b="1" dirty="0" smtClean="0"/>
              <a:t>Accessibility and Diversity Training</a:t>
            </a:r>
            <a:endParaRPr lang="en-US" sz="2800" b="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sz="2800" dirty="0" smtClean="0"/>
              <a:t>6. (2)  The training must include a review of the purposes of the Act and the requirements of this Regulation and instruction about the following matters:</a:t>
            </a:r>
          </a:p>
          <a:p>
            <a:r>
              <a:rPr lang="en-US" sz="2800" dirty="0" smtClean="0"/>
              <a:t>1. How to interact and communicate with persons with various types of disability.</a:t>
            </a:r>
          </a:p>
          <a:p>
            <a:r>
              <a:rPr lang="en-US" sz="2800" dirty="0" smtClean="0"/>
              <a:t>4. What to do if a person with a particular type of disability is having difficulty accessing the provider’s goods or services.</a:t>
            </a:r>
          </a:p>
          <a:p>
            <a:pPr lvl="1"/>
            <a:r>
              <a:rPr lang="en-US" sz="2400" dirty="0" smtClean="0"/>
              <a:t>Accessibility Standards for Customer Service, ONTARIO REGULATION 429/07</a:t>
            </a:r>
          </a:p>
          <a:p>
            <a:pPr lvl="1"/>
            <a:endParaRPr lang="en-US" sz="2000" dirty="0" smtClean="0"/>
          </a:p>
          <a:p>
            <a:pPr lvl="1"/>
            <a:endParaRPr lang="en-US" sz="2400" dirty="0" smtClean="0"/>
          </a:p>
        </p:txBody>
      </p:sp>
      <p:sp>
        <p:nvSpPr>
          <p:cNvPr id="3" name="Title 2"/>
          <p:cNvSpPr>
            <a:spLocks noGrp="1"/>
          </p:cNvSpPr>
          <p:nvPr>
            <p:ph type="title"/>
          </p:nvPr>
        </p:nvSpPr>
        <p:spPr/>
        <p:txBody>
          <a:bodyPr/>
          <a:lstStyle/>
          <a:p>
            <a:pPr algn="ctr"/>
            <a:r>
              <a:rPr lang="en-US" sz="3600" dirty="0" smtClean="0">
                <a:solidFill>
                  <a:schemeClr val="tx1"/>
                </a:solidFill>
              </a:rPr>
              <a:t>Training</a:t>
            </a:r>
            <a:endParaRPr lang="en-US" sz="3600" dirty="0">
              <a:solidFill>
                <a:schemeClr val="tx1"/>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000240"/>
            <a:ext cx="8229600" cy="4007051"/>
          </a:xfrm>
        </p:spPr>
        <p:txBody>
          <a:bodyPr>
            <a:normAutofit lnSpcReduction="10000"/>
          </a:bodyPr>
          <a:lstStyle/>
          <a:p>
            <a:r>
              <a:rPr lang="en-US" sz="2800" dirty="0" smtClean="0"/>
              <a:t>Interacting with someone with a print disability who requires information in alternate formats </a:t>
            </a:r>
          </a:p>
          <a:p>
            <a:pPr lvl="1"/>
            <a:r>
              <a:rPr lang="en-CA" sz="2800" i="1" dirty="0" smtClean="0"/>
              <a:t>The training shall encompass:</a:t>
            </a:r>
          </a:p>
          <a:p>
            <a:pPr lvl="1"/>
            <a:r>
              <a:rPr lang="en-CA" sz="2800" i="1" dirty="0" smtClean="0"/>
              <a:t>information and communication barriers and the needs of persons with disabilities </a:t>
            </a:r>
          </a:p>
          <a:p>
            <a:pPr lvl="2"/>
            <a:r>
              <a:rPr lang="en-CA" sz="2800" i="1" dirty="0" smtClean="0"/>
              <a:t>Final Draft of Proposed Accessible Information and Communications Standard</a:t>
            </a:r>
            <a:endParaRPr lang="en-US" sz="2800" i="1" dirty="0" smtClean="0"/>
          </a:p>
          <a:p>
            <a:endParaRPr lang="en-US" dirty="0" smtClean="0"/>
          </a:p>
          <a:p>
            <a:endParaRPr lang="en-US" dirty="0" smtClean="0"/>
          </a:p>
          <a:p>
            <a:endParaRPr lang="en-US" dirty="0"/>
          </a:p>
        </p:txBody>
      </p:sp>
      <p:sp>
        <p:nvSpPr>
          <p:cNvPr id="3" name="Title 2"/>
          <p:cNvSpPr>
            <a:spLocks noGrp="1"/>
          </p:cNvSpPr>
          <p:nvPr>
            <p:ph type="title"/>
          </p:nvPr>
        </p:nvSpPr>
        <p:spPr>
          <a:xfrm>
            <a:off x="457200" y="142852"/>
            <a:ext cx="8229600" cy="1714512"/>
          </a:xfrm>
        </p:spPr>
        <p:txBody>
          <a:bodyPr>
            <a:noAutofit/>
          </a:bodyPr>
          <a:lstStyle/>
          <a:p>
            <a:pPr algn="ctr"/>
            <a:r>
              <a:rPr lang="en-US" sz="3600" dirty="0" smtClean="0">
                <a:solidFill>
                  <a:schemeClr val="tx1"/>
                </a:solidFill>
              </a:rPr>
              <a:t>Training and </a:t>
            </a:r>
            <a:br>
              <a:rPr lang="en-US" sz="3600" dirty="0" smtClean="0">
                <a:solidFill>
                  <a:schemeClr val="tx1"/>
                </a:solidFill>
              </a:rPr>
            </a:br>
            <a:r>
              <a:rPr lang="en-US" sz="3600" dirty="0" smtClean="0">
                <a:solidFill>
                  <a:schemeClr val="tx1"/>
                </a:solidFill>
              </a:rPr>
              <a:t>Information Access</a:t>
            </a:r>
            <a:endParaRPr lang="en-US" sz="3600" dirty="0">
              <a:solidFill>
                <a:schemeClr val="tx1"/>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857364"/>
            <a:ext cx="8229600" cy="4149927"/>
          </a:xfrm>
        </p:spPr>
        <p:txBody>
          <a:bodyPr/>
          <a:lstStyle/>
          <a:p>
            <a:r>
              <a:rPr lang="en-US" dirty="0" smtClean="0"/>
              <a:t> </a:t>
            </a:r>
            <a:r>
              <a:rPr lang="en-US" sz="2800" dirty="0" smtClean="0"/>
              <a:t>How to ensure your services are accessible to people with a print disability</a:t>
            </a:r>
          </a:p>
          <a:p>
            <a:endParaRPr lang="en-US" sz="2800" dirty="0" smtClean="0"/>
          </a:p>
          <a:p>
            <a:r>
              <a:rPr lang="en-US" sz="2400" dirty="0" smtClean="0"/>
              <a:t>Find different ways to provide access</a:t>
            </a:r>
          </a:p>
          <a:p>
            <a:endParaRPr lang="en-US" dirty="0"/>
          </a:p>
        </p:txBody>
      </p:sp>
      <p:sp>
        <p:nvSpPr>
          <p:cNvPr id="3" name="Title 2"/>
          <p:cNvSpPr>
            <a:spLocks noGrp="1"/>
          </p:cNvSpPr>
          <p:nvPr>
            <p:ph type="title"/>
          </p:nvPr>
        </p:nvSpPr>
        <p:spPr>
          <a:xfrm>
            <a:off x="500034" y="357166"/>
            <a:ext cx="8229600" cy="1439850"/>
          </a:xfrm>
        </p:spPr>
        <p:txBody>
          <a:bodyPr>
            <a:normAutofit/>
          </a:bodyPr>
          <a:lstStyle/>
          <a:p>
            <a:pPr algn="ctr"/>
            <a:r>
              <a:rPr lang="en-US" sz="3600" dirty="0" smtClean="0">
                <a:solidFill>
                  <a:schemeClr val="tx1"/>
                </a:solidFill>
              </a:rPr>
              <a:t>Training and </a:t>
            </a:r>
            <a:br>
              <a:rPr lang="en-US" sz="3600" dirty="0" smtClean="0">
                <a:solidFill>
                  <a:schemeClr val="tx1"/>
                </a:solidFill>
              </a:rPr>
            </a:br>
            <a:r>
              <a:rPr lang="en-US" sz="3600" dirty="0" smtClean="0">
                <a:solidFill>
                  <a:schemeClr val="tx1"/>
                </a:solidFill>
              </a:rPr>
              <a:t>Information Access</a:t>
            </a:r>
            <a:endParaRPr lang="en-US" sz="36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857364"/>
            <a:ext cx="8229600" cy="4149927"/>
          </a:xfrm>
        </p:spPr>
        <p:txBody>
          <a:bodyPr/>
          <a:lstStyle/>
          <a:p>
            <a:pPr lvl="1">
              <a:buNone/>
            </a:pPr>
            <a:r>
              <a:rPr lang="en-CA" sz="2800" dirty="0" smtClean="0"/>
              <a:t>Training staff about the resources and tools your library has which enable you to provide accessible information</a:t>
            </a:r>
          </a:p>
          <a:p>
            <a:pPr lvl="1"/>
            <a:r>
              <a:rPr lang="en-CA" sz="2400" i="1" dirty="0" smtClean="0"/>
              <a:t>The training shall encompass: </a:t>
            </a:r>
            <a:endParaRPr lang="en-US" sz="2400" i="1" dirty="0" smtClean="0"/>
          </a:p>
          <a:p>
            <a:pPr lvl="1"/>
            <a:r>
              <a:rPr lang="en-CA" sz="2400" i="1" dirty="0" smtClean="0"/>
              <a:t>the organization’s resources and tools for providing accessible information (and communication supports and services)</a:t>
            </a:r>
          </a:p>
          <a:p>
            <a:pPr lvl="2"/>
            <a:r>
              <a:rPr lang="en-CA" sz="2200" i="1" dirty="0" smtClean="0"/>
              <a:t>Final Draft of Proposed Accessible Information and Communications Standard</a:t>
            </a:r>
            <a:endParaRPr lang="en-US" sz="2200" i="1" dirty="0" smtClean="0"/>
          </a:p>
          <a:p>
            <a:pPr lvl="1"/>
            <a:endParaRPr lang="en-US" i="1" dirty="0"/>
          </a:p>
        </p:txBody>
      </p:sp>
      <p:sp>
        <p:nvSpPr>
          <p:cNvPr id="3" name="Title 2"/>
          <p:cNvSpPr>
            <a:spLocks noGrp="1"/>
          </p:cNvSpPr>
          <p:nvPr>
            <p:ph type="title"/>
          </p:nvPr>
        </p:nvSpPr>
        <p:spPr>
          <a:xfrm>
            <a:off x="457200" y="357166"/>
            <a:ext cx="8229600" cy="1214446"/>
          </a:xfrm>
        </p:spPr>
        <p:txBody>
          <a:bodyPr>
            <a:noAutofit/>
          </a:bodyPr>
          <a:lstStyle/>
          <a:p>
            <a:pPr algn="ctr"/>
            <a:r>
              <a:rPr lang="en-US" sz="3600" dirty="0" smtClean="0">
                <a:solidFill>
                  <a:schemeClr val="tx1"/>
                </a:solidFill>
              </a:rPr>
              <a:t>Training and </a:t>
            </a:r>
            <a:br>
              <a:rPr lang="en-US" sz="3600" dirty="0" smtClean="0">
                <a:solidFill>
                  <a:schemeClr val="tx1"/>
                </a:solidFill>
              </a:rPr>
            </a:br>
            <a:r>
              <a:rPr lang="en-US" sz="3600" dirty="0" smtClean="0">
                <a:solidFill>
                  <a:schemeClr val="tx1"/>
                </a:solidFill>
              </a:rPr>
              <a:t>Information Access</a:t>
            </a:r>
            <a:endParaRPr lang="en-US" sz="3600" dirty="0">
              <a:solidFill>
                <a:schemeClr val="tx1"/>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643050"/>
            <a:ext cx="8229600" cy="4364241"/>
          </a:xfrm>
        </p:spPr>
        <p:txBody>
          <a:bodyPr>
            <a:normAutofit/>
          </a:bodyPr>
          <a:lstStyle/>
          <a:p>
            <a:r>
              <a:rPr lang="en-CA" sz="2800" i="1" dirty="0" smtClean="0"/>
              <a:t>The training shall encompass: </a:t>
            </a:r>
            <a:endParaRPr lang="en-US" sz="2800" i="1" dirty="0" smtClean="0"/>
          </a:p>
          <a:p>
            <a:pPr>
              <a:buNone/>
            </a:pPr>
            <a:r>
              <a:rPr lang="en-CA" dirty="0" smtClean="0"/>
              <a:t> </a:t>
            </a:r>
            <a:endParaRPr lang="en-US" dirty="0" smtClean="0"/>
          </a:p>
          <a:p>
            <a:pPr lvl="1"/>
            <a:r>
              <a:rPr lang="en-CA" sz="2400" i="1" dirty="0" smtClean="0"/>
              <a:t>the organization’s policies, procedures and practices for providing accessible information and communications to and from persons with disabilities</a:t>
            </a:r>
          </a:p>
          <a:p>
            <a:pPr lvl="2"/>
            <a:r>
              <a:rPr lang="en-CA" sz="2000" i="1" dirty="0" smtClean="0"/>
              <a:t>Final Draft of Proposed Accessible Information and Communications Standard</a:t>
            </a:r>
            <a:endParaRPr lang="en-US" sz="2000" i="1" dirty="0" smtClean="0"/>
          </a:p>
          <a:p>
            <a:pPr lvl="2"/>
            <a:endParaRPr lang="en-US" sz="2200" i="1" dirty="0"/>
          </a:p>
        </p:txBody>
      </p:sp>
      <p:sp>
        <p:nvSpPr>
          <p:cNvPr id="3" name="Title 2"/>
          <p:cNvSpPr>
            <a:spLocks noGrp="1"/>
          </p:cNvSpPr>
          <p:nvPr>
            <p:ph type="title"/>
          </p:nvPr>
        </p:nvSpPr>
        <p:spPr>
          <a:xfrm>
            <a:off x="457200" y="285728"/>
            <a:ext cx="8229600" cy="1214446"/>
          </a:xfrm>
        </p:spPr>
        <p:txBody>
          <a:bodyPr>
            <a:noAutofit/>
          </a:bodyPr>
          <a:lstStyle/>
          <a:p>
            <a:pPr algn="ctr"/>
            <a:r>
              <a:rPr lang="en-US" sz="3600" dirty="0" smtClean="0">
                <a:solidFill>
                  <a:schemeClr val="tx1"/>
                </a:solidFill>
              </a:rPr>
              <a:t>Training and </a:t>
            </a:r>
            <a:br>
              <a:rPr lang="en-US" sz="3600" dirty="0" smtClean="0">
                <a:solidFill>
                  <a:schemeClr val="tx1"/>
                </a:solidFill>
              </a:rPr>
            </a:br>
            <a:r>
              <a:rPr lang="en-US" sz="3600" dirty="0" smtClean="0">
                <a:solidFill>
                  <a:schemeClr val="tx1"/>
                </a:solidFill>
              </a:rPr>
              <a:t>Information Access</a:t>
            </a:r>
            <a:endParaRPr lang="en-US" sz="3600" dirty="0">
              <a:solidFill>
                <a:schemeClr val="tx1"/>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lvl="0"/>
            <a:r>
              <a:rPr lang="en-CA" sz="2800" dirty="0" smtClean="0"/>
              <a:t>Policies, procedures and training on how to communicate and provide information to people with disabilities in emergency and crisis situations will be critical</a:t>
            </a:r>
          </a:p>
          <a:p>
            <a:pPr lvl="0"/>
            <a:r>
              <a:rPr lang="en-CA" sz="2800" i="1" dirty="0" smtClean="0"/>
              <a:t>The training shall encompass:</a:t>
            </a:r>
          </a:p>
          <a:p>
            <a:pPr lvl="1"/>
            <a:r>
              <a:rPr lang="en-CA" sz="2400" i="1" dirty="0" smtClean="0"/>
              <a:t>information on how to communicate with persons with disabilities in emergency and crisis situations</a:t>
            </a:r>
            <a:endParaRPr lang="en-US" sz="2400" i="1" dirty="0"/>
          </a:p>
        </p:txBody>
      </p:sp>
      <p:sp>
        <p:nvSpPr>
          <p:cNvPr id="3" name="Title 2"/>
          <p:cNvSpPr>
            <a:spLocks noGrp="1"/>
          </p:cNvSpPr>
          <p:nvPr>
            <p:ph type="title"/>
          </p:nvPr>
        </p:nvSpPr>
        <p:spPr/>
        <p:txBody>
          <a:bodyPr>
            <a:noAutofit/>
          </a:bodyPr>
          <a:lstStyle/>
          <a:p>
            <a:pPr algn="ctr"/>
            <a:r>
              <a:rPr lang="en-US" sz="3600" dirty="0" smtClean="0">
                <a:solidFill>
                  <a:schemeClr val="tx1"/>
                </a:solidFill>
              </a:rPr>
              <a:t>Training and </a:t>
            </a:r>
            <a:br>
              <a:rPr lang="en-US" sz="3600" dirty="0" smtClean="0">
                <a:solidFill>
                  <a:schemeClr val="tx1"/>
                </a:solidFill>
              </a:rPr>
            </a:br>
            <a:r>
              <a:rPr lang="en-US" sz="3600" dirty="0" smtClean="0">
                <a:solidFill>
                  <a:schemeClr val="tx1"/>
                </a:solidFill>
              </a:rPr>
              <a:t>Information Access</a:t>
            </a:r>
            <a:endParaRPr lang="en-US" sz="36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500174"/>
            <a:ext cx="8229600" cy="4507117"/>
          </a:xfrm>
        </p:spPr>
        <p:txBody>
          <a:bodyPr>
            <a:normAutofit fontScale="92500" lnSpcReduction="10000"/>
          </a:bodyPr>
          <a:lstStyle/>
          <a:p>
            <a:r>
              <a:rPr lang="en-US" sz="3000" dirty="0" smtClean="0"/>
              <a:t>Third Party Training</a:t>
            </a:r>
          </a:p>
          <a:p>
            <a:pPr lvl="1"/>
            <a:r>
              <a:rPr lang="en-US" sz="2600" dirty="0" smtClean="0"/>
              <a:t>Accessibility Standards for Customer Service, ONTARIO REGULATION 429/07</a:t>
            </a:r>
          </a:p>
          <a:p>
            <a:endParaRPr lang="en-US" dirty="0" smtClean="0"/>
          </a:p>
          <a:p>
            <a:r>
              <a:rPr lang="en-US" sz="2600" b="1" dirty="0" smtClean="0"/>
              <a:t>6.  </a:t>
            </a:r>
            <a:r>
              <a:rPr lang="en-US" sz="2600" dirty="0" smtClean="0"/>
              <a:t>(1)  Every provider of goods or services shall ensure that the following persons receive training about the provision of its goods or services to persons with disabilities:</a:t>
            </a:r>
          </a:p>
          <a:p>
            <a:r>
              <a:rPr lang="en-US" sz="2600" dirty="0" smtClean="0"/>
              <a:t>1. Every person who deals with members of the public or other third parties on behalf of the provider, whether the person does so as an employee, agent, volunteer or otherwise.</a:t>
            </a:r>
          </a:p>
          <a:p>
            <a:endParaRPr lang="en-US" dirty="0"/>
          </a:p>
        </p:txBody>
      </p:sp>
      <p:sp>
        <p:nvSpPr>
          <p:cNvPr id="3" name="Title 2"/>
          <p:cNvSpPr>
            <a:spLocks noGrp="1"/>
          </p:cNvSpPr>
          <p:nvPr>
            <p:ph type="title"/>
          </p:nvPr>
        </p:nvSpPr>
        <p:spPr>
          <a:xfrm>
            <a:off x="457200" y="214290"/>
            <a:ext cx="8229600" cy="1214446"/>
          </a:xfrm>
        </p:spPr>
        <p:txBody>
          <a:bodyPr>
            <a:noAutofit/>
          </a:bodyPr>
          <a:lstStyle/>
          <a:p>
            <a:pPr algn="ctr"/>
            <a:r>
              <a:rPr lang="en-US" sz="3600" dirty="0" smtClean="0">
                <a:solidFill>
                  <a:schemeClr val="tx1"/>
                </a:solidFill>
              </a:rPr>
              <a:t>Procurement of Goods </a:t>
            </a:r>
            <a:br>
              <a:rPr lang="en-US" sz="3600" dirty="0" smtClean="0">
                <a:solidFill>
                  <a:schemeClr val="tx1"/>
                </a:solidFill>
              </a:rPr>
            </a:br>
            <a:r>
              <a:rPr lang="en-US" sz="3600" dirty="0" smtClean="0">
                <a:solidFill>
                  <a:schemeClr val="tx1"/>
                </a:solidFill>
              </a:rPr>
              <a:t>and Services</a:t>
            </a:r>
            <a:endParaRPr lang="en-US" sz="3600" dirty="0">
              <a:solidFill>
                <a:schemeClr val="tx1"/>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785926"/>
            <a:ext cx="8229600" cy="4221365"/>
          </a:xfrm>
        </p:spPr>
        <p:txBody>
          <a:bodyPr>
            <a:normAutofit fontScale="92500"/>
          </a:bodyPr>
          <a:lstStyle/>
          <a:p>
            <a:r>
              <a:rPr lang="en-US" sz="2800" dirty="0" smtClean="0"/>
              <a:t>Look to the future and how you can ensure the goods and services you procure will be accessible to people with disabilities</a:t>
            </a:r>
          </a:p>
          <a:p>
            <a:r>
              <a:rPr lang="en-US" sz="2800" dirty="0" smtClean="0"/>
              <a:t>Ask the businesses and organizations you do business with what they have in place to ensure their goods and services are accessible to people with disabilities</a:t>
            </a:r>
          </a:p>
          <a:p>
            <a:r>
              <a:rPr lang="en-US" sz="2800" dirty="0" smtClean="0"/>
              <a:t>Government of Canada, Accessible Procurement Toolkit</a:t>
            </a:r>
          </a:p>
          <a:p>
            <a:pPr lvl="1"/>
            <a:r>
              <a:rPr lang="en-US" sz="2400" dirty="0" smtClean="0"/>
              <a:t>http://www.apt.gc.ca/index.asp</a:t>
            </a:r>
            <a:endParaRPr lang="en-US" sz="2400" dirty="0"/>
          </a:p>
        </p:txBody>
      </p:sp>
      <p:sp>
        <p:nvSpPr>
          <p:cNvPr id="3" name="Title 2"/>
          <p:cNvSpPr>
            <a:spLocks noGrp="1"/>
          </p:cNvSpPr>
          <p:nvPr>
            <p:ph type="title"/>
          </p:nvPr>
        </p:nvSpPr>
        <p:spPr>
          <a:xfrm>
            <a:off x="428596" y="0"/>
            <a:ext cx="8229600" cy="1643050"/>
          </a:xfrm>
        </p:spPr>
        <p:txBody>
          <a:bodyPr>
            <a:normAutofit fontScale="90000"/>
          </a:bodyPr>
          <a:lstStyle/>
          <a:p>
            <a:pPr algn="ctr"/>
            <a:r>
              <a:rPr lang="en-US" sz="2800" dirty="0" smtClean="0"/>
              <a:t/>
            </a:r>
            <a:br>
              <a:rPr lang="en-US" sz="2800" dirty="0" smtClean="0"/>
            </a:br>
            <a:r>
              <a:rPr lang="en-US" sz="3600" dirty="0" smtClean="0"/>
              <a:t> </a:t>
            </a:r>
            <a:r>
              <a:rPr lang="en-US" sz="4000" dirty="0" smtClean="0">
                <a:solidFill>
                  <a:schemeClr val="tx1"/>
                </a:solidFill>
              </a:rPr>
              <a:t>Procurement of Goods </a:t>
            </a:r>
            <a:br>
              <a:rPr lang="en-US" sz="4000" dirty="0" smtClean="0">
                <a:solidFill>
                  <a:schemeClr val="tx1"/>
                </a:solidFill>
              </a:rPr>
            </a:br>
            <a:r>
              <a:rPr lang="en-US" sz="4000" dirty="0" smtClean="0">
                <a:solidFill>
                  <a:schemeClr val="tx1"/>
                </a:solidFill>
              </a:rPr>
              <a:t>Services</a:t>
            </a:r>
            <a:endParaRPr lang="en-US" sz="4000" dirty="0">
              <a:solidFill>
                <a:schemeClr val="tx1"/>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The American Library Association has produced a helpful document titled, “Think Accessible Before You Buy. Questions to Ask to Ensure That the Electronic Resources Your Library Plans to Purchase are Accessible. An ASCLA (Association of Specialized and Cooperative Library Agencies) Toolkit.”    </a:t>
            </a:r>
            <a:br>
              <a:rPr lang="en-US" dirty="0" smtClean="0"/>
            </a:br>
            <a:r>
              <a:rPr lang="en-US" u="sng" dirty="0" smtClean="0">
                <a:hlinkClick r:id="rId3"/>
              </a:rPr>
              <a:t>http://www.ala.org/ala/mgrps/divs/ascla/asclaprotools/thinkaccessible/default.cfm</a:t>
            </a:r>
            <a:endParaRPr lang="en-US" dirty="0" smtClean="0"/>
          </a:p>
          <a:p>
            <a:endParaRPr lang="en-US" dirty="0"/>
          </a:p>
        </p:txBody>
      </p:sp>
      <p:sp>
        <p:nvSpPr>
          <p:cNvPr id="3" name="Title 2"/>
          <p:cNvSpPr>
            <a:spLocks noGrp="1"/>
          </p:cNvSpPr>
          <p:nvPr>
            <p:ph type="title"/>
          </p:nvPr>
        </p:nvSpPr>
        <p:spPr/>
        <p:txBody>
          <a:bodyPr>
            <a:noAutofit/>
          </a:bodyPr>
          <a:lstStyle/>
          <a:p>
            <a:pPr algn="ctr"/>
            <a:r>
              <a:rPr lang="en-US" sz="3600" dirty="0" smtClean="0">
                <a:solidFill>
                  <a:schemeClr val="tx1"/>
                </a:solidFill>
              </a:rPr>
              <a:t>Procurement of Goods </a:t>
            </a:r>
            <a:br>
              <a:rPr lang="en-US" sz="3600" dirty="0" smtClean="0">
                <a:solidFill>
                  <a:schemeClr val="tx1"/>
                </a:solidFill>
              </a:rPr>
            </a:br>
            <a:r>
              <a:rPr lang="en-US" sz="3600" dirty="0" smtClean="0">
                <a:solidFill>
                  <a:schemeClr val="tx1"/>
                </a:solidFill>
              </a:rPr>
              <a:t>Services</a:t>
            </a:r>
            <a:endParaRPr lang="en-US" sz="36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643050"/>
            <a:ext cx="8229600" cy="4364241"/>
          </a:xfrm>
        </p:spPr>
        <p:txBody>
          <a:bodyPr/>
          <a:lstStyle/>
          <a:p>
            <a:r>
              <a:rPr lang="en-US" dirty="0" smtClean="0"/>
              <a:t>If your library is considering redesigning their web site and/or web content, it makes sense to hire a company or find an individual within your organization with the necessary expertise to make the site and the information it contains accessible to everyone, including people with disabilities (e.g. those people using screen reading or screen magnification software)</a:t>
            </a:r>
            <a:endParaRPr lang="en-US" dirty="0"/>
          </a:p>
        </p:txBody>
      </p:sp>
      <p:sp>
        <p:nvSpPr>
          <p:cNvPr id="3" name="Title 2"/>
          <p:cNvSpPr>
            <a:spLocks noGrp="1"/>
          </p:cNvSpPr>
          <p:nvPr>
            <p:ph type="title"/>
          </p:nvPr>
        </p:nvSpPr>
        <p:spPr/>
        <p:txBody>
          <a:bodyPr>
            <a:normAutofit/>
          </a:bodyPr>
          <a:lstStyle/>
          <a:p>
            <a:pPr algn="ctr"/>
            <a:r>
              <a:rPr lang="en-US" sz="3600" dirty="0" smtClean="0">
                <a:solidFill>
                  <a:schemeClr val="tx1"/>
                </a:solidFill>
              </a:rPr>
              <a:t>Web Sites and Web Content</a:t>
            </a:r>
            <a:endParaRPr lang="en-US" sz="3600" dirty="0">
              <a:solidFill>
                <a:schemeClr val="tx1"/>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People with disabilities, particularly people with print disabilities, have sometimes felt reluctant to use their libraries.</a:t>
            </a:r>
          </a:p>
          <a:p>
            <a:r>
              <a:rPr lang="en-US" dirty="0" smtClean="0"/>
              <a:t>In Ontario, we are fortunate to now have the Accessibility for Ontarians with Disabilities Act which will enable people with disabilities to have greater access to information and resources than they have ever had.</a:t>
            </a:r>
            <a:endParaRPr lang="en-US" dirty="0"/>
          </a:p>
        </p:txBody>
      </p:sp>
      <p:sp>
        <p:nvSpPr>
          <p:cNvPr id="3" name="Title 2"/>
          <p:cNvSpPr>
            <a:spLocks noGrp="1"/>
          </p:cNvSpPr>
          <p:nvPr>
            <p:ph type="title"/>
          </p:nvPr>
        </p:nvSpPr>
        <p:spPr/>
        <p:txBody>
          <a:bodyPr>
            <a:noAutofit/>
          </a:bodyPr>
          <a:lstStyle/>
          <a:p>
            <a:pPr algn="ctr"/>
            <a:r>
              <a:rPr lang="en-US" sz="3600" dirty="0" smtClean="0">
                <a:solidFill>
                  <a:schemeClr val="tx1"/>
                </a:solidFill>
              </a:rPr>
              <a:t>Libraries and Access to Information</a:t>
            </a:r>
            <a:endParaRPr lang="en-US" sz="3600" dirty="0">
              <a:solidFill>
                <a:schemeClr val="tx1"/>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“What is Web Accessibility</a:t>
            </a:r>
          </a:p>
          <a:p>
            <a:r>
              <a:rPr lang="en-US" dirty="0" smtClean="0"/>
              <a:t>Web accessibility means that people with disabilities can use the Web. More specifically, Web accessibility means that people with disabilities can perceive, understand, navigate, and interact with the Web, and that they can contribute to the Web.”</a:t>
            </a:r>
          </a:p>
          <a:p>
            <a:pPr lvl="1"/>
            <a:r>
              <a:rPr lang="en-US" dirty="0" smtClean="0"/>
              <a:t>Introduction to Web Accessibility</a:t>
            </a:r>
          </a:p>
          <a:p>
            <a:pPr lvl="1"/>
            <a:r>
              <a:rPr lang="en-US" dirty="0" smtClean="0"/>
              <a:t>WC3 Web Accessibility Initiative</a:t>
            </a:r>
          </a:p>
          <a:p>
            <a:endParaRPr lang="en-US" dirty="0"/>
          </a:p>
        </p:txBody>
      </p:sp>
      <p:sp>
        <p:nvSpPr>
          <p:cNvPr id="3" name="Title 2"/>
          <p:cNvSpPr>
            <a:spLocks noGrp="1"/>
          </p:cNvSpPr>
          <p:nvPr>
            <p:ph type="title"/>
          </p:nvPr>
        </p:nvSpPr>
        <p:spPr/>
        <p:txBody>
          <a:bodyPr>
            <a:normAutofit/>
          </a:bodyPr>
          <a:lstStyle/>
          <a:p>
            <a:pPr algn="ctr"/>
            <a:r>
              <a:rPr lang="en-US" sz="3600" dirty="0" smtClean="0">
                <a:solidFill>
                  <a:schemeClr val="tx1"/>
                </a:solidFill>
              </a:rPr>
              <a:t>Web Sites and Web Content</a:t>
            </a:r>
            <a:endParaRPr lang="en-US" sz="36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fr-FR" b="1" dirty="0" smtClean="0"/>
              <a:t>W3C WCAG </a:t>
            </a:r>
            <a:r>
              <a:rPr lang="fr-FR" dirty="0" smtClean="0"/>
              <a:t>- </a:t>
            </a:r>
            <a:r>
              <a:rPr lang="en-US" dirty="0" smtClean="0"/>
              <a:t>Web Content Accessibility Guidelines 2.0 (WCAG 2.0) covers a wide range of recommendations for making Web content more accessible. Following these guidelines will make content accessible to people living with a wider range of disabilities, including blindness and low vision, deafness and hearing loss, learning disabilities, cognitive limitations, limited movement, speech difficulties, photosensitivity and combinations of these. Following these guidelines will also often make Web content more usable to users in general. </a:t>
            </a:r>
          </a:p>
          <a:p>
            <a:endParaRPr lang="en-US" dirty="0"/>
          </a:p>
        </p:txBody>
      </p:sp>
      <p:sp>
        <p:nvSpPr>
          <p:cNvPr id="3" name="Title 2"/>
          <p:cNvSpPr>
            <a:spLocks noGrp="1"/>
          </p:cNvSpPr>
          <p:nvPr>
            <p:ph type="title"/>
          </p:nvPr>
        </p:nvSpPr>
        <p:spPr/>
        <p:txBody>
          <a:bodyPr>
            <a:normAutofit/>
          </a:bodyPr>
          <a:lstStyle/>
          <a:p>
            <a:pPr algn="ctr"/>
            <a:r>
              <a:rPr lang="en-US" sz="3600" dirty="0" smtClean="0">
                <a:solidFill>
                  <a:schemeClr val="tx1"/>
                </a:solidFill>
              </a:rPr>
              <a:t>Web Sites and Web Content</a:t>
            </a:r>
            <a:endParaRPr lang="en-US" sz="3600" dirty="0">
              <a:solidFill>
                <a:schemeClr val="tx1"/>
              </a:solidFill>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r>
              <a:rPr lang="en-US" dirty="0" smtClean="0"/>
              <a:t>Appendix B</a:t>
            </a:r>
          </a:p>
          <a:p>
            <a:pPr lvl="0"/>
            <a:r>
              <a:rPr lang="en-US" dirty="0" smtClean="0"/>
              <a:t>B.1.0  </a:t>
            </a:r>
            <a:r>
              <a:rPr lang="en-CA" b="1" dirty="0" smtClean="0"/>
              <a:t>Accessible web pages / websites </a:t>
            </a:r>
            <a:r>
              <a:rPr lang="en-CA" b="1" i="1" dirty="0" smtClean="0"/>
              <a:t>(user interfaces, navigation)</a:t>
            </a:r>
            <a:endParaRPr lang="en-US" b="1" i="1" dirty="0" smtClean="0"/>
          </a:p>
          <a:p>
            <a:r>
              <a:rPr lang="en-CA" dirty="0" smtClean="0"/>
              <a:t>Web sites and web content should be compliant with W3C Web Content Accessibility Guidelines 2.0 (WCAG 2.0), level A. </a:t>
            </a:r>
            <a:endParaRPr lang="en-US" dirty="0" smtClean="0"/>
          </a:p>
          <a:p>
            <a:r>
              <a:rPr lang="en-CA" dirty="0" smtClean="0"/>
              <a:t>New web authoring tools procured by an organization should support the authoring of accessible web sites and enable authoring by people with disabilities by following the current version of ATAG or equivalent guidelines.</a:t>
            </a:r>
            <a:endParaRPr lang="en-US" dirty="0" smtClean="0"/>
          </a:p>
          <a:p>
            <a:endParaRPr lang="en-US" dirty="0"/>
          </a:p>
        </p:txBody>
      </p:sp>
      <p:sp>
        <p:nvSpPr>
          <p:cNvPr id="3" name="Title 2"/>
          <p:cNvSpPr>
            <a:spLocks noGrp="1"/>
          </p:cNvSpPr>
          <p:nvPr>
            <p:ph type="title"/>
          </p:nvPr>
        </p:nvSpPr>
        <p:spPr/>
        <p:txBody>
          <a:bodyPr>
            <a:normAutofit/>
          </a:bodyPr>
          <a:lstStyle/>
          <a:p>
            <a:pPr algn="ctr"/>
            <a:r>
              <a:rPr lang="en-US" sz="3600" dirty="0" smtClean="0">
                <a:solidFill>
                  <a:schemeClr val="tx1"/>
                </a:solidFill>
              </a:rPr>
              <a:t>Web Sites and Web Content</a:t>
            </a:r>
            <a:endParaRPr lang="en-US" sz="3600" dirty="0">
              <a:solidFill>
                <a:schemeClr val="tx1"/>
              </a:solidFill>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2800" dirty="0" smtClean="0"/>
              <a:t>“The Web is increasingly an essential resource for many aspects of life: education, employment, government, commerce, health care, recreation, social interaction, and more. The Web is used not only for receiving information, but also for providing information and interacting with society. </a:t>
            </a:r>
            <a:endParaRPr lang="en-US" sz="2800" dirty="0"/>
          </a:p>
        </p:txBody>
      </p:sp>
      <p:sp>
        <p:nvSpPr>
          <p:cNvPr id="3" name="Title 2"/>
          <p:cNvSpPr>
            <a:spLocks noGrp="1"/>
          </p:cNvSpPr>
          <p:nvPr>
            <p:ph type="title"/>
          </p:nvPr>
        </p:nvSpPr>
        <p:spPr/>
        <p:txBody>
          <a:bodyPr>
            <a:normAutofit/>
          </a:bodyPr>
          <a:lstStyle/>
          <a:p>
            <a:pPr algn="ctr"/>
            <a:r>
              <a:rPr lang="en-US" sz="3600" dirty="0" smtClean="0">
                <a:solidFill>
                  <a:schemeClr val="tx1"/>
                </a:solidFill>
              </a:rPr>
              <a:t>Web Sites and Web Content</a:t>
            </a:r>
            <a:endParaRPr lang="en-US" sz="3600" dirty="0">
              <a:solidFill>
                <a:schemeClr val="tx1"/>
              </a:solidFill>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2800" dirty="0" smtClean="0"/>
              <a:t>Therefore, it is essential that the Web be accessible in order to provide equal access and equal opportunity to people with disabilities. Indeed, the </a:t>
            </a:r>
            <a:r>
              <a:rPr lang="en-US" sz="2800" dirty="0" smtClean="0">
                <a:hlinkClick r:id="rId3"/>
              </a:rPr>
              <a:t>UN Convention on the Rights of Persons with Disabilities</a:t>
            </a:r>
            <a:r>
              <a:rPr lang="en-US" sz="2800" dirty="0" smtClean="0"/>
              <a:t> (2006) recognizes Web accessibility as a basic human right.”</a:t>
            </a:r>
          </a:p>
          <a:p>
            <a:pPr lvl="1"/>
            <a:r>
              <a:rPr lang="en-US" sz="2400" dirty="0" smtClean="0"/>
              <a:t>Developing a Web Accessibility Business Case for Your Organization: Overview</a:t>
            </a:r>
          </a:p>
          <a:p>
            <a:pPr lvl="1"/>
            <a:r>
              <a:rPr lang="en-US" sz="2400" dirty="0" smtClean="0"/>
              <a:t>WC3 Web Accessibility Initiative</a:t>
            </a:r>
            <a:endParaRPr lang="en-US" sz="2400" dirty="0"/>
          </a:p>
        </p:txBody>
      </p:sp>
      <p:sp>
        <p:nvSpPr>
          <p:cNvPr id="3" name="Title 2"/>
          <p:cNvSpPr>
            <a:spLocks noGrp="1"/>
          </p:cNvSpPr>
          <p:nvPr>
            <p:ph type="title"/>
          </p:nvPr>
        </p:nvSpPr>
        <p:spPr/>
        <p:txBody>
          <a:bodyPr>
            <a:normAutofit/>
          </a:bodyPr>
          <a:lstStyle/>
          <a:p>
            <a:pPr algn="ctr"/>
            <a:r>
              <a:rPr lang="en-US" sz="3600" dirty="0" smtClean="0">
                <a:solidFill>
                  <a:schemeClr val="tx1"/>
                </a:solidFill>
              </a:rPr>
              <a:t>Web Sites and Web Content</a:t>
            </a:r>
            <a:endParaRPr lang="en-US" sz="3600" dirty="0">
              <a:solidFill>
                <a:schemeClr val="tx1"/>
              </a:solidFill>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714488"/>
            <a:ext cx="8229600" cy="4292803"/>
          </a:xfrm>
        </p:spPr>
        <p:txBody>
          <a:bodyPr>
            <a:normAutofit fontScale="85000" lnSpcReduction="10000"/>
          </a:bodyPr>
          <a:lstStyle/>
          <a:p>
            <a:r>
              <a:rPr lang="en-US" dirty="0" smtClean="0"/>
              <a:t> </a:t>
            </a:r>
            <a:r>
              <a:rPr lang="en-US" b="1" dirty="0" smtClean="0"/>
              <a:t>Format of documents</a:t>
            </a:r>
            <a:endParaRPr lang="en-US" dirty="0" smtClean="0"/>
          </a:p>
          <a:p>
            <a:r>
              <a:rPr lang="en-US" b="1" dirty="0" smtClean="0"/>
              <a:t>9.  </a:t>
            </a:r>
            <a:r>
              <a:rPr lang="en-US" dirty="0" smtClean="0"/>
              <a:t>(1)  If a provider of goods or services is required by this Regulation to give a copy of a document to a person with a disability, the provider shall give the person the document, or the information contained in the document, in a format that takes into account the person’s disability.</a:t>
            </a:r>
          </a:p>
          <a:p>
            <a:r>
              <a:rPr lang="en-US" dirty="0" smtClean="0"/>
              <a:t>(2)  The provider of goods or services and the person with a disability may agree upon the format to be used for the document or information.</a:t>
            </a:r>
          </a:p>
          <a:p>
            <a:pPr lvl="1"/>
            <a:r>
              <a:rPr lang="en-US" sz="2400" dirty="0" smtClean="0"/>
              <a:t>Accessibility Standards for Customer Service, ONTARIO REGULATION 429/07</a:t>
            </a:r>
          </a:p>
        </p:txBody>
      </p:sp>
      <p:sp>
        <p:nvSpPr>
          <p:cNvPr id="3" name="Title 2"/>
          <p:cNvSpPr>
            <a:spLocks noGrp="1"/>
          </p:cNvSpPr>
          <p:nvPr>
            <p:ph type="title"/>
          </p:nvPr>
        </p:nvSpPr>
        <p:spPr/>
        <p:txBody>
          <a:bodyPr>
            <a:noAutofit/>
          </a:bodyPr>
          <a:lstStyle/>
          <a:p>
            <a:pPr algn="ctr"/>
            <a:r>
              <a:rPr lang="en-US" sz="3600" dirty="0" smtClean="0">
                <a:solidFill>
                  <a:schemeClr val="tx1"/>
                </a:solidFill>
              </a:rPr>
              <a:t>Alternate Format Information and Materials</a:t>
            </a:r>
            <a:endParaRPr lang="en-US" sz="3600" dirty="0">
              <a:solidFill>
                <a:schemeClr val="tx1"/>
              </a:solidFill>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714488"/>
            <a:ext cx="8229600" cy="4292803"/>
          </a:xfrm>
        </p:spPr>
        <p:txBody>
          <a:bodyPr>
            <a:normAutofit lnSpcReduction="10000"/>
          </a:bodyPr>
          <a:lstStyle/>
          <a:p>
            <a:r>
              <a:rPr lang="en-US" dirty="0" smtClean="0"/>
              <a:t>When designing library brochures, posters or any other signage (including temporary disruptions and notice of availability of documents, as required under the Accessibility Standard for Customer Service), provide these in large print and in plain language</a:t>
            </a:r>
          </a:p>
          <a:p>
            <a:r>
              <a:rPr lang="en-US" dirty="0" smtClean="0"/>
              <a:t>Ensure that the format of the original documents can also be easily produced in braille, in an accessible electronic file or </a:t>
            </a:r>
            <a:r>
              <a:rPr lang="en-US" dirty="0" smtClean="0"/>
              <a:t>put </a:t>
            </a:r>
            <a:r>
              <a:rPr lang="en-US" dirty="0" smtClean="0"/>
              <a:t>onto a disc</a:t>
            </a:r>
            <a:endParaRPr lang="en-US" dirty="0"/>
          </a:p>
        </p:txBody>
      </p:sp>
      <p:sp>
        <p:nvSpPr>
          <p:cNvPr id="3" name="Title 2"/>
          <p:cNvSpPr>
            <a:spLocks noGrp="1"/>
          </p:cNvSpPr>
          <p:nvPr>
            <p:ph type="title"/>
          </p:nvPr>
        </p:nvSpPr>
        <p:spPr>
          <a:xfrm>
            <a:off x="457200" y="142852"/>
            <a:ext cx="8229600" cy="1571636"/>
          </a:xfrm>
        </p:spPr>
        <p:txBody>
          <a:bodyPr>
            <a:normAutofit/>
          </a:bodyPr>
          <a:lstStyle/>
          <a:p>
            <a:pPr algn="ctr"/>
            <a:r>
              <a:rPr lang="en-US" sz="3600" dirty="0" smtClean="0">
                <a:solidFill>
                  <a:schemeClr val="tx1"/>
                </a:solidFill>
              </a:rPr>
              <a:t>Alternate Format Information and Materials</a:t>
            </a:r>
            <a:endParaRPr lang="en-US" sz="3600" dirty="0">
              <a:solidFill>
                <a:schemeClr val="tx1"/>
              </a:solidFill>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CA" sz="2900" b="1" dirty="0" smtClean="0"/>
              <a:t>Plain language </a:t>
            </a:r>
            <a:r>
              <a:rPr lang="en-CA" sz="2900" i="1" dirty="0" smtClean="0"/>
              <a:t>– </a:t>
            </a:r>
            <a:r>
              <a:rPr lang="en-CA" sz="2900" dirty="0" smtClean="0"/>
              <a:t>a way of writing, talking and presenting information and complex messages so that it is readable, understandable and useful.  Some characteristics of plain language may include writing to a simpler reading level, eliminating jargon and unnecessary words, using familiar words in a conversational style and the use of uncomplicated sentence structure and grammar.</a:t>
            </a:r>
          </a:p>
          <a:p>
            <a:pPr lvl="1"/>
            <a:r>
              <a:rPr lang="en-CA" sz="2400" i="1" dirty="0" smtClean="0"/>
              <a:t>Final Draft of Proposed Accessible Information and Communications Standard</a:t>
            </a:r>
            <a:endParaRPr lang="en-US" sz="2400" i="1" dirty="0" smtClean="0"/>
          </a:p>
          <a:p>
            <a:pPr lvl="1"/>
            <a:endParaRPr lang="en-CA" dirty="0" smtClean="0"/>
          </a:p>
          <a:p>
            <a:pPr lvl="1"/>
            <a:endParaRPr lang="en-US" dirty="0" smtClean="0"/>
          </a:p>
          <a:p>
            <a:endParaRPr lang="en-US" dirty="0"/>
          </a:p>
        </p:txBody>
      </p:sp>
      <p:sp>
        <p:nvSpPr>
          <p:cNvPr id="3" name="Title 2"/>
          <p:cNvSpPr>
            <a:spLocks noGrp="1"/>
          </p:cNvSpPr>
          <p:nvPr>
            <p:ph type="title"/>
          </p:nvPr>
        </p:nvSpPr>
        <p:spPr/>
        <p:txBody>
          <a:bodyPr>
            <a:normAutofit/>
          </a:bodyPr>
          <a:lstStyle/>
          <a:p>
            <a:pPr algn="ctr"/>
            <a:r>
              <a:rPr lang="en-US" sz="3600" dirty="0" smtClean="0">
                <a:solidFill>
                  <a:schemeClr val="tx1"/>
                </a:solidFill>
              </a:rPr>
              <a:t>Plain Language</a:t>
            </a:r>
            <a:endParaRPr lang="en-US" sz="3600" dirty="0">
              <a:solidFill>
                <a:schemeClr val="tx1"/>
              </a:solidFill>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pPr>
              <a:buNone/>
            </a:pPr>
            <a:r>
              <a:rPr lang="en-US" sz="2800" b="1" dirty="0" smtClean="0"/>
              <a:t>Plain English means creating a document that is...</a:t>
            </a:r>
          </a:p>
          <a:p>
            <a:r>
              <a:rPr lang="en-US" sz="2800" dirty="0" smtClean="0"/>
              <a:t>visually inviting, </a:t>
            </a:r>
          </a:p>
          <a:p>
            <a:r>
              <a:rPr lang="en-US" sz="2800" dirty="0" smtClean="0"/>
              <a:t>logically organized, and </a:t>
            </a:r>
          </a:p>
          <a:p>
            <a:r>
              <a:rPr lang="en-US" sz="2800" dirty="0" smtClean="0"/>
              <a:t>understandable on the first reading. </a:t>
            </a:r>
          </a:p>
          <a:p>
            <a:pPr>
              <a:buNone/>
            </a:pPr>
            <a:r>
              <a:rPr lang="en-US" sz="2800" b="1" dirty="0" smtClean="0"/>
              <a:t>How do you create a plain English document? </a:t>
            </a:r>
          </a:p>
          <a:p>
            <a:r>
              <a:rPr lang="en-US" sz="2800" dirty="0" smtClean="0"/>
              <a:t>Know your audience </a:t>
            </a:r>
          </a:p>
          <a:p>
            <a:r>
              <a:rPr lang="en-US" sz="2800" dirty="0" smtClean="0"/>
              <a:t>Know what you need to say </a:t>
            </a:r>
          </a:p>
          <a:p>
            <a:r>
              <a:rPr lang="en-US" sz="2800" dirty="0" smtClean="0"/>
              <a:t>Organize your material logically </a:t>
            </a:r>
          </a:p>
          <a:p>
            <a:r>
              <a:rPr lang="en-US" sz="2800" dirty="0" smtClean="0"/>
              <a:t>Avoid repetition </a:t>
            </a:r>
          </a:p>
          <a:p>
            <a:endParaRPr lang="en-US" dirty="0"/>
          </a:p>
        </p:txBody>
      </p:sp>
      <p:sp>
        <p:nvSpPr>
          <p:cNvPr id="3" name="Title 2"/>
          <p:cNvSpPr>
            <a:spLocks noGrp="1"/>
          </p:cNvSpPr>
          <p:nvPr>
            <p:ph type="title"/>
          </p:nvPr>
        </p:nvSpPr>
        <p:spPr/>
        <p:txBody>
          <a:bodyPr>
            <a:normAutofit/>
          </a:bodyPr>
          <a:lstStyle/>
          <a:p>
            <a:pPr algn="ctr"/>
            <a:r>
              <a:rPr lang="en-US" sz="3600" dirty="0" smtClean="0">
                <a:solidFill>
                  <a:schemeClr val="tx1"/>
                </a:solidFill>
              </a:rPr>
              <a:t>Plain Language</a:t>
            </a:r>
            <a:endParaRPr lang="en-US" sz="3600" dirty="0">
              <a:solidFill>
                <a:schemeClr val="tx1"/>
              </a:solidFill>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7500" lnSpcReduction="20000"/>
          </a:bodyPr>
          <a:lstStyle/>
          <a:p>
            <a:r>
              <a:rPr lang="en-US" sz="3100" b="1" dirty="0" smtClean="0"/>
              <a:t>Use these tools to write clearly: </a:t>
            </a:r>
          </a:p>
          <a:p>
            <a:r>
              <a:rPr lang="en-US" sz="3100" dirty="0" smtClean="0"/>
              <a:t>Active voice with strong verbs </a:t>
            </a:r>
          </a:p>
          <a:p>
            <a:r>
              <a:rPr lang="en-US" sz="3100" dirty="0" smtClean="0"/>
              <a:t>Short sentences </a:t>
            </a:r>
          </a:p>
          <a:p>
            <a:r>
              <a:rPr lang="en-US" sz="3100" dirty="0" smtClean="0"/>
              <a:t>Personal pronouns </a:t>
            </a:r>
          </a:p>
          <a:p>
            <a:r>
              <a:rPr lang="en-US" sz="3100" dirty="0" smtClean="0"/>
              <a:t>Concrete, familiar words </a:t>
            </a:r>
          </a:p>
          <a:p>
            <a:r>
              <a:rPr lang="en-US" sz="3100" dirty="0" smtClean="0"/>
              <a:t>No surplus words </a:t>
            </a:r>
          </a:p>
          <a:p>
            <a:r>
              <a:rPr lang="en-US" sz="3100" dirty="0" smtClean="0"/>
              <a:t>No legal jargon </a:t>
            </a:r>
          </a:p>
          <a:p>
            <a:r>
              <a:rPr lang="en-US" sz="3100" dirty="0" smtClean="0"/>
              <a:t>Tabular presentation of complex information, and </a:t>
            </a:r>
          </a:p>
          <a:p>
            <a:r>
              <a:rPr lang="en-US" sz="3100" dirty="0" smtClean="0"/>
              <a:t>Use a design and layout that increase comprehension. </a:t>
            </a:r>
          </a:p>
          <a:p>
            <a:pPr lvl="1"/>
            <a:r>
              <a:rPr lang="en-US" sz="2800" dirty="0" smtClean="0"/>
              <a:t>Plain Language.gov</a:t>
            </a:r>
          </a:p>
          <a:p>
            <a:pPr lvl="1"/>
            <a:r>
              <a:rPr lang="en-US" sz="2800" dirty="0" smtClean="0"/>
              <a:t>http://www.plainlanguage.gov/howto/quickreference/glance.cfm</a:t>
            </a:r>
          </a:p>
          <a:p>
            <a:endParaRPr lang="en-US" dirty="0"/>
          </a:p>
        </p:txBody>
      </p:sp>
      <p:sp>
        <p:nvSpPr>
          <p:cNvPr id="3" name="Title 2"/>
          <p:cNvSpPr>
            <a:spLocks noGrp="1"/>
          </p:cNvSpPr>
          <p:nvPr>
            <p:ph type="title"/>
          </p:nvPr>
        </p:nvSpPr>
        <p:spPr/>
        <p:txBody>
          <a:bodyPr>
            <a:normAutofit/>
          </a:bodyPr>
          <a:lstStyle/>
          <a:p>
            <a:pPr algn="ctr"/>
            <a:r>
              <a:rPr lang="en-US" sz="3600" dirty="0" smtClean="0">
                <a:solidFill>
                  <a:schemeClr val="tx1"/>
                </a:solidFill>
              </a:rPr>
              <a:t>Plain Language</a:t>
            </a:r>
            <a:endParaRPr lang="en-US" sz="3600" dirty="0">
              <a:solidFill>
                <a:schemeClr val="tx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928802"/>
            <a:ext cx="8229600" cy="4078489"/>
          </a:xfrm>
        </p:spPr>
        <p:txBody>
          <a:bodyPr>
            <a:normAutofit lnSpcReduction="10000"/>
          </a:bodyPr>
          <a:lstStyle/>
          <a:p>
            <a:r>
              <a:rPr lang="en-US" sz="2800" dirty="0" smtClean="0"/>
              <a:t>Status of the Accessible Information and Communications Standard</a:t>
            </a:r>
          </a:p>
          <a:p>
            <a:pPr lvl="1"/>
            <a:r>
              <a:rPr lang="en-US" sz="2400" dirty="0" smtClean="0"/>
              <a:t>The Final Draft of the Proposed Accessible Information and Communications Standard, as well as the final recommendations of the Accessible Information and Communications Standard Development Committee, are currently with the Minister of Community and Social Services</a:t>
            </a:r>
          </a:p>
          <a:p>
            <a:pPr lvl="1"/>
            <a:r>
              <a:rPr lang="en-US" sz="2400" dirty="0" smtClean="0"/>
              <a:t>This Standard is expected to be passed into law sometime in 2010</a:t>
            </a:r>
          </a:p>
        </p:txBody>
      </p:sp>
      <p:sp>
        <p:nvSpPr>
          <p:cNvPr id="3" name="Title 2"/>
          <p:cNvSpPr>
            <a:spLocks noGrp="1"/>
          </p:cNvSpPr>
          <p:nvPr>
            <p:ph type="title"/>
          </p:nvPr>
        </p:nvSpPr>
        <p:spPr>
          <a:xfrm>
            <a:off x="457200" y="142852"/>
            <a:ext cx="8229600" cy="1571636"/>
          </a:xfrm>
        </p:spPr>
        <p:txBody>
          <a:bodyPr>
            <a:noAutofit/>
          </a:bodyPr>
          <a:lstStyle/>
          <a:p>
            <a:pPr algn="ctr"/>
            <a:r>
              <a:rPr lang="en-US" sz="3600" dirty="0" smtClean="0">
                <a:solidFill>
                  <a:schemeClr val="tx1"/>
                </a:solidFill>
              </a:rPr>
              <a:t>Accessible Information and Communications Standard, AODA</a:t>
            </a:r>
            <a:endParaRPr lang="en-US" sz="3600" dirty="0">
              <a:solidFill>
                <a:schemeClr val="tx1"/>
              </a:solidFill>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10000"/>
          </a:bodyPr>
          <a:lstStyle/>
          <a:p>
            <a:pPr>
              <a:buNone/>
            </a:pPr>
            <a:r>
              <a:rPr lang="en-US" sz="2800" b="1" dirty="0" smtClean="0"/>
              <a:t>7.  </a:t>
            </a:r>
            <a:r>
              <a:rPr lang="en-US" sz="2800" dirty="0" smtClean="0"/>
              <a:t>(1)  Every provider of goods or services shall establish a process for receiving and responding to feedback about the manner in which it provides goods or services to persons with disabilities and shall make information about the process readily available to the public.</a:t>
            </a:r>
          </a:p>
          <a:p>
            <a:r>
              <a:rPr lang="en-US" sz="2800" dirty="0" smtClean="0"/>
              <a:t>(2)  The feedback process must permit persons to provide their feedback in person, by telephone, in writing, or by delivering an electronic text by email or on diskette or otherwise.</a:t>
            </a:r>
          </a:p>
          <a:p>
            <a:pPr lvl="1"/>
            <a:r>
              <a:rPr lang="en-US" sz="2600" dirty="0" smtClean="0"/>
              <a:t>Accessibility Standards for Customer Service, ONTARIO REGULATION 429/07</a:t>
            </a:r>
          </a:p>
          <a:p>
            <a:pPr lvl="1"/>
            <a:endParaRPr lang="en-US" dirty="0" smtClean="0"/>
          </a:p>
          <a:p>
            <a:endParaRPr lang="en-US" dirty="0" smtClean="0"/>
          </a:p>
          <a:p>
            <a:endParaRPr lang="en-US" dirty="0"/>
          </a:p>
        </p:txBody>
      </p:sp>
      <p:sp>
        <p:nvSpPr>
          <p:cNvPr id="3" name="Title 2"/>
          <p:cNvSpPr>
            <a:spLocks noGrp="1"/>
          </p:cNvSpPr>
          <p:nvPr>
            <p:ph type="title"/>
          </p:nvPr>
        </p:nvSpPr>
        <p:spPr/>
        <p:txBody>
          <a:bodyPr>
            <a:normAutofit/>
          </a:bodyPr>
          <a:lstStyle/>
          <a:p>
            <a:pPr algn="ctr"/>
            <a:r>
              <a:rPr lang="en-US" sz="3600" dirty="0" smtClean="0">
                <a:solidFill>
                  <a:schemeClr val="tx1"/>
                </a:solidFill>
              </a:rPr>
              <a:t>Feedback</a:t>
            </a:r>
            <a:endParaRPr lang="en-US" sz="3600"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sz="2600" dirty="0" smtClean="0"/>
              <a:t>3)  The feedback process must specify the actions that the provider of goods or services is required to take if a complaint is received.</a:t>
            </a:r>
          </a:p>
          <a:p>
            <a:pPr marL="365760" lvl="1" indent="-256032">
              <a:spcBef>
                <a:spcPts val="400"/>
              </a:spcBef>
              <a:buSzPct val="68000"/>
              <a:buFont typeface="Wingdings 3"/>
              <a:buChar char=""/>
            </a:pPr>
            <a:r>
              <a:rPr lang="en-US" sz="2600" dirty="0" smtClean="0"/>
              <a:t>(4)  Every designated public sector organization and every other provider of goods or services that has at least 20 employees in Ontario shall prepare a document describing its feedback process and, upon request, shall give a copy of the document to any person.</a:t>
            </a:r>
            <a:endParaRPr lang="en-US" sz="2200" dirty="0" smtClean="0"/>
          </a:p>
          <a:p>
            <a:pPr marL="365760" lvl="1" indent="-256032">
              <a:spcBef>
                <a:spcPts val="400"/>
              </a:spcBef>
              <a:buSzPct val="68000"/>
              <a:buFont typeface="Wingdings 3"/>
              <a:buChar char=""/>
            </a:pPr>
            <a:r>
              <a:rPr lang="en-US" sz="2200" dirty="0" smtClean="0"/>
              <a:t>Accessibility Standards for Customer </a:t>
            </a:r>
            <a:r>
              <a:rPr lang="en-US" sz="2400" dirty="0" smtClean="0"/>
              <a:t>Service, ONTARIO REGULATION 429/07</a:t>
            </a:r>
          </a:p>
          <a:p>
            <a:endParaRPr lang="en-US" sz="2600" dirty="0" smtClean="0"/>
          </a:p>
          <a:p>
            <a:pPr lvl="1"/>
            <a:endParaRPr lang="en-US" dirty="0" smtClean="0"/>
          </a:p>
          <a:p>
            <a:endParaRPr lang="en-US" dirty="0"/>
          </a:p>
        </p:txBody>
      </p:sp>
      <p:sp>
        <p:nvSpPr>
          <p:cNvPr id="3" name="Title 2"/>
          <p:cNvSpPr>
            <a:spLocks noGrp="1"/>
          </p:cNvSpPr>
          <p:nvPr>
            <p:ph type="title"/>
          </p:nvPr>
        </p:nvSpPr>
        <p:spPr/>
        <p:txBody>
          <a:bodyPr>
            <a:normAutofit/>
          </a:bodyPr>
          <a:lstStyle/>
          <a:p>
            <a:pPr algn="ctr"/>
            <a:r>
              <a:rPr lang="en-US" sz="3600" dirty="0" smtClean="0">
                <a:solidFill>
                  <a:schemeClr val="tx1"/>
                </a:solidFill>
              </a:rPr>
              <a:t>Feedback</a:t>
            </a:r>
            <a:endParaRPr lang="en-US" sz="3600" dirty="0">
              <a:solidFill>
                <a:schemeClr val="tx1"/>
              </a:solidFill>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a:buNone/>
            </a:pPr>
            <a:r>
              <a:rPr lang="en-CA" sz="2800" b="1" dirty="0" smtClean="0"/>
              <a:t>3.2.1 Feedback Processes</a:t>
            </a:r>
            <a:br>
              <a:rPr lang="en-CA" sz="2800" b="1" dirty="0" smtClean="0"/>
            </a:br>
            <a:endParaRPr lang="en-US" sz="2800" dirty="0" smtClean="0"/>
          </a:p>
          <a:p>
            <a:r>
              <a:rPr lang="en-CA" sz="2800" dirty="0" smtClean="0"/>
              <a:t>Organizations shall make all feedback and complaints processes accessible to persons with disabilities. The processes shall permit persons with disabilities to identify their communication needs and to communicate using alternate formats, communication supports and services.</a:t>
            </a:r>
          </a:p>
          <a:p>
            <a:pPr lvl="1"/>
            <a:r>
              <a:rPr lang="en-CA" sz="2400" i="1" dirty="0" smtClean="0"/>
              <a:t>Final Draft of Proposed Accessible Information and Communications Standard</a:t>
            </a:r>
            <a:endParaRPr lang="en-US" sz="2400" i="1" dirty="0" smtClean="0"/>
          </a:p>
          <a:p>
            <a:pPr lvl="1"/>
            <a:endParaRPr lang="en-CA" dirty="0" smtClean="0"/>
          </a:p>
          <a:p>
            <a:pPr lvl="1"/>
            <a:endParaRPr lang="en-US" dirty="0" smtClean="0"/>
          </a:p>
          <a:p>
            <a:endParaRPr lang="en-US" dirty="0"/>
          </a:p>
        </p:txBody>
      </p:sp>
      <p:sp>
        <p:nvSpPr>
          <p:cNvPr id="3" name="Title 2"/>
          <p:cNvSpPr>
            <a:spLocks noGrp="1"/>
          </p:cNvSpPr>
          <p:nvPr>
            <p:ph type="title"/>
          </p:nvPr>
        </p:nvSpPr>
        <p:spPr/>
        <p:txBody>
          <a:bodyPr>
            <a:normAutofit/>
          </a:bodyPr>
          <a:lstStyle/>
          <a:p>
            <a:pPr algn="ctr"/>
            <a:r>
              <a:rPr lang="en-US" sz="3600" dirty="0" smtClean="0">
                <a:solidFill>
                  <a:schemeClr val="tx1"/>
                </a:solidFill>
              </a:rPr>
              <a:t>Feedback</a:t>
            </a:r>
            <a:endParaRPr lang="en-US" sz="3600" dirty="0">
              <a:solidFill>
                <a:schemeClr val="tx1"/>
              </a:solidFill>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7500" lnSpcReduction="20000"/>
          </a:bodyPr>
          <a:lstStyle/>
          <a:p>
            <a:pPr>
              <a:buNone/>
            </a:pPr>
            <a:endParaRPr lang="en-US" dirty="0" smtClean="0"/>
          </a:p>
          <a:p>
            <a:r>
              <a:rPr lang="en-US" sz="3300" dirty="0" smtClean="0"/>
              <a:t>Library users are often asked to fill out surveys or to provide feedback which evaluates library facilities, technology, resources and services and to provide suggestions for improvement </a:t>
            </a:r>
          </a:p>
          <a:p>
            <a:endParaRPr lang="en-US" sz="3300" dirty="0" smtClean="0"/>
          </a:p>
          <a:p>
            <a:r>
              <a:rPr lang="en-US" sz="3300" dirty="0" smtClean="0"/>
              <a:t>People with disabilities can be at a disadvantage when they are not able to access the library or when they can’t fill out the survey.  </a:t>
            </a:r>
          </a:p>
          <a:p>
            <a:endParaRPr lang="en-US" sz="3000" dirty="0" smtClean="0"/>
          </a:p>
          <a:p>
            <a:pPr>
              <a:buNone/>
            </a:pPr>
            <a:r>
              <a:rPr lang="en-US" sz="3000" dirty="0" smtClean="0"/>
              <a:t> </a:t>
            </a:r>
          </a:p>
          <a:p>
            <a:endParaRPr lang="en-US" dirty="0"/>
          </a:p>
        </p:txBody>
      </p:sp>
      <p:sp>
        <p:nvSpPr>
          <p:cNvPr id="3" name="Title 2"/>
          <p:cNvSpPr>
            <a:spLocks noGrp="1"/>
          </p:cNvSpPr>
          <p:nvPr>
            <p:ph type="title"/>
          </p:nvPr>
        </p:nvSpPr>
        <p:spPr/>
        <p:txBody>
          <a:bodyPr>
            <a:normAutofit/>
          </a:bodyPr>
          <a:lstStyle/>
          <a:p>
            <a:pPr algn="ctr"/>
            <a:r>
              <a:rPr lang="en-US" sz="3600" dirty="0" smtClean="0">
                <a:solidFill>
                  <a:schemeClr val="tx1"/>
                </a:solidFill>
              </a:rPr>
              <a:t>Feedback</a:t>
            </a:r>
            <a:endParaRPr lang="en-US" sz="3600"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r>
              <a:rPr lang="en-US" sz="2800" dirty="0" smtClean="0"/>
              <a:t>You should involve people with disabilities when your library is:</a:t>
            </a:r>
          </a:p>
          <a:p>
            <a:pPr lvl="0"/>
            <a:r>
              <a:rPr lang="en-US" sz="2800" dirty="0" smtClean="0"/>
              <a:t>Writing your strategic plan</a:t>
            </a:r>
          </a:p>
          <a:p>
            <a:pPr lvl="0"/>
            <a:r>
              <a:rPr lang="en-US" sz="2800" dirty="0" smtClean="0"/>
              <a:t>Identifying barriers to people with disabilities</a:t>
            </a:r>
          </a:p>
          <a:p>
            <a:pPr lvl="0"/>
            <a:r>
              <a:rPr lang="en-US" sz="2800" dirty="0" smtClean="0"/>
              <a:t>Planning for barrier removal</a:t>
            </a:r>
          </a:p>
          <a:p>
            <a:pPr lvl="0"/>
            <a:r>
              <a:rPr lang="en-US" sz="2800" dirty="0" smtClean="0"/>
              <a:t>Planning to build a new facility</a:t>
            </a:r>
          </a:p>
          <a:p>
            <a:pPr lvl="0"/>
            <a:r>
              <a:rPr lang="en-US" sz="2800" dirty="0" smtClean="0"/>
              <a:t>Considering new programs or services</a:t>
            </a:r>
          </a:p>
          <a:p>
            <a:pPr lvl="0"/>
            <a:r>
              <a:rPr lang="en-US" sz="2800" dirty="0" smtClean="0"/>
              <a:t>Planning specific programs to meet the needs of people with disabilities</a:t>
            </a:r>
          </a:p>
          <a:p>
            <a:pPr lvl="0"/>
            <a:r>
              <a:rPr lang="en-US" sz="2800" dirty="0" smtClean="0"/>
              <a:t>Considering the purchase of assistive technology, equipment or devices for the use of people with disabilities</a:t>
            </a:r>
          </a:p>
          <a:p>
            <a:pPr lvl="0"/>
            <a:r>
              <a:rPr lang="en-US" sz="2800" dirty="0" smtClean="0"/>
              <a:t>Engaging library users in a survey </a:t>
            </a:r>
          </a:p>
          <a:p>
            <a:endParaRPr lang="en-US" dirty="0" smtClean="0"/>
          </a:p>
          <a:p>
            <a:endParaRPr lang="en-US" dirty="0"/>
          </a:p>
        </p:txBody>
      </p:sp>
      <p:sp>
        <p:nvSpPr>
          <p:cNvPr id="3" name="Title 2"/>
          <p:cNvSpPr>
            <a:spLocks noGrp="1"/>
          </p:cNvSpPr>
          <p:nvPr>
            <p:ph type="title"/>
          </p:nvPr>
        </p:nvSpPr>
        <p:spPr/>
        <p:txBody>
          <a:bodyPr>
            <a:normAutofit/>
          </a:bodyPr>
          <a:lstStyle/>
          <a:p>
            <a:pPr algn="ctr"/>
            <a:r>
              <a:rPr lang="en-US" sz="3600" dirty="0" smtClean="0">
                <a:solidFill>
                  <a:schemeClr val="tx1"/>
                </a:solidFill>
              </a:rPr>
              <a:t>Feedback</a:t>
            </a:r>
            <a:endParaRPr lang="en-US" sz="3600" dirty="0">
              <a:solidFill>
                <a:schemeClr val="tx1"/>
              </a:solidFill>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dirty="0" smtClean="0"/>
              <a:t>When people with disabilities are asked to be involved in strategic planning or to provide their input and a meeting is planned, you will need to provide enough advance notice to enable the person to plan transportation or to arrange for a support person.  You will also need to allow for time to produce alternate format materials, if requested.  If your library or meeting room is not accessible to people with mobility or physical disabilities, you will need to arrange to meet in an accessible location. </a:t>
            </a:r>
          </a:p>
          <a:p>
            <a:endParaRPr lang="en-US" dirty="0"/>
          </a:p>
        </p:txBody>
      </p:sp>
      <p:sp>
        <p:nvSpPr>
          <p:cNvPr id="3" name="Title 2"/>
          <p:cNvSpPr>
            <a:spLocks noGrp="1"/>
          </p:cNvSpPr>
          <p:nvPr>
            <p:ph type="title"/>
          </p:nvPr>
        </p:nvSpPr>
        <p:spPr/>
        <p:txBody>
          <a:bodyPr>
            <a:normAutofit/>
          </a:bodyPr>
          <a:lstStyle/>
          <a:p>
            <a:pPr algn="ctr"/>
            <a:r>
              <a:rPr lang="en-US" sz="3600" dirty="0" smtClean="0">
                <a:solidFill>
                  <a:schemeClr val="tx1"/>
                </a:solidFill>
              </a:rPr>
              <a:t>Feedback</a:t>
            </a:r>
            <a:endParaRPr lang="en-US" sz="3600" dirty="0">
              <a:solidFill>
                <a:schemeClr val="tx1"/>
              </a:solidFill>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US" sz="3000" dirty="0" smtClean="0"/>
              <a:t>Guide to Planning Inclusive Meetings and Conferences, Treasury Board of Canada Secretariat</a:t>
            </a:r>
          </a:p>
          <a:p>
            <a:r>
              <a:rPr lang="en-US" sz="3000" dirty="0" smtClean="0">
                <a:hlinkClick r:id="rId3"/>
              </a:rPr>
              <a:t>http://www.hrsdc.gc.ca/eng/disability_issues/doc/gpim/page00.shtml</a:t>
            </a:r>
            <a:endParaRPr lang="en-US" sz="3000" dirty="0" smtClean="0"/>
          </a:p>
          <a:p>
            <a:endParaRPr lang="en-US" sz="3000" dirty="0" smtClean="0"/>
          </a:p>
          <a:p>
            <a:r>
              <a:rPr lang="en-US" sz="3000" dirty="0" smtClean="0"/>
              <a:t>Checklist for Planning Accessible Meetings and Events, U.S. Department of Transportation, Disability Resource Center</a:t>
            </a:r>
          </a:p>
          <a:p>
            <a:r>
              <a:rPr lang="en-US" sz="3000" dirty="0" smtClean="0"/>
              <a:t>http://drc.dot.gov/accessible-environment.html</a:t>
            </a:r>
          </a:p>
          <a:p>
            <a:pPr>
              <a:buNone/>
            </a:pPr>
            <a:r>
              <a:rPr lang="en-US" dirty="0" smtClean="0"/>
              <a:t> </a:t>
            </a:r>
          </a:p>
        </p:txBody>
      </p:sp>
      <p:sp>
        <p:nvSpPr>
          <p:cNvPr id="3" name="Title 2"/>
          <p:cNvSpPr>
            <a:spLocks noGrp="1"/>
          </p:cNvSpPr>
          <p:nvPr>
            <p:ph type="title"/>
          </p:nvPr>
        </p:nvSpPr>
        <p:spPr/>
        <p:txBody>
          <a:bodyPr>
            <a:normAutofit/>
          </a:bodyPr>
          <a:lstStyle/>
          <a:p>
            <a:pPr algn="ctr"/>
            <a:r>
              <a:rPr lang="en-US" sz="3600" dirty="0" smtClean="0">
                <a:solidFill>
                  <a:schemeClr val="tx1"/>
                </a:solidFill>
              </a:rPr>
              <a:t>Accessible Meetings</a:t>
            </a:r>
            <a:endParaRPr lang="en-US" sz="3600" dirty="0">
              <a:solidFill>
                <a:schemeClr val="tx1"/>
              </a:solidFill>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800" dirty="0" smtClean="0"/>
              <a:t>Planning Accessible Meetings</a:t>
            </a:r>
          </a:p>
          <a:p>
            <a:r>
              <a:rPr lang="en-US" sz="2800" dirty="0" smtClean="0">
                <a:hlinkClick r:id="rId3"/>
              </a:rPr>
              <a:t>http://tcsip.tarjancenter.ucla.edu/docs/HCBSAccessibleMeetings.pdf</a:t>
            </a:r>
            <a:endParaRPr lang="en-US" sz="2800" dirty="0" smtClean="0"/>
          </a:p>
          <a:p>
            <a:endParaRPr lang="en-US" sz="2800" dirty="0" smtClean="0"/>
          </a:p>
          <a:p>
            <a:r>
              <a:rPr lang="en-US" sz="2800" dirty="0" smtClean="0"/>
              <a:t>Plan an Accessible Meeting</a:t>
            </a:r>
          </a:p>
          <a:p>
            <a:pPr>
              <a:buNone/>
            </a:pPr>
            <a:r>
              <a:rPr lang="en-US" sz="2800" dirty="0" smtClean="0"/>
              <a:t>	Ministry of Community and Social Services, ON</a:t>
            </a:r>
          </a:p>
          <a:p>
            <a:r>
              <a:rPr lang="en-US" sz="2800" dirty="0" smtClean="0">
                <a:hlinkClick r:id="rId4"/>
              </a:rPr>
              <a:t>http://www.mcss.gov.on.ca/mcss/english/how/howto_meeting.htm</a:t>
            </a:r>
            <a:endParaRPr lang="en-US" sz="2800" dirty="0" smtClean="0"/>
          </a:p>
          <a:p>
            <a:endParaRPr lang="en-US" dirty="0" smtClean="0"/>
          </a:p>
          <a:p>
            <a:endParaRPr lang="en-US" dirty="0"/>
          </a:p>
        </p:txBody>
      </p:sp>
      <p:sp>
        <p:nvSpPr>
          <p:cNvPr id="3" name="Title 2"/>
          <p:cNvSpPr>
            <a:spLocks noGrp="1"/>
          </p:cNvSpPr>
          <p:nvPr>
            <p:ph type="title"/>
          </p:nvPr>
        </p:nvSpPr>
        <p:spPr/>
        <p:txBody>
          <a:bodyPr>
            <a:normAutofit/>
          </a:bodyPr>
          <a:lstStyle/>
          <a:p>
            <a:pPr algn="ctr"/>
            <a:r>
              <a:rPr lang="en-US" sz="3600" dirty="0" smtClean="0">
                <a:solidFill>
                  <a:schemeClr val="tx1"/>
                </a:solidFill>
              </a:rPr>
              <a:t>Accessible Meetings</a:t>
            </a:r>
            <a:endParaRPr lang="en-US" sz="3600"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643050"/>
            <a:ext cx="8229600" cy="4643470"/>
          </a:xfrm>
        </p:spPr>
        <p:txBody>
          <a:bodyPr>
            <a:noAutofit/>
          </a:bodyPr>
          <a:lstStyle/>
          <a:p>
            <a:pPr>
              <a:buNone/>
            </a:pPr>
            <a:r>
              <a:rPr lang="en-US" sz="2400" b="1" dirty="0" smtClean="0"/>
              <a:t>Useful Tips for Your Library’s Emergency and Evacuation Plan </a:t>
            </a:r>
            <a:endParaRPr lang="en-US" sz="2400" dirty="0" smtClean="0"/>
          </a:p>
          <a:p>
            <a:pPr>
              <a:buNone/>
            </a:pPr>
            <a:r>
              <a:rPr lang="en-US" sz="2400" dirty="0" smtClean="0"/>
              <a:t> Your library should have:</a:t>
            </a:r>
          </a:p>
          <a:p>
            <a:pPr>
              <a:buNone/>
            </a:pPr>
            <a:r>
              <a:rPr lang="en-US" sz="2400" dirty="0" smtClean="0"/>
              <a:t>Information about facility alarms, required by provincial or territorial law</a:t>
            </a:r>
          </a:p>
          <a:p>
            <a:pPr>
              <a:buNone/>
            </a:pPr>
            <a:r>
              <a:rPr lang="en-US" sz="2400" dirty="0" smtClean="0"/>
              <a:t>Fire alarms that are audible and visual (e.g. strobe alarms) for people who are deaf, deafened or hard of hearing </a:t>
            </a:r>
          </a:p>
          <a:p>
            <a:r>
              <a:rPr lang="en-US" sz="2400" dirty="0" smtClean="0"/>
              <a:t>An employee or volunteer assigned to assist people who are deaf, deafened or hard of hearing during an emergency if there are no visual alarms </a:t>
            </a:r>
          </a:p>
          <a:p>
            <a:pPr lvl="0"/>
            <a:endParaRPr lang="en-US" sz="2400" dirty="0" smtClean="0"/>
          </a:p>
          <a:p>
            <a:pPr>
              <a:buNone/>
            </a:pPr>
            <a:r>
              <a:rPr lang="en-US" sz="2400" dirty="0" smtClean="0"/>
              <a:t> </a:t>
            </a:r>
          </a:p>
          <a:p>
            <a:endParaRPr lang="en-US" sz="2400" dirty="0"/>
          </a:p>
        </p:txBody>
      </p:sp>
      <p:sp>
        <p:nvSpPr>
          <p:cNvPr id="3" name="Title 2"/>
          <p:cNvSpPr>
            <a:spLocks noGrp="1"/>
          </p:cNvSpPr>
          <p:nvPr>
            <p:ph type="title"/>
          </p:nvPr>
        </p:nvSpPr>
        <p:spPr/>
        <p:txBody>
          <a:bodyPr>
            <a:noAutofit/>
          </a:bodyPr>
          <a:lstStyle/>
          <a:p>
            <a:pPr algn="ctr"/>
            <a:r>
              <a:rPr lang="en-US" sz="3600" dirty="0" smtClean="0">
                <a:solidFill>
                  <a:schemeClr val="tx1"/>
                </a:solidFill>
              </a:rPr>
              <a:t>Emergency and </a:t>
            </a:r>
            <a:br>
              <a:rPr lang="en-US" sz="3600" dirty="0" smtClean="0">
                <a:solidFill>
                  <a:schemeClr val="tx1"/>
                </a:solidFill>
              </a:rPr>
            </a:br>
            <a:r>
              <a:rPr lang="en-US" sz="3600" dirty="0" smtClean="0">
                <a:solidFill>
                  <a:schemeClr val="tx1"/>
                </a:solidFill>
              </a:rPr>
              <a:t>Evacuation Planning</a:t>
            </a:r>
            <a:endParaRPr lang="en-US" sz="3600" dirty="0">
              <a:solidFill>
                <a:schemeClr val="tx1"/>
              </a:solidFill>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62500" lnSpcReduction="20000"/>
          </a:bodyPr>
          <a:lstStyle/>
          <a:p>
            <a:pPr>
              <a:buNone/>
            </a:pPr>
            <a:r>
              <a:rPr lang="en-US" sz="3600" dirty="0" smtClean="0"/>
              <a:t> </a:t>
            </a:r>
          </a:p>
          <a:p>
            <a:pPr lvl="0"/>
            <a:r>
              <a:rPr lang="en-US" sz="4200" dirty="0" smtClean="0"/>
              <a:t>Evacuation chairs, in multi-level buildings, for people with physical disabilities; the location of evacuation chairs should be indicated in the plan; ensure there are enough volunteers trained to safely transfer a person who uses a wheelchair into an evacuation chair </a:t>
            </a:r>
          </a:p>
          <a:p>
            <a:pPr>
              <a:buNone/>
            </a:pPr>
            <a:r>
              <a:rPr lang="en-US" sz="4200" dirty="0" smtClean="0"/>
              <a:t>	(example of an evacuation chair – Garaventa Evacu-Trac:   </a:t>
            </a:r>
            <a:r>
              <a:rPr lang="en-US" sz="4200" u="sng" dirty="0" smtClean="0">
                <a:hlinkClick r:id="rId3"/>
              </a:rPr>
              <a:t>http://www.garaventa.ca/et/</a:t>
            </a:r>
            <a:r>
              <a:rPr lang="en-US" sz="4200" dirty="0" smtClean="0"/>
              <a:t>)</a:t>
            </a:r>
          </a:p>
          <a:p>
            <a:endParaRPr lang="en-US" sz="4200" dirty="0" smtClean="0"/>
          </a:p>
          <a:p>
            <a:pPr lvl="0"/>
            <a:r>
              <a:rPr lang="en-US" sz="4200" dirty="0" smtClean="0"/>
              <a:t>Appropriate equipment and supplies on site, with the location noted in the plan</a:t>
            </a:r>
          </a:p>
          <a:p>
            <a:endParaRPr lang="en-US" dirty="0" smtClean="0"/>
          </a:p>
          <a:p>
            <a:endParaRPr lang="en-US" dirty="0"/>
          </a:p>
        </p:txBody>
      </p:sp>
      <p:sp>
        <p:nvSpPr>
          <p:cNvPr id="3" name="Title 2"/>
          <p:cNvSpPr>
            <a:spLocks noGrp="1"/>
          </p:cNvSpPr>
          <p:nvPr>
            <p:ph type="title"/>
          </p:nvPr>
        </p:nvSpPr>
        <p:spPr/>
        <p:txBody>
          <a:bodyPr>
            <a:noAutofit/>
          </a:bodyPr>
          <a:lstStyle/>
          <a:p>
            <a:pPr algn="ctr"/>
            <a:r>
              <a:rPr lang="en-US" sz="3600" dirty="0" smtClean="0">
                <a:solidFill>
                  <a:schemeClr val="tx1"/>
                </a:solidFill>
              </a:rPr>
              <a:t>Emergency and </a:t>
            </a:r>
            <a:br>
              <a:rPr lang="en-US" sz="3600" dirty="0" smtClean="0">
                <a:solidFill>
                  <a:schemeClr val="tx1"/>
                </a:solidFill>
              </a:rPr>
            </a:br>
            <a:r>
              <a:rPr lang="en-US" sz="3600" dirty="0" smtClean="0">
                <a:solidFill>
                  <a:schemeClr val="tx1"/>
                </a:solidFill>
              </a:rPr>
              <a:t>Evacuation Planning</a:t>
            </a:r>
            <a:endParaRPr lang="en-US" sz="36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sz="3000" dirty="0" smtClean="0"/>
              <a:t>Being Prepared for the Standard</a:t>
            </a:r>
          </a:p>
          <a:p>
            <a:r>
              <a:rPr lang="en-CA" sz="2600" dirty="0" smtClean="0"/>
              <a:t>The proposed standard seeks to make systemic change through requirements such as:</a:t>
            </a:r>
            <a:endParaRPr lang="en-US" sz="2600" dirty="0" smtClean="0"/>
          </a:p>
          <a:p>
            <a:pPr lvl="0"/>
            <a:r>
              <a:rPr lang="en-CA" sz="2600" dirty="0" smtClean="0"/>
              <a:t>policies;   </a:t>
            </a:r>
            <a:endParaRPr lang="en-US" sz="2600" dirty="0" smtClean="0"/>
          </a:p>
          <a:p>
            <a:pPr lvl="0"/>
            <a:r>
              <a:rPr lang="en-CA" sz="2600" dirty="0" smtClean="0"/>
              <a:t>procedures;</a:t>
            </a:r>
            <a:endParaRPr lang="en-US" sz="2600" dirty="0" smtClean="0"/>
          </a:p>
          <a:p>
            <a:pPr lvl="0"/>
            <a:r>
              <a:rPr lang="en-CA" sz="2600" dirty="0" smtClean="0"/>
              <a:t>training;</a:t>
            </a:r>
            <a:endParaRPr lang="en-US" sz="2600" dirty="0" smtClean="0"/>
          </a:p>
          <a:p>
            <a:pPr lvl="0"/>
            <a:r>
              <a:rPr lang="en-CA" sz="2600" dirty="0" smtClean="0"/>
              <a:t>procurement;</a:t>
            </a:r>
            <a:endParaRPr lang="en-US" sz="2600" dirty="0" smtClean="0"/>
          </a:p>
          <a:p>
            <a:pPr lvl="0"/>
            <a:r>
              <a:rPr lang="en-CA" sz="2600" dirty="0" smtClean="0"/>
              <a:t>web sites and web content;</a:t>
            </a:r>
            <a:endParaRPr lang="en-US" sz="2600" dirty="0" smtClean="0"/>
          </a:p>
          <a:p>
            <a:pPr lvl="0"/>
            <a:r>
              <a:rPr lang="en-CA" sz="2600" dirty="0" smtClean="0"/>
              <a:t>alternate formats and communication supports and services; and</a:t>
            </a:r>
            <a:endParaRPr lang="en-US" sz="2600" dirty="0" smtClean="0"/>
          </a:p>
          <a:p>
            <a:pPr lvl="0"/>
            <a:r>
              <a:rPr lang="en-CA" sz="2600" dirty="0" smtClean="0"/>
              <a:t>areas of priority for persons with disabilities – emergency and evacuation planning.</a:t>
            </a:r>
            <a:endParaRPr lang="en-US" sz="2600" dirty="0" smtClean="0"/>
          </a:p>
          <a:p>
            <a:pPr lvl="1"/>
            <a:endParaRPr lang="en-US" sz="2400" dirty="0" smtClean="0"/>
          </a:p>
          <a:p>
            <a:endParaRPr lang="en-US" sz="2800" dirty="0" smtClean="0"/>
          </a:p>
          <a:p>
            <a:endParaRPr lang="en-US" sz="2800" dirty="0" smtClean="0"/>
          </a:p>
          <a:p>
            <a:endParaRPr lang="en-US" sz="2800" dirty="0" smtClean="0"/>
          </a:p>
          <a:p>
            <a:endParaRPr lang="en-US" dirty="0"/>
          </a:p>
        </p:txBody>
      </p:sp>
      <p:sp>
        <p:nvSpPr>
          <p:cNvPr id="3" name="Title 2"/>
          <p:cNvSpPr>
            <a:spLocks noGrp="1"/>
          </p:cNvSpPr>
          <p:nvPr>
            <p:ph type="title"/>
          </p:nvPr>
        </p:nvSpPr>
        <p:spPr/>
        <p:txBody>
          <a:bodyPr>
            <a:normAutofit/>
          </a:bodyPr>
          <a:lstStyle/>
          <a:p>
            <a:pPr algn="ctr"/>
            <a:r>
              <a:rPr lang="en-US" sz="3600" dirty="0" smtClean="0">
                <a:solidFill>
                  <a:schemeClr val="tx1"/>
                </a:solidFill>
              </a:rPr>
              <a:t>Being Prepared</a:t>
            </a:r>
            <a:endParaRPr lang="en-US" sz="3600" dirty="0">
              <a:solidFill>
                <a:schemeClr val="tx1"/>
              </a:solidFill>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785926"/>
            <a:ext cx="8229600" cy="4357718"/>
          </a:xfrm>
        </p:spPr>
        <p:txBody>
          <a:bodyPr>
            <a:normAutofit fontScale="70000" lnSpcReduction="20000"/>
          </a:bodyPr>
          <a:lstStyle/>
          <a:p>
            <a:pPr lvl="0"/>
            <a:r>
              <a:rPr lang="en-US" sz="3400" dirty="0" smtClean="0"/>
              <a:t>Staff who are trained to know how to communicate with people with disabilities during an emergency situation  (e.g. staff should understand how to guide someone who has vision loss)</a:t>
            </a:r>
          </a:p>
          <a:p>
            <a:pPr>
              <a:buNone/>
            </a:pPr>
            <a:r>
              <a:rPr lang="en-US" sz="3400" dirty="0" smtClean="0"/>
              <a:t> </a:t>
            </a:r>
          </a:p>
          <a:p>
            <a:pPr lvl="0"/>
            <a:r>
              <a:rPr lang="en-US" sz="3400" dirty="0" smtClean="0"/>
              <a:t>Workplace health and safety procedures and systems</a:t>
            </a:r>
          </a:p>
          <a:p>
            <a:endParaRPr lang="en-US" sz="3400" dirty="0" smtClean="0"/>
          </a:p>
          <a:p>
            <a:pPr lvl="0"/>
            <a:r>
              <a:rPr lang="en-US" sz="3400" dirty="0" smtClean="0"/>
              <a:t>Plans for addressing incidents that threaten life, property, operations or the environment and related procedures</a:t>
            </a:r>
          </a:p>
          <a:p>
            <a:pPr>
              <a:buNone/>
            </a:pPr>
            <a:r>
              <a:rPr lang="en-US" sz="3400" dirty="0" smtClean="0"/>
              <a:t> </a:t>
            </a:r>
          </a:p>
          <a:p>
            <a:endParaRPr lang="en-US" dirty="0"/>
          </a:p>
        </p:txBody>
      </p:sp>
      <p:sp>
        <p:nvSpPr>
          <p:cNvPr id="3" name="Title 2"/>
          <p:cNvSpPr>
            <a:spLocks noGrp="1"/>
          </p:cNvSpPr>
          <p:nvPr>
            <p:ph type="title"/>
          </p:nvPr>
        </p:nvSpPr>
        <p:spPr>
          <a:xfrm>
            <a:off x="500034" y="357166"/>
            <a:ext cx="8229600" cy="1143000"/>
          </a:xfrm>
        </p:spPr>
        <p:txBody>
          <a:bodyPr>
            <a:noAutofit/>
          </a:bodyPr>
          <a:lstStyle/>
          <a:p>
            <a:pPr algn="ctr"/>
            <a:r>
              <a:rPr lang="en-US" sz="3600" dirty="0" smtClean="0">
                <a:solidFill>
                  <a:schemeClr val="tx1"/>
                </a:solidFill>
              </a:rPr>
              <a:t>Emergency and </a:t>
            </a:r>
            <a:br>
              <a:rPr lang="en-US" sz="3600" dirty="0" smtClean="0">
                <a:solidFill>
                  <a:schemeClr val="tx1"/>
                </a:solidFill>
              </a:rPr>
            </a:br>
            <a:r>
              <a:rPr lang="en-US" sz="3600" dirty="0" smtClean="0">
                <a:solidFill>
                  <a:schemeClr val="tx1"/>
                </a:solidFill>
              </a:rPr>
              <a:t>Evacuation Planning</a:t>
            </a:r>
            <a:endParaRPr lang="en-US" sz="3600"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229600" cy="4733754"/>
          </a:xfrm>
        </p:spPr>
        <p:txBody>
          <a:bodyPr>
            <a:normAutofit fontScale="25000" lnSpcReduction="20000"/>
          </a:bodyPr>
          <a:lstStyle/>
          <a:p>
            <a:pPr>
              <a:buNone/>
            </a:pPr>
            <a:endParaRPr lang="en-US" b="1" dirty="0" smtClean="0"/>
          </a:p>
          <a:p>
            <a:pPr>
              <a:buNone/>
            </a:pPr>
            <a:r>
              <a:rPr lang="en-US" dirty="0" smtClean="0"/>
              <a:t> </a:t>
            </a:r>
          </a:p>
          <a:p>
            <a:r>
              <a:rPr lang="en-US" sz="9600" dirty="0" smtClean="0"/>
              <a:t>Be specific about what to do from the time the alarm sounds until it is safe to re-enter the facility.  Ensure floor wardens have a list of tasks and are well trained, particularly to know what to do if there are people with disabilities in their areas.  </a:t>
            </a:r>
          </a:p>
          <a:p>
            <a:r>
              <a:rPr lang="en-US" sz="9600" dirty="0" smtClean="0"/>
              <a:t>Floor wardens should be aware of employees or volunteers with disabilities (who have given permission for this to be disclosed) in their assigned area.  Their training will involve understanding how to communicate appropriately with people with disabilities.  In situations where the person will be left in an area of safe refuge, the person should be told what will be happening.</a:t>
            </a:r>
          </a:p>
          <a:p>
            <a:r>
              <a:rPr lang="en-US" sz="9600" dirty="0" smtClean="0"/>
              <a:t> </a:t>
            </a:r>
          </a:p>
          <a:p>
            <a:endParaRPr lang="en-US" sz="9600" dirty="0"/>
          </a:p>
        </p:txBody>
      </p:sp>
      <p:sp>
        <p:nvSpPr>
          <p:cNvPr id="3" name="Title 2"/>
          <p:cNvSpPr>
            <a:spLocks noGrp="1"/>
          </p:cNvSpPr>
          <p:nvPr>
            <p:ph type="title"/>
          </p:nvPr>
        </p:nvSpPr>
        <p:spPr/>
        <p:txBody>
          <a:bodyPr>
            <a:noAutofit/>
          </a:bodyPr>
          <a:lstStyle/>
          <a:p>
            <a:pPr algn="ctr"/>
            <a:r>
              <a:rPr lang="en-US" sz="3600" dirty="0" smtClean="0">
                <a:solidFill>
                  <a:schemeClr val="tx1"/>
                </a:solidFill>
              </a:rPr>
              <a:t>Emergency and </a:t>
            </a:r>
            <a:br>
              <a:rPr lang="en-US" sz="3600" dirty="0" smtClean="0">
                <a:solidFill>
                  <a:schemeClr val="tx1"/>
                </a:solidFill>
              </a:rPr>
            </a:br>
            <a:r>
              <a:rPr lang="en-US" sz="3600" dirty="0" smtClean="0">
                <a:solidFill>
                  <a:schemeClr val="tx1"/>
                </a:solidFill>
              </a:rPr>
              <a:t>Evacuation Planning</a:t>
            </a:r>
            <a:endParaRPr lang="en-US" sz="3600"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US" sz="2800" dirty="0" smtClean="0"/>
              <a:t>All employees and volunteers must be familiar with the Emergency and Evacuation Plan and must have regular training and drills.   They must know where to locate a copy of the plan, including copies in alternate formats.  </a:t>
            </a:r>
          </a:p>
          <a:p>
            <a:r>
              <a:rPr lang="en-US" sz="2800" dirty="0" smtClean="0"/>
              <a:t>Create a document in plain language detailing what to do in case of an emergency.  Post this where staff and the public can see it.  Have a copy readily available so that it can be used to assist when communicating with someone who is deaf, deafened or hard of hearing.</a:t>
            </a:r>
          </a:p>
          <a:p>
            <a:endParaRPr lang="en-US" dirty="0"/>
          </a:p>
        </p:txBody>
      </p:sp>
      <p:sp>
        <p:nvSpPr>
          <p:cNvPr id="3" name="Title 2"/>
          <p:cNvSpPr>
            <a:spLocks noGrp="1"/>
          </p:cNvSpPr>
          <p:nvPr>
            <p:ph type="title"/>
          </p:nvPr>
        </p:nvSpPr>
        <p:spPr/>
        <p:txBody>
          <a:bodyPr>
            <a:noAutofit/>
          </a:bodyPr>
          <a:lstStyle/>
          <a:p>
            <a:pPr algn="ctr"/>
            <a:r>
              <a:rPr lang="en-US" sz="3600" dirty="0" smtClean="0">
                <a:solidFill>
                  <a:schemeClr val="tx1"/>
                </a:solidFill>
              </a:rPr>
              <a:t>Emergency and </a:t>
            </a:r>
            <a:br>
              <a:rPr lang="en-US" sz="3600" dirty="0" smtClean="0">
                <a:solidFill>
                  <a:schemeClr val="tx1"/>
                </a:solidFill>
              </a:rPr>
            </a:br>
            <a:r>
              <a:rPr lang="en-US" sz="3600" dirty="0" smtClean="0">
                <a:solidFill>
                  <a:schemeClr val="tx1"/>
                </a:solidFill>
              </a:rPr>
              <a:t>Evacuation Planning</a:t>
            </a:r>
            <a:endParaRPr lang="en-US" sz="3600"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229600" cy="4876630"/>
          </a:xfrm>
        </p:spPr>
        <p:txBody>
          <a:bodyPr>
            <a:noAutofit/>
          </a:bodyPr>
          <a:lstStyle/>
          <a:p>
            <a:r>
              <a:rPr lang="en-US" sz="2600" b="1" dirty="0" smtClean="0"/>
              <a:t>Practice Evacuation Drills</a:t>
            </a:r>
            <a:endParaRPr lang="en-US" sz="2600" dirty="0" smtClean="0"/>
          </a:p>
          <a:p>
            <a:r>
              <a:rPr lang="en-US" sz="2600" dirty="0" smtClean="0"/>
              <a:t>Hold practice evacuation drills regularly.   You can</a:t>
            </a:r>
            <a:r>
              <a:rPr lang="en-US" sz="2600" b="1" dirty="0" smtClean="0"/>
              <a:t> </a:t>
            </a:r>
            <a:r>
              <a:rPr lang="en-US" sz="2600" dirty="0" smtClean="0"/>
              <a:t>arrange with your local Fire Department to plan a mock fire drill, during which people with disabilities will be in the library (pre-arranged).  This will help identify gaps in your plan and will give you time to make the necessary changes. </a:t>
            </a:r>
          </a:p>
          <a:p>
            <a:r>
              <a:rPr lang="en-US" sz="2600" dirty="0" smtClean="0"/>
              <a:t>Keep track of any concerns identified by individuals at any time and make the necessary changes to the Plan.  </a:t>
            </a:r>
          </a:p>
          <a:p>
            <a:endParaRPr lang="en-US" sz="2600" dirty="0"/>
          </a:p>
        </p:txBody>
      </p:sp>
      <p:sp>
        <p:nvSpPr>
          <p:cNvPr id="3" name="Title 2"/>
          <p:cNvSpPr>
            <a:spLocks noGrp="1"/>
          </p:cNvSpPr>
          <p:nvPr>
            <p:ph type="title"/>
          </p:nvPr>
        </p:nvSpPr>
        <p:spPr/>
        <p:txBody>
          <a:bodyPr>
            <a:noAutofit/>
          </a:bodyPr>
          <a:lstStyle/>
          <a:p>
            <a:pPr algn="ctr"/>
            <a:r>
              <a:rPr lang="en-US" sz="3600" dirty="0" smtClean="0">
                <a:solidFill>
                  <a:schemeClr val="tx1"/>
                </a:solidFill>
              </a:rPr>
              <a:t>Emergency and </a:t>
            </a:r>
            <a:br>
              <a:rPr lang="en-US" sz="3600" dirty="0" smtClean="0">
                <a:solidFill>
                  <a:schemeClr val="tx1"/>
                </a:solidFill>
              </a:rPr>
            </a:br>
            <a:r>
              <a:rPr lang="en-US" sz="3600" dirty="0" smtClean="0">
                <a:solidFill>
                  <a:schemeClr val="tx1"/>
                </a:solidFill>
              </a:rPr>
              <a:t>Evacuation Planning</a:t>
            </a:r>
            <a:endParaRPr lang="en-US" sz="3600"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By undertaking strategic planning in a way that will allow access to information for everyone, you will be creating an accessible environment where everyone will not only feel welcome, but they will want to come back to your library.</a:t>
            </a:r>
          </a:p>
          <a:p>
            <a:r>
              <a:rPr lang="en-US" dirty="0" smtClean="0"/>
              <a:t>People with disabilities can be more independent and productive if they have greater access to what they need to succeed, to learn and to enjoy reading, some for the first time in their lives.</a:t>
            </a:r>
            <a:endParaRPr lang="en-US" dirty="0"/>
          </a:p>
        </p:txBody>
      </p:sp>
      <p:sp>
        <p:nvSpPr>
          <p:cNvPr id="3" name="Title 2"/>
          <p:cNvSpPr>
            <a:spLocks noGrp="1"/>
          </p:cNvSpPr>
          <p:nvPr>
            <p:ph type="title"/>
          </p:nvPr>
        </p:nvSpPr>
        <p:spPr/>
        <p:txBody>
          <a:bodyPr>
            <a:noAutofit/>
          </a:bodyPr>
          <a:lstStyle/>
          <a:p>
            <a:pPr algn="ctr"/>
            <a:r>
              <a:rPr lang="en-US" sz="3600" dirty="0" smtClean="0">
                <a:solidFill>
                  <a:schemeClr val="tx1"/>
                </a:solidFill>
              </a:rPr>
              <a:t>Information Access</a:t>
            </a:r>
            <a:br>
              <a:rPr lang="en-US" sz="3600" dirty="0" smtClean="0">
                <a:solidFill>
                  <a:schemeClr val="tx1"/>
                </a:solidFill>
              </a:rPr>
            </a:br>
            <a:r>
              <a:rPr lang="en-US" sz="3600" dirty="0" smtClean="0">
                <a:solidFill>
                  <a:schemeClr val="tx1"/>
                </a:solidFill>
              </a:rPr>
              <a:t>for Everyone</a:t>
            </a:r>
            <a:endParaRPr lang="en-US" sz="3600" dirty="0">
              <a:solidFill>
                <a:schemeClr val="tx1"/>
              </a:solidFill>
            </a:endParaRP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pPr algn="ctr"/>
            <a:r>
              <a:rPr lang="en-US" dirty="0" smtClean="0"/>
              <a:t>Questions?</a:t>
            </a:r>
            <a:endParaRPr lang="en-US" dirty="0"/>
          </a:p>
        </p:txBody>
      </p:sp>
      <p:sp>
        <p:nvSpPr>
          <p:cNvPr id="5" name="Subtitle 4"/>
          <p:cNvSpPr>
            <a:spLocks noGrp="1"/>
          </p:cNvSpPr>
          <p:nvPr>
            <p:ph type="subTitle" idx="1"/>
          </p:nvPr>
        </p:nvSpPr>
        <p:spPr/>
        <p:txBody>
          <a:bodyPr/>
          <a:lstStyle/>
          <a:p>
            <a:endParaRPr lang="en-US"/>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idx="4294967295"/>
          </p:nvPr>
        </p:nvSpPr>
        <p:spPr>
          <a:xfrm>
            <a:off x="714348" y="1428736"/>
            <a:ext cx="7772400" cy="1830388"/>
          </a:xfrm>
        </p:spPr>
        <p:txBody>
          <a:bodyPr>
            <a:normAutofit fontScale="90000"/>
          </a:bodyPr>
          <a:lstStyle/>
          <a:p>
            <a:pPr algn="ctr"/>
            <a:r>
              <a:rPr lang="en-US" dirty="0" smtClean="0"/>
              <a:t/>
            </a:r>
            <a:br>
              <a:rPr lang="en-US" dirty="0" smtClean="0"/>
            </a:br>
            <a:r>
              <a:rPr lang="en-US" sz="4900" dirty="0" smtClean="0"/>
              <a:t>Dorothy Macnaughton</a:t>
            </a:r>
            <a:br>
              <a:rPr lang="en-US" sz="4900" dirty="0" smtClean="0"/>
            </a:br>
            <a:r>
              <a:rPr lang="en-US" dirty="0" smtClean="0"/>
              <a:t/>
            </a:r>
            <a:br>
              <a:rPr lang="en-US" dirty="0" smtClean="0"/>
            </a:br>
            <a:r>
              <a:rPr lang="en-US" sz="4000" dirty="0" smtClean="0"/>
              <a:t>Accessibility and Diversity Training</a:t>
            </a:r>
            <a:br>
              <a:rPr lang="en-US" sz="4000" dirty="0" smtClean="0"/>
            </a:br>
            <a:r>
              <a:rPr lang="en-US" sz="4000" dirty="0" smtClean="0"/>
              <a:t>Tel: 705-942-4339</a:t>
            </a:r>
            <a:br>
              <a:rPr lang="en-US" sz="4000" dirty="0" smtClean="0"/>
            </a:br>
            <a:r>
              <a:rPr lang="en-US" sz="4000" dirty="0" smtClean="0"/>
              <a:t>Cell: 705-542-8967</a:t>
            </a:r>
            <a:br>
              <a:rPr lang="en-US" sz="4000" dirty="0" smtClean="0"/>
            </a:br>
            <a:r>
              <a:rPr lang="en-US" sz="4000" dirty="0" smtClean="0"/>
              <a:t>E-mail: accessibility@bell.net</a:t>
            </a:r>
            <a:r>
              <a:rPr lang="en-US" dirty="0" smtClean="0"/>
              <a:t/>
            </a:r>
            <a:br>
              <a:rPr lang="en-US" dirty="0" smtClean="0"/>
            </a:b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Training for Staff</a:t>
            </a:r>
          </a:p>
          <a:p>
            <a:r>
              <a:rPr lang="en-US" dirty="0" smtClean="0"/>
              <a:t>6. (2)  The training must include a review of the purposes of the Act and the requirements of this Regulation and instruction about the following matters:</a:t>
            </a:r>
          </a:p>
          <a:p>
            <a:r>
              <a:rPr lang="en-US" dirty="0" smtClean="0"/>
              <a:t>3. How to use equipment or devices available on the provider’s premises or otherwise provided by the provider that may help with the provision of goods or services to a person with a disability.</a:t>
            </a:r>
          </a:p>
          <a:p>
            <a:pPr lvl="1"/>
            <a:r>
              <a:rPr lang="en-US" sz="2000" dirty="0" smtClean="0"/>
              <a:t>Accessibility Standards for Customer Service, ONTARIO REGULATION 429/07</a:t>
            </a:r>
          </a:p>
          <a:p>
            <a:pPr lvl="1"/>
            <a:endParaRPr lang="en-US" dirty="0"/>
          </a:p>
        </p:txBody>
      </p:sp>
      <p:sp>
        <p:nvSpPr>
          <p:cNvPr id="3" name="Title 2"/>
          <p:cNvSpPr>
            <a:spLocks noGrp="1"/>
          </p:cNvSpPr>
          <p:nvPr>
            <p:ph type="title"/>
          </p:nvPr>
        </p:nvSpPr>
        <p:spPr/>
        <p:txBody>
          <a:bodyPr>
            <a:normAutofit/>
          </a:bodyPr>
          <a:lstStyle/>
          <a:p>
            <a:pPr algn="ctr"/>
            <a:r>
              <a:rPr lang="en-US" sz="3600" dirty="0" smtClean="0">
                <a:solidFill>
                  <a:schemeClr val="tx1"/>
                </a:solidFill>
              </a:rPr>
              <a:t>Policies</a:t>
            </a:r>
            <a:endParaRPr lang="en-US" sz="3600" dirty="0">
              <a:solidFill>
                <a:schemeClr val="tx1"/>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Your Information Policy can include what assistive devices you have available n your library</a:t>
            </a:r>
          </a:p>
          <a:p>
            <a:endParaRPr lang="en-US" dirty="0" smtClean="0"/>
          </a:p>
          <a:p>
            <a:endParaRPr lang="en-US" dirty="0"/>
          </a:p>
        </p:txBody>
      </p:sp>
      <p:sp>
        <p:nvSpPr>
          <p:cNvPr id="3" name="Title 2"/>
          <p:cNvSpPr>
            <a:spLocks noGrp="1"/>
          </p:cNvSpPr>
          <p:nvPr>
            <p:ph type="title"/>
          </p:nvPr>
        </p:nvSpPr>
        <p:spPr/>
        <p:txBody>
          <a:bodyPr>
            <a:normAutofit/>
          </a:bodyPr>
          <a:lstStyle/>
          <a:p>
            <a:pPr algn="ctr"/>
            <a:r>
              <a:rPr lang="en-US" sz="3600" dirty="0" smtClean="0">
                <a:solidFill>
                  <a:schemeClr val="tx1"/>
                </a:solidFill>
              </a:rPr>
              <a:t>Policies</a:t>
            </a:r>
            <a:endParaRPr lang="en-US" sz="3600" dirty="0">
              <a:solidFill>
                <a:schemeClr val="tx1"/>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endParaRPr lang="en-US" dirty="0" smtClean="0"/>
          </a:p>
          <a:p>
            <a:pPr>
              <a:buNone/>
            </a:pPr>
            <a:r>
              <a:rPr lang="en-CA" sz="2800" b="1" i="1" dirty="0" smtClean="0"/>
              <a:t>3.1 Policies</a:t>
            </a:r>
            <a:endParaRPr lang="en-US" sz="1800" i="1" dirty="0" smtClean="0"/>
          </a:p>
          <a:p>
            <a:r>
              <a:rPr lang="en-CA" sz="2800" i="1" dirty="0" smtClean="0"/>
              <a:t> Organizations shall include in their written policies: </a:t>
            </a:r>
            <a:endParaRPr lang="en-US" sz="1800" i="1" dirty="0" smtClean="0"/>
          </a:p>
          <a:p>
            <a:pPr>
              <a:buNone/>
            </a:pPr>
            <a:r>
              <a:rPr lang="en-CA" sz="2800" i="1" dirty="0" smtClean="0"/>
              <a:t> </a:t>
            </a:r>
            <a:endParaRPr lang="en-US" sz="1800" i="1" dirty="0" smtClean="0"/>
          </a:p>
          <a:p>
            <a:pPr lvl="0"/>
            <a:r>
              <a:rPr lang="en-CA" sz="2800" i="1" dirty="0" smtClean="0"/>
              <a:t>how they will deal with requests for information and communications in alternate formats;</a:t>
            </a:r>
            <a:endParaRPr lang="en-US" sz="1800" i="1" dirty="0" smtClean="0"/>
          </a:p>
          <a:p>
            <a:pPr lvl="0"/>
            <a:r>
              <a:rPr lang="en-CA" sz="2800" i="1" dirty="0" smtClean="0"/>
              <a:t>how they will deal with requests for communication supports and services;</a:t>
            </a:r>
            <a:endParaRPr lang="en-US" sz="1800" i="1" dirty="0" smtClean="0"/>
          </a:p>
          <a:p>
            <a:pPr lvl="1"/>
            <a:endParaRPr lang="en-US" dirty="0" smtClean="0"/>
          </a:p>
          <a:p>
            <a:pPr lvl="1"/>
            <a:endParaRPr lang="en-US" dirty="0" smtClean="0"/>
          </a:p>
          <a:p>
            <a:endParaRPr lang="en-US" dirty="0"/>
          </a:p>
        </p:txBody>
      </p:sp>
      <p:sp>
        <p:nvSpPr>
          <p:cNvPr id="3" name="Title 2"/>
          <p:cNvSpPr>
            <a:spLocks noGrp="1"/>
          </p:cNvSpPr>
          <p:nvPr>
            <p:ph type="title"/>
          </p:nvPr>
        </p:nvSpPr>
        <p:spPr/>
        <p:txBody>
          <a:bodyPr>
            <a:normAutofit/>
          </a:bodyPr>
          <a:lstStyle/>
          <a:p>
            <a:pPr algn="ctr"/>
            <a:r>
              <a:rPr lang="en-US" sz="3600" dirty="0" smtClean="0">
                <a:solidFill>
                  <a:schemeClr val="tx1"/>
                </a:solidFill>
              </a:rPr>
              <a:t>Policies</a:t>
            </a:r>
            <a:endParaRPr lang="en-US" sz="3600" dirty="0">
              <a:solidFill>
                <a:schemeClr val="tx1"/>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229600" cy="4733754"/>
          </a:xfrm>
        </p:spPr>
        <p:txBody>
          <a:bodyPr>
            <a:normAutofit fontScale="25000" lnSpcReduction="20000"/>
          </a:bodyPr>
          <a:lstStyle/>
          <a:p>
            <a:r>
              <a:rPr lang="en-CA" sz="11200" i="1" dirty="0" smtClean="0"/>
              <a:t>Organizations shall include in their written policies: </a:t>
            </a:r>
            <a:endParaRPr lang="en-US" sz="11200" i="1" dirty="0" smtClean="0"/>
          </a:p>
          <a:p>
            <a:pPr lvl="0"/>
            <a:endParaRPr lang="en-CA" sz="11200" i="1" dirty="0" smtClean="0"/>
          </a:p>
          <a:p>
            <a:pPr lvl="0"/>
            <a:r>
              <a:rPr lang="en-CA" sz="11200" i="1" dirty="0" smtClean="0"/>
              <a:t>how their procurement policies will address accessibility; and</a:t>
            </a:r>
            <a:endParaRPr lang="en-US" sz="11200" i="1" dirty="0" smtClean="0"/>
          </a:p>
          <a:p>
            <a:pPr lvl="0"/>
            <a:r>
              <a:rPr lang="en-CA" sz="11200" i="1" dirty="0" smtClean="0"/>
              <a:t>the criteria that will be used to determine what information and communications will be made</a:t>
            </a:r>
            <a:r>
              <a:rPr lang="en-US" sz="11200" i="1" dirty="0" smtClean="0"/>
              <a:t> </a:t>
            </a:r>
            <a:r>
              <a:rPr lang="en-CA" sz="11200" i="1" dirty="0" smtClean="0"/>
              <a:t>available in plain language.</a:t>
            </a:r>
          </a:p>
          <a:p>
            <a:pPr lvl="1"/>
            <a:r>
              <a:rPr lang="en-CA" sz="9600" i="1" dirty="0" smtClean="0"/>
              <a:t>Final Draft of Proposed Accessible Information and Communications Standard</a:t>
            </a:r>
            <a:endParaRPr lang="en-US" sz="9600" i="1" dirty="0" smtClean="0"/>
          </a:p>
          <a:p>
            <a:endParaRPr lang="en-CA" sz="8000" i="1" dirty="0" smtClean="0"/>
          </a:p>
          <a:p>
            <a:endParaRPr lang="en-US" dirty="0" smtClean="0"/>
          </a:p>
          <a:p>
            <a:pPr lvl="1"/>
            <a:endParaRPr lang="en-US" sz="1600" dirty="0" smtClean="0"/>
          </a:p>
        </p:txBody>
      </p:sp>
      <p:sp>
        <p:nvSpPr>
          <p:cNvPr id="3" name="Title 2"/>
          <p:cNvSpPr>
            <a:spLocks noGrp="1"/>
          </p:cNvSpPr>
          <p:nvPr>
            <p:ph type="title"/>
          </p:nvPr>
        </p:nvSpPr>
        <p:spPr/>
        <p:txBody>
          <a:bodyPr>
            <a:normAutofit/>
          </a:bodyPr>
          <a:lstStyle/>
          <a:p>
            <a:pPr algn="ctr"/>
            <a:r>
              <a:rPr lang="en-US" sz="3600" dirty="0" smtClean="0">
                <a:solidFill>
                  <a:schemeClr val="tx1"/>
                </a:solidFill>
              </a:rPr>
              <a:t>Policies</a:t>
            </a:r>
            <a:endParaRPr lang="en-US" sz="3600" dirty="0">
              <a:solidFill>
                <a:schemeClr val="tx1"/>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Procedures will be the tools which assist your staff to interact with people with disabilities to best meet their information needs</a:t>
            </a:r>
          </a:p>
          <a:p>
            <a:r>
              <a:rPr lang="en-US" dirty="0" smtClean="0"/>
              <a:t>Procedures will delineate how information should be provided in alternate formats; ensure brochures and notices are prepared so they can easily be produced in alternate formats such as braille</a:t>
            </a:r>
            <a:endParaRPr lang="en-US" dirty="0"/>
          </a:p>
        </p:txBody>
      </p:sp>
      <p:sp>
        <p:nvSpPr>
          <p:cNvPr id="3" name="Title 2"/>
          <p:cNvSpPr>
            <a:spLocks noGrp="1"/>
          </p:cNvSpPr>
          <p:nvPr>
            <p:ph type="title"/>
          </p:nvPr>
        </p:nvSpPr>
        <p:spPr/>
        <p:txBody>
          <a:bodyPr>
            <a:normAutofit/>
          </a:bodyPr>
          <a:lstStyle/>
          <a:p>
            <a:pPr algn="ctr"/>
            <a:r>
              <a:rPr lang="en-US" sz="3600" dirty="0" smtClean="0">
                <a:solidFill>
                  <a:schemeClr val="tx1"/>
                </a:solidFill>
              </a:rPr>
              <a:t>Procedures</a:t>
            </a:r>
            <a:endParaRPr lang="en-US" sz="3600" dirty="0">
              <a:solidFill>
                <a:schemeClr val="tx1"/>
              </a:solidFill>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557</TotalTime>
  <Words>1914</Words>
  <Application>Microsoft Office PowerPoint</Application>
  <PresentationFormat>On-screen Show (4:3)</PresentationFormat>
  <Paragraphs>277</Paragraphs>
  <Slides>46</Slides>
  <Notes>46</Notes>
  <HiddenSlides>0</HiddenSlides>
  <MMClips>0</MMClips>
  <ScaleCrop>false</ScaleCrop>
  <HeadingPairs>
    <vt:vector size="4" baseType="variant">
      <vt:variant>
        <vt:lpstr>Theme</vt:lpstr>
      </vt:variant>
      <vt:variant>
        <vt:i4>1</vt:i4>
      </vt:variant>
      <vt:variant>
        <vt:lpstr>Slide Titles</vt:lpstr>
      </vt:variant>
      <vt:variant>
        <vt:i4>46</vt:i4>
      </vt:variant>
    </vt:vector>
  </HeadingPairs>
  <TitlesOfParts>
    <vt:vector size="47" baseType="lpstr">
      <vt:lpstr>Concourse</vt:lpstr>
      <vt:lpstr>Information Access  for People with Disabilities in Your Library – Session #1314</vt:lpstr>
      <vt:lpstr>Libraries and Access to Information</vt:lpstr>
      <vt:lpstr>Accessible Information and Communications Standard, AODA</vt:lpstr>
      <vt:lpstr>Being Prepared</vt:lpstr>
      <vt:lpstr>Policies</vt:lpstr>
      <vt:lpstr>Policies</vt:lpstr>
      <vt:lpstr>Policies</vt:lpstr>
      <vt:lpstr>Policies</vt:lpstr>
      <vt:lpstr>Procedures</vt:lpstr>
      <vt:lpstr>Training</vt:lpstr>
      <vt:lpstr>Training and  Information Access</vt:lpstr>
      <vt:lpstr>Training and  Information Access</vt:lpstr>
      <vt:lpstr>Training and  Information Access</vt:lpstr>
      <vt:lpstr>Training and  Information Access</vt:lpstr>
      <vt:lpstr>Training and  Information Access</vt:lpstr>
      <vt:lpstr>Procurement of Goods  and Services</vt:lpstr>
      <vt:lpstr>  Procurement of Goods  Services</vt:lpstr>
      <vt:lpstr>Procurement of Goods  Services</vt:lpstr>
      <vt:lpstr>Web Sites and Web Content</vt:lpstr>
      <vt:lpstr>Web Sites and Web Content</vt:lpstr>
      <vt:lpstr>Web Sites and Web Content</vt:lpstr>
      <vt:lpstr>Web Sites and Web Content</vt:lpstr>
      <vt:lpstr>Web Sites and Web Content</vt:lpstr>
      <vt:lpstr>Web Sites and Web Content</vt:lpstr>
      <vt:lpstr>Alternate Format Information and Materials</vt:lpstr>
      <vt:lpstr>Alternate Format Information and Materials</vt:lpstr>
      <vt:lpstr>Plain Language</vt:lpstr>
      <vt:lpstr>Plain Language</vt:lpstr>
      <vt:lpstr>Plain Language</vt:lpstr>
      <vt:lpstr>Feedback</vt:lpstr>
      <vt:lpstr>Feedback</vt:lpstr>
      <vt:lpstr>Feedback</vt:lpstr>
      <vt:lpstr>Feedback</vt:lpstr>
      <vt:lpstr>Feedback</vt:lpstr>
      <vt:lpstr>Feedback</vt:lpstr>
      <vt:lpstr>Accessible Meetings</vt:lpstr>
      <vt:lpstr>Accessible Meetings</vt:lpstr>
      <vt:lpstr>Emergency and  Evacuation Planning</vt:lpstr>
      <vt:lpstr>Emergency and  Evacuation Planning</vt:lpstr>
      <vt:lpstr>Emergency and  Evacuation Planning</vt:lpstr>
      <vt:lpstr>Emergency and  Evacuation Planning</vt:lpstr>
      <vt:lpstr>Emergency and  Evacuation Planning</vt:lpstr>
      <vt:lpstr>Emergency and  Evacuation Planning</vt:lpstr>
      <vt:lpstr>Information Access for Everyone</vt:lpstr>
      <vt:lpstr>Questions?</vt:lpstr>
      <vt:lpstr> Dorothy Macnaughton  Accessibility and Diversity Training Tel: 705-942-4339 Cell: 705-542-8967 E-mail: accessibility@bell.net </vt:lpstr>
    </vt:vector>
  </TitlesOfParts>
  <Company>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DInformation Access  for People with Disabilities in Your Library</dc:title>
  <dc:creator>Richard Macnaughton</dc:creator>
  <cp:lastModifiedBy>Richard and Dorothy</cp:lastModifiedBy>
  <cp:revision>81</cp:revision>
  <dcterms:created xsi:type="dcterms:W3CDTF">2010-02-15T16:12:09Z</dcterms:created>
  <dcterms:modified xsi:type="dcterms:W3CDTF">2010-03-08T02:31:25Z</dcterms:modified>
</cp:coreProperties>
</file>