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55"/>
  </p:notesMasterIdLst>
  <p:sldIdLst>
    <p:sldId id="256" r:id="rId2"/>
    <p:sldId id="282" r:id="rId3"/>
    <p:sldId id="284" r:id="rId4"/>
    <p:sldId id="277" r:id="rId5"/>
    <p:sldId id="278" r:id="rId6"/>
    <p:sldId id="279" r:id="rId7"/>
    <p:sldId id="283" r:id="rId8"/>
    <p:sldId id="262" r:id="rId9"/>
    <p:sldId id="257" r:id="rId10"/>
    <p:sldId id="280" r:id="rId11"/>
    <p:sldId id="258" r:id="rId12"/>
    <p:sldId id="285" r:id="rId13"/>
    <p:sldId id="260" r:id="rId14"/>
    <p:sldId id="261" r:id="rId15"/>
    <p:sldId id="263" r:id="rId16"/>
    <p:sldId id="259" r:id="rId17"/>
    <p:sldId id="265" r:id="rId18"/>
    <p:sldId id="266" r:id="rId19"/>
    <p:sldId id="264" r:id="rId20"/>
    <p:sldId id="269" r:id="rId21"/>
    <p:sldId id="281"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7" autoAdjust="0"/>
    <p:restoredTop sz="88984" autoAdjust="0"/>
  </p:normalViewPr>
  <p:slideViewPr>
    <p:cSldViewPr snapToGrid="0" snapToObjects="1">
      <p:cViewPr>
        <p:scale>
          <a:sx n="100" d="100"/>
          <a:sy n="100" d="100"/>
        </p:scale>
        <p:origin x="-198" y="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199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ola%20presentation\statistic-survey37798char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ola%20presentation\statistic-survey37798char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ola%20presentation\statistic-survey37798chart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ola%20presentation\statistic-survey37798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ola%20presentation\statistic-survey37798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ola%20presentation\statistic-survey37798cha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ola%20presentation\statistic-survey37798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roundedCorners val="1"/>
  <c:style val="38"/>
  <c:chart>
    <c:title>
      <c:tx>
        <c:rich>
          <a:bodyPr/>
          <a:lstStyle/>
          <a:p>
            <a:pPr>
              <a:defRPr sz="1800" b="1"/>
            </a:pPr>
            <a:r>
              <a:rPr lang="en-US" sz="1800" b="1" dirty="0"/>
              <a:t>Does your library have a separate Collection Policy for government materials? </a:t>
            </a:r>
          </a:p>
        </c:rich>
      </c:tx>
      <c:layout>
        <c:manualLayout>
          <c:xMode val="edge"/>
          <c:yMode val="edge"/>
          <c:x val="0.15277000097210094"/>
          <c:y val="5.6641942009440296E-2"/>
        </c:manualLayout>
      </c:layout>
    </c:title>
    <c:view3D>
      <c:rotX val="30"/>
      <c:perspective val="30"/>
    </c:view3D>
    <c:plotArea>
      <c:layout>
        <c:manualLayout>
          <c:layoutTarget val="inner"/>
          <c:xMode val="edge"/>
          <c:yMode val="edge"/>
          <c:x val="0.1776627053562749"/>
          <c:y val="0.41938993633887606"/>
          <c:w val="0.64159809605792861"/>
          <c:h val="0.47959536307961703"/>
        </c:manualLayout>
      </c:layout>
      <c:pie3DChart>
        <c:varyColors val="1"/>
        <c:ser>
          <c:idx val="0"/>
          <c:order val="0"/>
          <c:tx>
            <c:strRef>
              <c:f>'results-survey37798'!$B$50:$B$52</c:f>
              <c:strCache>
                <c:ptCount val="1"/>
                <c:pt idx="0">
                  <c:v>Field summary for Q5 Does your library have a separate Collection Policy for government materials? Choose one of the following: Count</c:v>
                </c:pt>
              </c:strCache>
            </c:strRef>
          </c:tx>
          <c:explosion val="5"/>
          <c:dPt>
            <c:idx val="0"/>
            <c:explosion val="3"/>
          </c:dPt>
          <c:dPt>
            <c:idx val="1"/>
            <c:explosion val="12"/>
          </c:dPt>
          <c:dLbls>
            <c:dLbl>
              <c:idx val="0"/>
              <c:layout>
                <c:manualLayout>
                  <c:x val="8.0246913580247048E-2"/>
                  <c:y val="-2.697235333782879E-3"/>
                </c:manualLayout>
              </c:layout>
              <c:dLblPos val="bestFit"/>
              <c:showCatName val="1"/>
              <c:showPercent val="1"/>
              <c:separator>
</c:separator>
            </c:dLbl>
            <c:dLbl>
              <c:idx val="1"/>
              <c:layout>
                <c:manualLayout>
                  <c:x val="-7.5617283950617592E-2"/>
                  <c:y val="0"/>
                </c:manualLayout>
              </c:layout>
              <c:tx>
                <c:rich>
                  <a:bodyPr/>
                  <a:lstStyle/>
                  <a:p>
                    <a:r>
                      <a:rPr lang="en-US" sz="1200" b="1" dirty="0"/>
                      <a:t>No 
40%</a:t>
                    </a:r>
                  </a:p>
                </c:rich>
              </c:tx>
              <c:dLblPos val="bestFit"/>
              <c:showCatName val="1"/>
              <c:showPercent val="1"/>
              <c:separator>
</c:separator>
            </c:dLbl>
            <c:dLbl>
              <c:idx val="2"/>
              <c:layout>
                <c:manualLayout>
                  <c:x val="3.549382716049395E-2"/>
                  <c:y val="-6.473364801078911E-2"/>
                </c:manualLayout>
              </c:layout>
              <c:tx>
                <c:rich>
                  <a:bodyPr/>
                  <a:lstStyle/>
                  <a:p>
                    <a:r>
                      <a:rPr lang="en-US" sz="1200" b="1" dirty="0"/>
                      <a:t>Not known 
7%</a:t>
                    </a:r>
                  </a:p>
                </c:rich>
              </c:tx>
              <c:dLblPos val="bestFit"/>
              <c:showCatName val="1"/>
              <c:showPercent val="1"/>
              <c:separator>
</c:separator>
            </c:dLbl>
            <c:txPr>
              <a:bodyPr/>
              <a:lstStyle/>
              <a:p>
                <a:pPr>
                  <a:defRPr sz="1200" b="1"/>
                </a:pPr>
                <a:endParaRPr lang="en-US"/>
              </a:p>
            </c:txPr>
            <c:dLblPos val="outEnd"/>
            <c:showCatName val="1"/>
            <c:showPercent val="1"/>
            <c:separator>
</c:separator>
            <c:showLeaderLines val="1"/>
          </c:dLbls>
          <c:cat>
            <c:strRef>
              <c:f>'results-survey37798'!$A$53:$A$55</c:f>
              <c:strCache>
                <c:ptCount val="3"/>
                <c:pt idx="0">
                  <c:v>Yes </c:v>
                </c:pt>
                <c:pt idx="1">
                  <c:v>No </c:v>
                </c:pt>
                <c:pt idx="2">
                  <c:v>Not known </c:v>
                </c:pt>
              </c:strCache>
            </c:strRef>
          </c:cat>
          <c:val>
            <c:numRef>
              <c:f>'results-survey37798'!$B$53:$B$55</c:f>
              <c:numCache>
                <c:formatCode>General</c:formatCode>
                <c:ptCount val="3"/>
                <c:pt idx="0">
                  <c:v>39</c:v>
                </c:pt>
                <c:pt idx="1">
                  <c:v>30</c:v>
                </c:pt>
                <c:pt idx="2">
                  <c:v>5</c:v>
                </c:pt>
              </c:numCache>
            </c:numRef>
          </c:val>
        </c:ser>
      </c:pie3DChart>
    </c:plotArea>
    <c:plotVisOnly val="1"/>
  </c:chart>
  <c:spPr>
    <a:solidFill>
      <a:prstClr val="white"/>
    </a:solidFill>
    <a:ln w="19050" cap="rnd">
      <a:solidFill>
        <a:srgbClr val="990000"/>
      </a:solidFill>
    </a:ln>
    <a:effectLst/>
  </c:spPr>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roundedCorners val="1"/>
  <c:style val="30"/>
  <c:chart>
    <c:title>
      <c:tx>
        <c:rich>
          <a:bodyPr/>
          <a:lstStyle/>
          <a:p>
            <a:pPr>
              <a:defRPr/>
            </a:pPr>
            <a:r>
              <a:rPr lang="en-US"/>
              <a:t>Do you have a separate Government Publications service unit in the library? </a:t>
            </a:r>
          </a:p>
        </c:rich>
      </c:tx>
      <c:layout>
        <c:manualLayout>
          <c:xMode val="edge"/>
          <c:yMode val="edge"/>
          <c:x val="0.10278629155230259"/>
          <c:y val="5.2990740740740817E-2"/>
        </c:manualLayout>
      </c:layout>
    </c:title>
    <c:view3D>
      <c:rotX val="30"/>
      <c:perspective val="30"/>
    </c:view3D>
    <c:plotArea>
      <c:layout>
        <c:manualLayout>
          <c:layoutTarget val="inner"/>
          <c:xMode val="edge"/>
          <c:yMode val="edge"/>
          <c:x val="0.17341073685233882"/>
          <c:y val="0.2572157947552578"/>
          <c:w val="0.73382296155881765"/>
          <c:h val="0.63773922790901472"/>
        </c:manualLayout>
      </c:layout>
      <c:pie3DChart>
        <c:varyColors val="1"/>
        <c:ser>
          <c:idx val="0"/>
          <c:order val="0"/>
          <c:tx>
            <c:strRef>
              <c:f>'results-survey37798'!$B$144:$B$145</c:f>
              <c:strCache>
                <c:ptCount val="1"/>
                <c:pt idx="0">
                  <c:v>Do you have a separate Government Publications service unit in the library? Choose one of the following: Count</c:v>
                </c:pt>
              </c:strCache>
            </c:strRef>
          </c:tx>
          <c:explosion val="50"/>
          <c:dPt>
            <c:idx val="0"/>
            <c:explosion val="5"/>
          </c:dPt>
          <c:dPt>
            <c:idx val="1"/>
            <c:explosion val="57"/>
          </c:dPt>
          <c:dLbls>
            <c:dLbl>
              <c:idx val="0"/>
              <c:layout>
                <c:manualLayout>
                  <c:x val="0.16847902692718966"/>
                  <c:y val="4.8607549857549864E-2"/>
                </c:manualLayout>
              </c:layout>
              <c:tx>
                <c:rich>
                  <a:bodyPr/>
                  <a:lstStyle/>
                  <a:p>
                    <a:r>
                      <a:rPr lang="en-US" sz="1200" b="1"/>
                      <a:t>Yes 
19%</a:t>
                    </a:r>
                  </a:p>
                </c:rich>
              </c:tx>
              <c:showCatName val="1"/>
              <c:showPercent val="1"/>
            </c:dLbl>
            <c:dLbl>
              <c:idx val="1"/>
              <c:layout>
                <c:manualLayout>
                  <c:x val="-0.11339521024378169"/>
                  <c:y val="-3.2871828521435074E-2"/>
                </c:manualLayout>
              </c:layout>
              <c:tx>
                <c:rich>
                  <a:bodyPr/>
                  <a:lstStyle/>
                  <a:p>
                    <a:r>
                      <a:rPr lang="en-US" sz="1200" b="1"/>
                      <a:t>No 
81%</a:t>
                    </a:r>
                  </a:p>
                </c:rich>
              </c:tx>
              <c:showCatName val="1"/>
              <c:showPercent val="1"/>
            </c:dLbl>
            <c:showCatName val="1"/>
            <c:showPercent val="1"/>
            <c:showLeaderLines val="1"/>
          </c:dLbls>
          <c:cat>
            <c:strRef>
              <c:f>'results-survey37798'!$A$146:$A$147</c:f>
              <c:strCache>
                <c:ptCount val="2"/>
                <c:pt idx="0">
                  <c:v>Yes </c:v>
                </c:pt>
                <c:pt idx="1">
                  <c:v>No </c:v>
                </c:pt>
              </c:strCache>
            </c:strRef>
          </c:cat>
          <c:val>
            <c:numRef>
              <c:f>'results-survey37798'!$B$146:$B$147</c:f>
              <c:numCache>
                <c:formatCode>General</c:formatCode>
                <c:ptCount val="2"/>
                <c:pt idx="0">
                  <c:v>13</c:v>
                </c:pt>
                <c:pt idx="1">
                  <c:v>54</c:v>
                </c:pt>
              </c:numCache>
            </c:numRef>
          </c:val>
        </c:ser>
      </c:pie3DChart>
    </c:plotArea>
    <c:plotVisOnly val="1"/>
  </c:chart>
  <c:spPr>
    <a:ln w="15875">
      <a:solidFill>
        <a:srgbClr val="990000"/>
      </a:solidFill>
    </a:ln>
  </c:spPr>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roundedCorners val="1"/>
  <c:chart>
    <c:title>
      <c:tx>
        <c:rich>
          <a:bodyPr/>
          <a:lstStyle/>
          <a:p>
            <a:pPr>
              <a:defRPr sz="1800" b="1">
                <a:solidFill>
                  <a:schemeClr val="tx1"/>
                </a:solidFill>
              </a:defRPr>
            </a:pPr>
            <a:r>
              <a:rPr lang="en-US" sz="1800" b="1" dirty="0">
                <a:solidFill>
                  <a:schemeClr val="tx1"/>
                </a:solidFill>
              </a:rPr>
              <a:t>If your library</a:t>
            </a:r>
            <a:r>
              <a:rPr lang="en-US" sz="1800" b="1" baseline="0" dirty="0">
                <a:solidFill>
                  <a:schemeClr val="tx1"/>
                </a:solidFill>
              </a:rPr>
              <a:t> </a:t>
            </a:r>
            <a:r>
              <a:rPr lang="en-US" sz="1800" b="1" dirty="0">
                <a:solidFill>
                  <a:schemeClr val="tx1"/>
                </a:solidFill>
              </a:rPr>
              <a:t>does not have a</a:t>
            </a:r>
            <a:r>
              <a:rPr lang="en-US" sz="1800" b="1" baseline="0" dirty="0">
                <a:solidFill>
                  <a:schemeClr val="tx1"/>
                </a:solidFill>
              </a:rPr>
              <a:t> </a:t>
            </a:r>
            <a:r>
              <a:rPr lang="en-US" sz="1800" b="1" dirty="0">
                <a:solidFill>
                  <a:schemeClr val="tx1"/>
                </a:solidFill>
              </a:rPr>
              <a:t>separate Government Publications service unit, how long has it been since there was one?</a:t>
            </a:r>
          </a:p>
        </c:rich>
      </c:tx>
      <c:layout>
        <c:manualLayout>
          <c:xMode val="edge"/>
          <c:yMode val="edge"/>
          <c:x val="0.11671902002643093"/>
          <c:y val="5.2425213675213703E-2"/>
        </c:manualLayout>
      </c:layout>
    </c:title>
    <c:view3D>
      <c:rotX val="30"/>
      <c:perspective val="30"/>
    </c:view3D>
    <c:plotArea>
      <c:layout>
        <c:manualLayout>
          <c:layoutTarget val="inner"/>
          <c:xMode val="edge"/>
          <c:yMode val="edge"/>
          <c:x val="7.5274346853715562E-2"/>
          <c:y val="0.41590669515669565"/>
          <c:w val="0.82784636488340191"/>
          <c:h val="0.50421041119860022"/>
        </c:manualLayout>
      </c:layout>
      <c:pie3DChart>
        <c:varyColors val="1"/>
        <c:ser>
          <c:idx val="0"/>
          <c:order val="0"/>
          <c:tx>
            <c:strRef>
              <c:f>'results-survey37798'!$B$172:$B$173</c:f>
              <c:strCache>
                <c:ptCount val="1"/>
                <c:pt idx="0">
                  <c:v>If your library does not have a separate Government Publications service unit, how long has it been since there was one?Choose one of the following: Count</c:v>
                </c:pt>
              </c:strCache>
            </c:strRef>
          </c:tx>
          <c:explosion val="20"/>
          <c:dPt>
            <c:idx val="0"/>
            <c:explosion val="19"/>
          </c:dPt>
          <c:dLbls>
            <c:dLbl>
              <c:idx val="0"/>
              <c:layout>
                <c:manualLayout>
                  <c:x val="-0.14514751628268688"/>
                  <c:y val="5.3944706675657355E-3"/>
                </c:manualLayout>
              </c:layout>
              <c:tx>
                <c:rich>
                  <a:bodyPr/>
                  <a:lstStyle/>
                  <a:p>
                    <a:r>
                      <a:rPr lang="en-US" sz="1200" b="1" dirty="0">
                        <a:solidFill>
                          <a:schemeClr val="tx1"/>
                        </a:solidFill>
                      </a:rPr>
                      <a:t>1-2 years 
2%</a:t>
                    </a:r>
                  </a:p>
                </c:rich>
              </c:tx>
              <c:dLblPos val="bestFit"/>
              <c:showCatName val="1"/>
              <c:showPercent val="1"/>
            </c:dLbl>
            <c:dLbl>
              <c:idx val="1"/>
              <c:layout>
                <c:manualLayout>
                  <c:x val="4.9296982167352538E-2"/>
                  <c:y val="-6.9444444444444718E-3"/>
                </c:manualLayout>
              </c:layout>
              <c:tx>
                <c:rich>
                  <a:bodyPr/>
                  <a:lstStyle/>
                  <a:p>
                    <a:r>
                      <a:rPr lang="en-US" sz="1200" b="1" dirty="0">
                        <a:solidFill>
                          <a:schemeClr val="tx1"/>
                        </a:solidFill>
                      </a:rPr>
                      <a:t>3-5 years 
6%</a:t>
                    </a:r>
                  </a:p>
                </c:rich>
              </c:tx>
              <c:dLblPos val="bestFit"/>
              <c:showCatName val="1"/>
              <c:showPercent val="1"/>
            </c:dLbl>
            <c:dLbl>
              <c:idx val="2"/>
              <c:layout>
                <c:manualLayout>
                  <c:x val="7.073045267489711E-2"/>
                  <c:y val="-3.4722222222222224E-2"/>
                </c:manualLayout>
              </c:layout>
              <c:tx>
                <c:rich>
                  <a:bodyPr/>
                  <a:lstStyle/>
                  <a:p>
                    <a:r>
                      <a:rPr lang="en-US" sz="1200" b="1" dirty="0">
                        <a:solidFill>
                          <a:schemeClr val="tx1"/>
                        </a:solidFill>
                      </a:rPr>
                      <a:t>6-10 years 
17%</a:t>
                    </a:r>
                  </a:p>
                </c:rich>
              </c:tx>
              <c:dLblPos val="bestFit"/>
              <c:showCatName val="1"/>
              <c:showPercent val="1"/>
            </c:dLbl>
            <c:dLbl>
              <c:idx val="3"/>
              <c:layout>
                <c:manualLayout>
                  <c:x val="5.1440329218106998E-2"/>
                  <c:y val="-1.388888888888897E-2"/>
                </c:manualLayout>
              </c:layout>
              <c:tx>
                <c:rich>
                  <a:bodyPr/>
                  <a:lstStyle/>
                  <a:p>
                    <a:r>
                      <a:rPr lang="en-US" sz="1200" b="1" dirty="0">
                        <a:solidFill>
                          <a:schemeClr val="tx1"/>
                        </a:solidFill>
                      </a:rPr>
                      <a:t>11 years &gt; 
17%</a:t>
                    </a:r>
                  </a:p>
                </c:rich>
              </c:tx>
              <c:dLblPos val="bestFit"/>
              <c:showCatName val="1"/>
              <c:showPercent val="1"/>
            </c:dLbl>
            <c:dLbl>
              <c:idx val="4"/>
              <c:layout>
                <c:manualLayout>
                  <c:x val="-5.3583676268861472E-2"/>
                  <c:y val="5.9027777777777783E-2"/>
                </c:manualLayout>
              </c:layout>
              <c:tx>
                <c:rich>
                  <a:bodyPr/>
                  <a:lstStyle/>
                  <a:p>
                    <a:r>
                      <a:rPr lang="en-US" sz="1200" b="1" dirty="0">
                        <a:solidFill>
                          <a:schemeClr val="tx1"/>
                        </a:solidFill>
                      </a:rPr>
                      <a:t>Never 
58%</a:t>
                    </a:r>
                  </a:p>
                </c:rich>
              </c:tx>
              <c:dLblPos val="bestFit"/>
              <c:showCatName val="1"/>
              <c:showPercent val="1"/>
            </c:dLbl>
            <c:txPr>
              <a:bodyPr/>
              <a:lstStyle/>
              <a:p>
                <a:pPr>
                  <a:defRPr sz="1200" b="1" i="0" baseline="0">
                    <a:solidFill>
                      <a:schemeClr val="tx1"/>
                    </a:solidFill>
                  </a:defRPr>
                </a:pPr>
                <a:endParaRPr lang="en-US"/>
              </a:p>
            </c:txPr>
            <c:dLblPos val="outEnd"/>
            <c:showCatName val="1"/>
            <c:showPercent val="1"/>
            <c:showLeaderLines val="1"/>
          </c:dLbls>
          <c:cat>
            <c:strRef>
              <c:f>'results-survey37798'!$A$174:$A$178</c:f>
              <c:strCache>
                <c:ptCount val="5"/>
                <c:pt idx="0">
                  <c:v>1-2 years </c:v>
                </c:pt>
                <c:pt idx="1">
                  <c:v>3-5 years </c:v>
                </c:pt>
                <c:pt idx="2">
                  <c:v>6-10 years </c:v>
                </c:pt>
                <c:pt idx="3">
                  <c:v>11 years &gt; </c:v>
                </c:pt>
                <c:pt idx="4">
                  <c:v>Never </c:v>
                </c:pt>
              </c:strCache>
            </c:strRef>
          </c:cat>
          <c:val>
            <c:numRef>
              <c:f>'results-survey37798'!$B$174:$B$178</c:f>
              <c:numCache>
                <c:formatCode>General</c:formatCode>
                <c:ptCount val="5"/>
                <c:pt idx="0">
                  <c:v>1</c:v>
                </c:pt>
                <c:pt idx="1">
                  <c:v>3</c:v>
                </c:pt>
                <c:pt idx="2">
                  <c:v>8</c:v>
                </c:pt>
                <c:pt idx="3">
                  <c:v>8</c:v>
                </c:pt>
                <c:pt idx="4">
                  <c:v>28</c:v>
                </c:pt>
              </c:numCache>
            </c:numRef>
          </c:val>
        </c:ser>
      </c:pie3DChart>
    </c:plotArea>
    <c:plotVisOnly val="1"/>
  </c:chart>
  <c:spPr>
    <a:solidFill>
      <a:prstClr val="white"/>
    </a:solidFill>
    <a:ln w="19050" cap="rnd">
      <a:solidFill>
        <a:schemeClr val="accent1"/>
      </a:solidFill>
    </a:ln>
    <a:effectLst/>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CA"/>
  <c:roundedCorners val="1"/>
  <c:style val="22"/>
  <c:chart>
    <c:title>
      <c:tx>
        <c:rich>
          <a:bodyPr/>
          <a:lstStyle/>
          <a:p>
            <a:pPr>
              <a:defRPr sz="1800" b="1"/>
            </a:pPr>
            <a:r>
              <a:rPr lang="en-US" sz="1800" b="1" dirty="0"/>
              <a:t>Where are government materials housed?</a:t>
            </a:r>
          </a:p>
        </c:rich>
      </c:tx>
      <c:layout>
        <c:manualLayout>
          <c:xMode val="edge"/>
          <c:yMode val="edge"/>
          <c:x val="0.20145229744840926"/>
          <c:y val="4.7169753086419762E-2"/>
        </c:manualLayout>
      </c:layout>
    </c:title>
    <c:view3D>
      <c:rotX val="30"/>
      <c:perspective val="30"/>
    </c:view3D>
    <c:plotArea>
      <c:layout>
        <c:manualLayout>
          <c:layoutTarget val="inner"/>
          <c:xMode val="edge"/>
          <c:yMode val="edge"/>
          <c:x val="0.25480177246362734"/>
          <c:y val="0.262640802712161"/>
          <c:w val="0.51938632092284187"/>
          <c:h val="0.63773922790901472"/>
        </c:manualLayout>
      </c:layout>
      <c:pie3DChart>
        <c:varyColors val="1"/>
        <c:ser>
          <c:idx val="0"/>
          <c:order val="0"/>
          <c:tx>
            <c:strRef>
              <c:f>'results-survey37798'!$B$72:$B$73</c:f>
              <c:strCache>
                <c:ptCount val="1"/>
                <c:pt idx="0">
                  <c:v>Where are government materials housed?Choose one of the following: Count</c:v>
                </c:pt>
              </c:strCache>
            </c:strRef>
          </c:tx>
          <c:explosion val="25"/>
          <c:dPt>
            <c:idx val="1"/>
            <c:explosion val="20"/>
          </c:dPt>
          <c:dPt>
            <c:idx val="2"/>
            <c:explosion val="10"/>
          </c:dPt>
          <c:dLbls>
            <c:dLbl>
              <c:idx val="0"/>
              <c:layout>
                <c:manualLayout>
                  <c:x val="6.0408633334413847E-2"/>
                  <c:y val="-1.5552821522309721E-2"/>
                </c:manualLayout>
              </c:layout>
              <c:tx>
                <c:rich>
                  <a:bodyPr/>
                  <a:lstStyle/>
                  <a:p>
                    <a:r>
                      <a:rPr lang="en-US" sz="1200" b="1" dirty="0">
                        <a:solidFill>
                          <a:schemeClr val="tx1"/>
                        </a:solidFill>
                      </a:rPr>
                      <a:t>Separate Government Publications collection 
37%</a:t>
                    </a:r>
                  </a:p>
                </c:rich>
              </c:tx>
              <c:showCatName val="1"/>
              <c:showPercent val="1"/>
            </c:dLbl>
            <c:dLbl>
              <c:idx val="1"/>
              <c:layout>
                <c:manualLayout>
                  <c:x val="-0.15971850933756823"/>
                  <c:y val="-6.9004265091863512E-2"/>
                </c:manualLayout>
              </c:layout>
              <c:tx>
                <c:rich>
                  <a:bodyPr/>
                  <a:lstStyle/>
                  <a:p>
                    <a:r>
                      <a:rPr lang="en-US" sz="1200" b="1" dirty="0">
                        <a:solidFill>
                          <a:schemeClr val="tx1"/>
                        </a:solidFill>
                      </a:rPr>
                      <a:t>Monographs integrated into the main stacks 
39%</a:t>
                    </a:r>
                  </a:p>
                </c:rich>
              </c:tx>
              <c:showCatName val="1"/>
              <c:showPercent val="1"/>
            </c:dLbl>
            <c:dLbl>
              <c:idx val="2"/>
              <c:layout>
                <c:manualLayout>
                  <c:x val="-0.11929728123607208"/>
                  <c:y val="4.5985977386243805E-2"/>
                </c:manualLayout>
              </c:layout>
              <c:tx>
                <c:rich>
                  <a:bodyPr/>
                  <a:lstStyle/>
                  <a:p>
                    <a:r>
                      <a:rPr lang="en-US" sz="1200" b="1" dirty="0">
                        <a:solidFill>
                          <a:schemeClr val="tx1"/>
                        </a:solidFill>
                      </a:rPr>
                      <a:t>Fully integrated into the main stacks 
24%</a:t>
                    </a:r>
                  </a:p>
                </c:rich>
              </c:tx>
              <c:showCatName val="1"/>
              <c:showPercent val="1"/>
            </c:dLbl>
            <c:txPr>
              <a:bodyPr/>
              <a:lstStyle/>
              <a:p>
                <a:pPr>
                  <a:defRPr sz="1200" b="1"/>
                </a:pPr>
                <a:endParaRPr lang="en-US"/>
              </a:p>
            </c:txPr>
            <c:showCatName val="1"/>
            <c:showPercent val="1"/>
            <c:showLeaderLines val="1"/>
          </c:dLbls>
          <c:cat>
            <c:strRef>
              <c:f>'results-survey37798'!$A$74:$A$76</c:f>
              <c:strCache>
                <c:ptCount val="3"/>
                <c:pt idx="0">
                  <c:v>Separate Government Publications collection </c:v>
                </c:pt>
                <c:pt idx="1">
                  <c:v>Monographs integrated into the main stacks </c:v>
                </c:pt>
                <c:pt idx="2">
                  <c:v>Fully integrated into the main stacks </c:v>
                </c:pt>
              </c:strCache>
            </c:strRef>
          </c:cat>
          <c:val>
            <c:numRef>
              <c:f>'results-survey37798'!$B$74:$B$76</c:f>
              <c:numCache>
                <c:formatCode>General</c:formatCode>
                <c:ptCount val="3"/>
                <c:pt idx="0">
                  <c:v>26</c:v>
                </c:pt>
                <c:pt idx="1">
                  <c:v>28</c:v>
                </c:pt>
                <c:pt idx="2">
                  <c:v>17</c:v>
                </c:pt>
              </c:numCache>
            </c:numRef>
          </c:val>
        </c:ser>
      </c:pie3DChart>
    </c:plotArea>
    <c:plotVisOnly val="1"/>
  </c:chart>
  <c:spPr>
    <a:ln w="19050" cap="rnd">
      <a:solidFill>
        <a:srgbClr val="990000"/>
      </a:solidFill>
    </a:ln>
  </c:spPr>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CA"/>
  <c:roundedCorners val="1"/>
  <c:chart>
    <c:title>
      <c:tx>
        <c:rich>
          <a:bodyPr/>
          <a:lstStyle/>
          <a:p>
            <a:pPr>
              <a:defRPr/>
            </a:pPr>
            <a:r>
              <a:rPr lang="en-US"/>
              <a:t> Many libraries now provide catalogue links to government publications found on government departmental websites.</a:t>
            </a:r>
            <a:r>
              <a:rPr lang="en-US" baseline="0"/>
              <a:t> </a:t>
            </a:r>
            <a:r>
              <a:rPr lang="en-US"/>
              <a:t>What sources of material are linked at your library?</a:t>
            </a:r>
          </a:p>
        </c:rich>
      </c:tx>
      <c:layout>
        <c:manualLayout>
          <c:xMode val="edge"/>
          <c:yMode val="edge"/>
          <c:x val="0.11574082545491512"/>
          <c:y val="2.7136752136752141E-2"/>
        </c:manualLayout>
      </c:layout>
    </c:title>
    <c:plotArea>
      <c:layout/>
      <c:barChart>
        <c:barDir val="bar"/>
        <c:grouping val="clustered"/>
        <c:ser>
          <c:idx val="0"/>
          <c:order val="0"/>
          <c:tx>
            <c:strRef>
              <c:f>'results-survey37798'!$B$91:$B$93</c:f>
              <c:strCache>
                <c:ptCount val="1"/>
                <c:pt idx="0">
                  <c:v>Field summary for Q9 Many libraries now provide catalogue links to government publications found on government departmental websites.&amp;nbsp; What sources of material are linked at your library?Choose any&amp;nbsp;that apply: Count</c:v>
                </c:pt>
              </c:strCache>
            </c:strRef>
          </c:tx>
          <c:cat>
            <c:strRef>
              <c:f>'results-survey37798'!$A$94:$A$99</c:f>
              <c:strCache>
                <c:ptCount val="6"/>
                <c:pt idx="0">
                  <c:v>Canadian federal government departments </c:v>
                </c:pt>
                <c:pt idx="1">
                  <c:v>Canadian provincial government departments </c:v>
                </c:pt>
                <c:pt idx="2">
                  <c:v>U.S. government departmental websites </c:v>
                </c:pt>
                <c:pt idx="3">
                  <c:v>U.K. government departmental websites</c:v>
                </c:pt>
                <c:pt idx="4">
                  <c:v>European Union websites </c:v>
                </c:pt>
                <c:pt idx="5">
                  <c:v>Other (eg. IGOs) </c:v>
                </c:pt>
              </c:strCache>
            </c:strRef>
          </c:cat>
          <c:val>
            <c:numRef>
              <c:f>'results-survey37798'!$B$94:$B$99</c:f>
              <c:numCache>
                <c:formatCode>General</c:formatCode>
                <c:ptCount val="6"/>
                <c:pt idx="0">
                  <c:v>59</c:v>
                </c:pt>
                <c:pt idx="1">
                  <c:v>53</c:v>
                </c:pt>
                <c:pt idx="2">
                  <c:v>30</c:v>
                </c:pt>
                <c:pt idx="3">
                  <c:v>23</c:v>
                </c:pt>
                <c:pt idx="4">
                  <c:v>31</c:v>
                </c:pt>
                <c:pt idx="5">
                  <c:v>40</c:v>
                </c:pt>
              </c:numCache>
            </c:numRef>
          </c:val>
        </c:ser>
        <c:axId val="70441984"/>
        <c:axId val="70501120"/>
      </c:barChart>
      <c:catAx>
        <c:axId val="70441984"/>
        <c:scaling>
          <c:orientation val="minMax"/>
        </c:scaling>
        <c:axPos val="l"/>
        <c:tickLblPos val="nextTo"/>
        <c:txPr>
          <a:bodyPr/>
          <a:lstStyle/>
          <a:p>
            <a:pPr>
              <a:defRPr sz="1200" b="1"/>
            </a:pPr>
            <a:endParaRPr lang="en-US"/>
          </a:p>
        </c:txPr>
        <c:crossAx val="70501120"/>
        <c:crosses val="autoZero"/>
        <c:auto val="1"/>
        <c:lblAlgn val="ctr"/>
        <c:lblOffset val="100"/>
      </c:catAx>
      <c:valAx>
        <c:axId val="70501120"/>
        <c:scaling>
          <c:orientation val="minMax"/>
        </c:scaling>
        <c:axPos val="b"/>
        <c:majorGridlines/>
        <c:numFmt formatCode="General" sourceLinked="1"/>
        <c:tickLblPos val="nextTo"/>
        <c:txPr>
          <a:bodyPr/>
          <a:lstStyle/>
          <a:p>
            <a:pPr>
              <a:defRPr sz="1200" b="1"/>
            </a:pPr>
            <a:endParaRPr lang="en-US"/>
          </a:p>
        </c:txPr>
        <c:crossAx val="70441984"/>
        <c:crosses val="autoZero"/>
        <c:crossBetween val="between"/>
      </c:valAx>
    </c:plotArea>
    <c:plotVisOnly val="1"/>
  </c:chart>
  <c:spPr>
    <a:ln w="19050" cap="rnd">
      <a:solidFill>
        <a:schemeClr val="accent1"/>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CA"/>
  <c:roundedCorners val="1"/>
  <c:style val="26"/>
  <c:chart>
    <c:title>
      <c:tx>
        <c:rich>
          <a:bodyPr/>
          <a:lstStyle/>
          <a:p>
            <a:pPr>
              <a:defRPr sz="1800">
                <a:solidFill>
                  <a:schemeClr val="tx1"/>
                </a:solidFill>
              </a:defRPr>
            </a:pPr>
            <a:r>
              <a:rPr lang="en-US" sz="1800" dirty="0">
                <a:solidFill>
                  <a:schemeClr val="tx1"/>
                </a:solidFill>
              </a:rPr>
              <a:t> Please select items listed below which best describe user support for government information at your library.</a:t>
            </a:r>
          </a:p>
        </c:rich>
      </c:tx>
      <c:layout>
        <c:manualLayout>
          <c:xMode val="edge"/>
          <c:yMode val="edge"/>
          <c:x val="0.11789345776222419"/>
          <c:y val="5.3944706675657303E-2"/>
        </c:manualLayout>
      </c:layout>
    </c:title>
    <c:plotArea>
      <c:layout>
        <c:manualLayout>
          <c:layoutTarget val="inner"/>
          <c:xMode val="edge"/>
          <c:yMode val="edge"/>
          <c:x val="0.5114759686782776"/>
          <c:y val="0.28793416447944115"/>
          <c:w val="0.43265508977993788"/>
          <c:h val="0.58886838363954508"/>
        </c:manualLayout>
      </c:layout>
      <c:barChart>
        <c:barDir val="bar"/>
        <c:grouping val="clustered"/>
        <c:ser>
          <c:idx val="0"/>
          <c:order val="0"/>
          <c:tx>
            <c:strRef>
              <c:f>'results-survey37798'!$B$282:$B$284</c:f>
              <c:strCache>
                <c:ptCount val="1"/>
                <c:pt idx="0">
                  <c:v>Field summary for Q21 Please select items listed below which best describe user support for government information at your library.Choose any of the following that apply: Count</c:v>
                </c:pt>
              </c:strCache>
            </c:strRef>
          </c:tx>
          <c:cat>
            <c:strRef>
              <c:f>'results-survey37798'!$A$285:$A$292</c:f>
              <c:strCache>
                <c:ptCount val="8"/>
                <c:pt idx="0">
                  <c:v>None of the above </c:v>
                </c:pt>
                <c:pt idx="1">
                  <c:v>General reference staff at reference point </c:v>
                </c:pt>
                <c:pt idx="2">
                  <c:v>Dedicated government publications reference staff </c:v>
                </c:pt>
                <c:pt idx="3">
                  <c:v>Online tutorials </c:v>
                </c:pt>
                <c:pt idx="4">
                  <c:v>Subject guides </c:v>
                </c:pt>
                <c:pt idx="5">
                  <c:v>Class instruction </c:v>
                </c:pt>
                <c:pt idx="6">
                  <c:v>One-on-one consultations </c:v>
                </c:pt>
                <c:pt idx="7">
                  <c:v>Annual staff training on government materials </c:v>
                </c:pt>
              </c:strCache>
            </c:strRef>
          </c:cat>
          <c:val>
            <c:numRef>
              <c:f>'results-survey37798'!$B$285:$B$292</c:f>
              <c:numCache>
                <c:formatCode>General</c:formatCode>
                <c:ptCount val="8"/>
                <c:pt idx="0">
                  <c:v>1</c:v>
                </c:pt>
                <c:pt idx="1">
                  <c:v>60</c:v>
                </c:pt>
                <c:pt idx="2">
                  <c:v>19</c:v>
                </c:pt>
                <c:pt idx="3">
                  <c:v>10</c:v>
                </c:pt>
                <c:pt idx="4">
                  <c:v>38</c:v>
                </c:pt>
                <c:pt idx="5">
                  <c:v>31</c:v>
                </c:pt>
                <c:pt idx="6">
                  <c:v>40</c:v>
                </c:pt>
                <c:pt idx="7">
                  <c:v>9</c:v>
                </c:pt>
              </c:numCache>
            </c:numRef>
          </c:val>
        </c:ser>
        <c:axId val="70542080"/>
        <c:axId val="70543616"/>
      </c:barChart>
      <c:catAx>
        <c:axId val="70542080"/>
        <c:scaling>
          <c:orientation val="minMax"/>
        </c:scaling>
        <c:axPos val="l"/>
        <c:tickLblPos val="nextTo"/>
        <c:txPr>
          <a:bodyPr/>
          <a:lstStyle/>
          <a:p>
            <a:pPr>
              <a:defRPr sz="1200" baseline="0">
                <a:solidFill>
                  <a:schemeClr val="tx1"/>
                </a:solidFill>
              </a:defRPr>
            </a:pPr>
            <a:endParaRPr lang="en-US"/>
          </a:p>
        </c:txPr>
        <c:crossAx val="70543616"/>
        <c:crosses val="autoZero"/>
        <c:auto val="1"/>
        <c:lblAlgn val="ctr"/>
        <c:lblOffset val="100"/>
      </c:catAx>
      <c:valAx>
        <c:axId val="70543616"/>
        <c:scaling>
          <c:orientation val="minMax"/>
        </c:scaling>
        <c:axPos val="b"/>
        <c:majorGridlines/>
        <c:numFmt formatCode="General" sourceLinked="1"/>
        <c:tickLblPos val="nextTo"/>
        <c:txPr>
          <a:bodyPr/>
          <a:lstStyle/>
          <a:p>
            <a:pPr>
              <a:defRPr sz="1200">
                <a:solidFill>
                  <a:schemeClr val="tx1"/>
                </a:solidFill>
              </a:defRPr>
            </a:pPr>
            <a:endParaRPr lang="en-US"/>
          </a:p>
        </c:txPr>
        <c:crossAx val="70542080"/>
        <c:crosses val="autoZero"/>
        <c:crossBetween val="between"/>
      </c:valAx>
    </c:plotArea>
    <c:plotVisOnly val="1"/>
  </c:chart>
  <c:spPr>
    <a:solidFill>
      <a:prstClr val="white"/>
    </a:solidFill>
    <a:ln w="19050" cap="rnd">
      <a:solidFill>
        <a:schemeClr val="accent1"/>
      </a:solidFill>
    </a:ln>
    <a:effectLst/>
  </c:spPr>
  <c:txPr>
    <a:bodyPr/>
    <a:lstStyle/>
    <a:p>
      <a:pPr>
        <a:defRPr sz="1100" b="1" i="0" baseline="0">
          <a:solidFill>
            <a:schemeClr val="bg1"/>
          </a:solidFi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CA"/>
  <c:roundedCorners val="1"/>
  <c:style val="26"/>
  <c:chart>
    <c:title>
      <c:tx>
        <c:rich>
          <a:bodyPr/>
          <a:lstStyle/>
          <a:p>
            <a:pPr>
              <a:defRPr sz="1800" b="1">
                <a:solidFill>
                  <a:schemeClr val="tx1"/>
                </a:solidFill>
              </a:defRPr>
            </a:pPr>
            <a:r>
              <a:rPr lang="en-US" sz="1800" b="1">
                <a:solidFill>
                  <a:schemeClr val="tx1"/>
                </a:solidFill>
              </a:rPr>
              <a:t>  Levels of engagement in collaborative digitization projects directly related to government publications in which your library is involved.  </a:t>
            </a:r>
          </a:p>
        </c:rich>
      </c:tx>
      <c:layout>
        <c:manualLayout>
          <c:xMode val="edge"/>
          <c:yMode val="edge"/>
          <c:x val="0.12271216097987761"/>
          <c:y val="5.3944677441326791E-2"/>
        </c:manualLayout>
      </c:layout>
    </c:title>
    <c:plotArea>
      <c:layout>
        <c:manualLayout>
          <c:layoutTarget val="inner"/>
          <c:xMode val="edge"/>
          <c:yMode val="edge"/>
          <c:x val="0.25521921830700689"/>
          <c:y val="0.37465277777777922"/>
          <c:w val="0.67605238288105851"/>
          <c:h val="0.51256643700787397"/>
        </c:manualLayout>
      </c:layout>
      <c:barChart>
        <c:barDir val="bar"/>
        <c:grouping val="clustered"/>
        <c:ser>
          <c:idx val="0"/>
          <c:order val="0"/>
          <c:tx>
            <c:strRef>
              <c:f>'results-survey37798'!$B$271:$B$273</c:f>
              <c:strCache>
                <c:ptCount val="1"/>
                <c:pt idx="0">
                  <c:v>Field summary for Q25 Please select the levels of engagement in collaborative digitization projects directly related to government publications in which your library is involved.  Count</c:v>
                </c:pt>
              </c:strCache>
            </c:strRef>
          </c:tx>
          <c:cat>
            <c:strRef>
              <c:f>'results-survey37798'!$A$274:$A$277</c:f>
              <c:strCache>
                <c:ptCount val="4"/>
                <c:pt idx="0">
                  <c:v>Federal </c:v>
                </c:pt>
                <c:pt idx="1">
                  <c:v>Provincial &amp; Territorial </c:v>
                </c:pt>
                <c:pt idx="2">
                  <c:v>Regional </c:v>
                </c:pt>
                <c:pt idx="3">
                  <c:v>Local </c:v>
                </c:pt>
              </c:strCache>
            </c:strRef>
          </c:cat>
          <c:val>
            <c:numRef>
              <c:f>'results-survey37798'!$B$274:$B$277</c:f>
              <c:numCache>
                <c:formatCode>General</c:formatCode>
                <c:ptCount val="4"/>
                <c:pt idx="0">
                  <c:v>7</c:v>
                </c:pt>
                <c:pt idx="1">
                  <c:v>19</c:v>
                </c:pt>
                <c:pt idx="2">
                  <c:v>9</c:v>
                </c:pt>
                <c:pt idx="3">
                  <c:v>10</c:v>
                </c:pt>
              </c:numCache>
            </c:numRef>
          </c:val>
        </c:ser>
        <c:axId val="70588672"/>
        <c:axId val="70602752"/>
      </c:barChart>
      <c:catAx>
        <c:axId val="70588672"/>
        <c:scaling>
          <c:orientation val="minMax"/>
        </c:scaling>
        <c:axPos val="l"/>
        <c:tickLblPos val="nextTo"/>
        <c:txPr>
          <a:bodyPr/>
          <a:lstStyle/>
          <a:p>
            <a:pPr>
              <a:defRPr sz="1200" b="1">
                <a:solidFill>
                  <a:schemeClr val="tx1"/>
                </a:solidFill>
              </a:defRPr>
            </a:pPr>
            <a:endParaRPr lang="en-US"/>
          </a:p>
        </c:txPr>
        <c:crossAx val="70602752"/>
        <c:crosses val="autoZero"/>
        <c:auto val="1"/>
        <c:lblAlgn val="ctr"/>
        <c:lblOffset val="100"/>
      </c:catAx>
      <c:valAx>
        <c:axId val="70602752"/>
        <c:scaling>
          <c:orientation val="minMax"/>
        </c:scaling>
        <c:axPos val="b"/>
        <c:majorGridlines/>
        <c:numFmt formatCode="General" sourceLinked="1"/>
        <c:tickLblPos val="nextTo"/>
        <c:txPr>
          <a:bodyPr/>
          <a:lstStyle/>
          <a:p>
            <a:pPr>
              <a:defRPr sz="1100" b="1"/>
            </a:pPr>
            <a:endParaRPr lang="en-US"/>
          </a:p>
        </c:txPr>
        <c:crossAx val="70588672"/>
        <c:crosses val="autoZero"/>
        <c:crossBetween val="between"/>
      </c:valAx>
    </c:plotArea>
    <c:plotVisOnly val="1"/>
  </c:chart>
  <c:spPr>
    <a:solidFill>
      <a:prstClr val="white"/>
    </a:solidFill>
    <a:ln w="19050" cap="rnd">
      <a:solidFill>
        <a:schemeClr val="accent1"/>
      </a:solidFill>
    </a:ln>
    <a:effectLst/>
  </c:spPr>
  <c:externalData r:id="rId1"/>
</c:chartSpace>
</file>

<file path=ppt/drawings/drawing1.xml><?xml version="1.0" encoding="utf-8"?>
<c:userShapes xmlns:c="http://schemas.openxmlformats.org/drawingml/2006/chart">
  <cdr:relSizeAnchor xmlns:cdr="http://schemas.openxmlformats.org/drawingml/2006/chartDrawing">
    <cdr:from>
      <cdr:x>0.88195</cdr:x>
      <cdr:y>0.90061</cdr:y>
    </cdr:from>
    <cdr:to>
      <cdr:x>0.99563</cdr:x>
      <cdr:y>0.99235</cdr:y>
    </cdr:to>
    <cdr:sp macro="" textlink="">
      <cdr:nvSpPr>
        <cdr:cNvPr id="2" name="TextBox 1"/>
        <cdr:cNvSpPr txBox="1"/>
      </cdr:nvSpPr>
      <cdr:spPr>
        <a:xfrm xmlns:a="http://schemas.openxmlformats.org/drawingml/2006/main">
          <a:off x="7258072" y="4240525"/>
          <a:ext cx="935528" cy="43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n=74</a:t>
          </a:r>
        </a:p>
      </cdr:txBody>
    </cdr:sp>
  </cdr:relSizeAnchor>
</c:userShapes>
</file>

<file path=ppt/drawings/drawing2.xml><?xml version="1.0" encoding="utf-8"?>
<c:userShapes xmlns:c="http://schemas.openxmlformats.org/drawingml/2006/chart">
  <cdr:relSizeAnchor xmlns:cdr="http://schemas.openxmlformats.org/drawingml/2006/chartDrawing">
    <cdr:from>
      <cdr:x>0.87674</cdr:x>
      <cdr:y>0.90625</cdr:y>
    </cdr:from>
    <cdr:to>
      <cdr:x>1</cdr:x>
      <cdr:y>1</cdr:y>
    </cdr:to>
    <cdr:sp macro="" textlink="">
      <cdr:nvSpPr>
        <cdr:cNvPr id="2" name="TextBox 1"/>
        <cdr:cNvSpPr txBox="1"/>
      </cdr:nvSpPr>
      <cdr:spPr>
        <a:xfrm xmlns:a="http://schemas.openxmlformats.org/drawingml/2006/main">
          <a:off x="7215238" y="4267101"/>
          <a:ext cx="1014362" cy="441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dirty="0"/>
            <a:t>n=67</a:t>
          </a:r>
        </a:p>
      </cdr:txBody>
    </cdr:sp>
  </cdr:relSizeAnchor>
</c:userShapes>
</file>

<file path=ppt/drawings/drawing3.xml><?xml version="1.0" encoding="utf-8"?>
<c:userShapes xmlns:c="http://schemas.openxmlformats.org/drawingml/2006/chart">
  <cdr:relSizeAnchor xmlns:cdr="http://schemas.openxmlformats.org/drawingml/2006/chartDrawing">
    <cdr:from>
      <cdr:x>0.88195</cdr:x>
      <cdr:y>0.90425</cdr:y>
    </cdr:from>
    <cdr:to>
      <cdr:x>1</cdr:x>
      <cdr:y>1</cdr:y>
    </cdr:to>
    <cdr:sp macro="" textlink="">
      <cdr:nvSpPr>
        <cdr:cNvPr id="2" name="TextBox 1"/>
        <cdr:cNvSpPr txBox="1"/>
      </cdr:nvSpPr>
      <cdr:spPr>
        <a:xfrm xmlns:a="http://schemas.openxmlformats.org/drawingml/2006/main">
          <a:off x="7258072" y="4257692"/>
          <a:ext cx="971528" cy="4508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dirty="0"/>
            <a:t>n=48</a:t>
          </a:r>
        </a:p>
      </cdr:txBody>
    </cdr:sp>
  </cdr:relSizeAnchor>
</c:userShapes>
</file>

<file path=ppt/drawings/drawing4.xml><?xml version="1.0" encoding="utf-8"?>
<c:userShapes xmlns:c="http://schemas.openxmlformats.org/drawingml/2006/chart">
  <cdr:relSizeAnchor xmlns:cdr="http://schemas.openxmlformats.org/drawingml/2006/chartDrawing">
    <cdr:from>
      <cdr:x>0.88195</cdr:x>
      <cdr:y>0.90061</cdr:y>
    </cdr:from>
    <cdr:to>
      <cdr:x>0.96379</cdr:x>
      <cdr:y>1</cdr:y>
    </cdr:to>
    <cdr:sp macro="" textlink="">
      <cdr:nvSpPr>
        <cdr:cNvPr id="2" name="TextBox 1"/>
        <cdr:cNvSpPr txBox="1"/>
      </cdr:nvSpPr>
      <cdr:spPr>
        <a:xfrm xmlns:a="http://schemas.openxmlformats.org/drawingml/2006/main">
          <a:off x="7258072" y="4240525"/>
          <a:ext cx="673536" cy="468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100" dirty="0"/>
            <a:t>n=71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97777-3764-544F-9E60-1D5E7AE6829F}" type="datetimeFigureOut">
              <a:rPr lang="en-US" smtClean="0"/>
              <a:pPr/>
              <a:t>3/9/2010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262F42-0F3D-BF48-AE1E-182EDB029A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262F42-0F3D-BF48-AE1E-182EDB029A1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262F42-0F3D-BF48-AE1E-182EDB029A1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262F42-0F3D-BF48-AE1E-182EDB029A1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CA" dirty="0">
              <a:solidFill>
                <a:srgbClr val="FF0000"/>
              </a:solidFill>
            </a:endParaRPr>
          </a:p>
        </p:txBody>
      </p:sp>
      <p:sp>
        <p:nvSpPr>
          <p:cNvPr id="4" name="Slide Number Placeholder 3"/>
          <p:cNvSpPr>
            <a:spLocks noGrp="1"/>
          </p:cNvSpPr>
          <p:nvPr>
            <p:ph type="sldNum" sz="quarter" idx="10"/>
          </p:nvPr>
        </p:nvSpPr>
        <p:spPr/>
        <p:txBody>
          <a:bodyPr/>
          <a:lstStyle/>
          <a:p>
            <a:fld id="{9900287D-345A-473C-AFE2-6D9CED11C812}" type="slidenum">
              <a:rPr lang="en-CA" smtClean="0"/>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CA" dirty="0">
              <a:solidFill>
                <a:srgbClr val="FF0000"/>
              </a:solidFill>
            </a:endParaRPr>
          </a:p>
        </p:txBody>
      </p:sp>
      <p:sp>
        <p:nvSpPr>
          <p:cNvPr id="4" name="Slide Number Placeholder 3"/>
          <p:cNvSpPr>
            <a:spLocks noGrp="1"/>
          </p:cNvSpPr>
          <p:nvPr>
            <p:ph type="sldNum" sz="quarter" idx="10"/>
          </p:nvPr>
        </p:nvSpPr>
        <p:spPr/>
        <p:txBody>
          <a:bodyPr/>
          <a:lstStyle/>
          <a:p>
            <a:fld id="{9900287D-345A-473C-AFE2-6D9CED11C812}" type="slidenum">
              <a:rPr lang="en-CA" smtClean="0"/>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00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262F42-0F3D-BF48-AE1E-182EDB029A1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9900287D-345A-473C-AFE2-6D9CED11C812}" type="slidenum">
              <a:rPr lang="en-CA" smtClean="0"/>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900287D-345A-473C-AFE2-6D9CED11C812}" type="slidenum">
              <a:rPr lang="en-CA" smtClean="0"/>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0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8262F42-0F3D-BF48-AE1E-182EDB029A1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8262F42-0F3D-BF48-AE1E-182EDB029A1A}" type="slidenum">
              <a:rPr lang="en-US" smtClean="0"/>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i="0" baseline="0" dirty="0" smtClean="0"/>
          </a:p>
        </p:txBody>
      </p:sp>
      <p:sp>
        <p:nvSpPr>
          <p:cNvPr id="4" name="Slide Number Placeholder 3"/>
          <p:cNvSpPr>
            <a:spLocks noGrp="1"/>
          </p:cNvSpPr>
          <p:nvPr>
            <p:ph type="sldNum" sz="quarter" idx="10"/>
          </p:nvPr>
        </p:nvSpPr>
        <p:spPr/>
        <p:txBody>
          <a:bodyPr/>
          <a:lstStyle/>
          <a:p>
            <a:fld id="{E8262F42-0F3D-BF48-AE1E-182EDB029A1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262F42-0F3D-BF48-AE1E-182EDB029A1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4CE28317-37DC-854C-95CB-99CC8E680FC9}" type="datetimeFigureOut">
              <a:rPr lang="en-US" smtClean="0"/>
              <a:pPr/>
              <a:t>3/9/2010</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94C6283-AB1F-9E4C-85FA-7E4D1B1395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E28317-37DC-854C-95CB-99CC8E680FC9}"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6283-AB1F-9E4C-85FA-7E4D1B139593}"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E28317-37DC-854C-95CB-99CC8E680FC9}"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6283-AB1F-9E4C-85FA-7E4D1B139593}"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E28317-37DC-854C-95CB-99CC8E680FC9}" type="datetimeFigureOut">
              <a:rPr lang="en-US" smtClean="0"/>
              <a:pPr/>
              <a:t>3/9/2010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CE28317-37DC-854C-95CB-99CC8E680FC9}" type="datetimeFigureOut">
              <a:rPr lang="en-US" smtClean="0"/>
              <a:pPr/>
              <a:t>3/9/2010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28317-37DC-854C-95CB-99CC8E680FC9}"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4CE28317-37DC-854C-95CB-99CC8E680FC9}" type="datetimeFigureOut">
              <a:rPr lang="en-US" smtClean="0"/>
              <a:pPr/>
              <a:t>3/9/2010</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F94C6283-AB1F-9E4C-85FA-7E4D1B139593}"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28317-37DC-854C-95CB-99CC8E680FC9}"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28317-37DC-854C-95CB-99CC8E680FC9}"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6283-AB1F-9E4C-85FA-7E4D1B139593}"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E28317-37DC-854C-95CB-99CC8E680FC9}"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E28317-37DC-854C-95CB-99CC8E680FC9}"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4CE28317-37DC-854C-95CB-99CC8E680FC9}" type="datetimeFigureOut">
              <a:rPr lang="en-US" smtClean="0"/>
              <a:pPr/>
              <a:t>3/9/2010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4CE28317-37DC-854C-95CB-99CC8E680FC9}" type="datetimeFigureOut">
              <a:rPr lang="en-US" smtClean="0"/>
              <a:pPr/>
              <a:t>3/9/2010</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94C6283-AB1F-9E4C-85FA-7E4D1B139593}"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4CE28317-37DC-854C-95CB-99CC8E680FC9}" type="datetimeFigureOut">
              <a:rPr lang="en-US" smtClean="0"/>
              <a:pPr/>
              <a:t>3/9/2010</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F94C6283-AB1F-9E4C-85FA-7E4D1B139593}"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4CE28317-37DC-854C-95CB-99CC8E680FC9}" type="datetimeFigureOut">
              <a:rPr lang="en-US" smtClean="0"/>
              <a:pPr/>
              <a:t>3/9/2010</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F94C6283-AB1F-9E4C-85FA-7E4D1B139593}"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E28317-37DC-854C-95CB-99CC8E680FC9}"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E28317-37DC-854C-95CB-99CC8E680FC9}" type="datetimeFigureOut">
              <a:rPr lang="en-US" smtClean="0"/>
              <a:pPr/>
              <a:t>3/9/2010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C6283-AB1F-9E4C-85FA-7E4D1B1395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E28317-37DC-854C-95CB-99CC8E680FC9}" type="datetimeFigureOut">
              <a:rPr lang="en-US" smtClean="0"/>
              <a:pPr/>
              <a:t>3/9/2010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C6283-AB1F-9E4C-85FA-7E4D1B139593}"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4CE28317-37DC-854C-95CB-99CC8E680FC9}" type="datetimeFigureOut">
              <a:rPr lang="en-US" smtClean="0"/>
              <a:pPr/>
              <a:t>3/9/2010</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F94C6283-AB1F-9E4C-85FA-7E4D1B1395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t>Government information: Bridging the print/electronic divide </a:t>
            </a:r>
            <a:endParaRPr lang="en-US" sz="2400" dirty="0"/>
          </a:p>
        </p:txBody>
      </p:sp>
      <p:sp>
        <p:nvSpPr>
          <p:cNvPr id="3" name="Subtitle 2"/>
          <p:cNvSpPr>
            <a:spLocks noGrp="1"/>
          </p:cNvSpPr>
          <p:nvPr>
            <p:ph type="subTitle" idx="1"/>
          </p:nvPr>
        </p:nvSpPr>
        <p:spPr/>
        <p:txBody>
          <a:bodyPr/>
          <a:lstStyle/>
          <a:p>
            <a:r>
              <a:rPr lang="en-US" i="1" dirty="0" smtClean="0"/>
              <a:t>Carol Perry, University of Guelph</a:t>
            </a:r>
          </a:p>
          <a:p>
            <a:r>
              <a:rPr lang="en-US" i="1" dirty="0" smtClean="0"/>
              <a:t>David Burke, Queen's University</a:t>
            </a:r>
            <a:endParaRPr lang="en-US" dirty="0"/>
          </a:p>
        </p:txBody>
      </p:sp>
      <p:sp>
        <p:nvSpPr>
          <p:cNvPr id="4" name="TextBox 3"/>
          <p:cNvSpPr txBox="1"/>
          <p:nvPr/>
        </p:nvSpPr>
        <p:spPr>
          <a:xfrm>
            <a:off x="4351868" y="1950528"/>
            <a:ext cx="3539067" cy="923330"/>
          </a:xfrm>
          <a:prstGeom prst="rect">
            <a:avLst/>
          </a:prstGeom>
          <a:noFill/>
        </p:spPr>
        <p:txBody>
          <a:bodyPr wrap="square" rtlCol="0">
            <a:spAutoFit/>
          </a:bodyPr>
          <a:lstStyle/>
          <a:p>
            <a:r>
              <a:rPr lang="en-US" dirty="0" smtClean="0">
                <a:solidFill>
                  <a:schemeClr val="bg1"/>
                </a:solidFill>
              </a:rPr>
              <a:t>OLA Super Conference 2010</a:t>
            </a:r>
          </a:p>
          <a:p>
            <a:r>
              <a:rPr lang="en-US" dirty="0" smtClean="0">
                <a:solidFill>
                  <a:schemeClr val="bg1"/>
                </a:solidFill>
              </a:rPr>
              <a:t>Session: 1805</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QCAT to LAC</a:t>
            </a:r>
            <a:endParaRPr lang="en-US" dirty="0"/>
          </a:p>
        </p:txBody>
      </p:sp>
      <p:pic>
        <p:nvPicPr>
          <p:cNvPr id="4" name="Content Placeholder 3" descr="QCAT_LAC.png"/>
          <p:cNvPicPr>
            <a:picLocks noGrp="1" noChangeAspect="1"/>
          </p:cNvPicPr>
          <p:nvPr>
            <p:ph idx="1"/>
          </p:nvPr>
        </p:nvPicPr>
        <p:blipFill>
          <a:blip r:embed="rId3"/>
          <a:srcRect l="-7445" r="-7445"/>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QCAT to OLL</a:t>
            </a:r>
            <a:endParaRPr lang="en-US" dirty="0"/>
          </a:p>
        </p:txBody>
      </p:sp>
      <p:pic>
        <p:nvPicPr>
          <p:cNvPr id="4" name="Content Placeholder 3" descr="QCAT to OLL.png"/>
          <p:cNvPicPr>
            <a:picLocks noGrp="1" noChangeAspect="1"/>
          </p:cNvPicPr>
          <p:nvPr>
            <p:ph idx="1"/>
          </p:nvPr>
        </p:nvPicPr>
        <p:blipFill>
          <a:blip r:embed="rId3"/>
          <a:srcRect l="-7445" r="-7445"/>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QCAT to Ozone</a:t>
            </a:r>
            <a:endParaRPr lang="en-US" dirty="0"/>
          </a:p>
        </p:txBody>
      </p:sp>
      <p:pic>
        <p:nvPicPr>
          <p:cNvPr id="4" name="Content Placeholder 3" descr="QCAT to Ozone.png"/>
          <p:cNvPicPr>
            <a:picLocks noGrp="1" noChangeAspect="1"/>
          </p:cNvPicPr>
          <p:nvPr>
            <p:ph idx="1"/>
          </p:nvPr>
        </p:nvPicPr>
        <p:blipFill>
          <a:blip r:embed="rId3"/>
          <a:srcRect l="-6803" r="-6803"/>
          <a:stretch>
            <a:fillRect/>
          </a:stretch>
        </p:blipFill>
        <p:spPr/>
      </p:pic>
      <p:pic>
        <p:nvPicPr>
          <p:cNvPr id="5" name="Picture 4" descr="QCAT to Ozone1.png"/>
          <p:cNvPicPr>
            <a:picLocks noChangeAspect="1"/>
          </p:cNvPicPr>
          <p:nvPr/>
        </p:nvPicPr>
        <p:blipFill>
          <a:blip r:embed="rId4"/>
          <a:stretch>
            <a:fillRect/>
          </a:stretch>
        </p:blipFill>
        <p:spPr>
          <a:xfrm>
            <a:off x="927100" y="2295850"/>
            <a:ext cx="5880100" cy="4050848"/>
          </a:xfrm>
          <a:prstGeom prst="rect">
            <a:avLst/>
          </a:prstGeom>
        </p:spPr>
      </p:pic>
      <p:pic>
        <p:nvPicPr>
          <p:cNvPr id="6" name="Picture 5" descr="QCAT to Ozone2.png"/>
          <p:cNvPicPr>
            <a:picLocks noChangeAspect="1"/>
          </p:cNvPicPr>
          <p:nvPr/>
        </p:nvPicPr>
        <p:blipFill>
          <a:blip r:embed="rId5"/>
          <a:stretch>
            <a:fillRect/>
          </a:stretch>
        </p:blipFill>
        <p:spPr>
          <a:xfrm>
            <a:off x="1066052" y="2418789"/>
            <a:ext cx="5899524" cy="4064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QCAT to </a:t>
            </a:r>
            <a:r>
              <a:rPr lang="en-US" dirty="0" err="1" smtClean="0"/>
              <a:t>EUi</a:t>
            </a:r>
            <a:endParaRPr lang="en-US" dirty="0"/>
          </a:p>
        </p:txBody>
      </p:sp>
      <p:pic>
        <p:nvPicPr>
          <p:cNvPr id="8" name="Content Placeholder 7" descr="EUi.png"/>
          <p:cNvPicPr>
            <a:picLocks noGrp="1" noChangeAspect="1"/>
          </p:cNvPicPr>
          <p:nvPr>
            <p:ph idx="1"/>
          </p:nvPr>
        </p:nvPicPr>
        <p:blipFill>
          <a:blip r:embed="rId3"/>
          <a:srcRect l="-6803" r="-6803"/>
          <a:stretch>
            <a:fillRect/>
          </a:stretch>
        </p:blipFill>
        <p:spPr/>
      </p:pic>
      <p:pic>
        <p:nvPicPr>
          <p:cNvPr id="4" name="Picture 3" descr="EUi 2.png"/>
          <p:cNvPicPr>
            <a:picLocks noChangeAspect="1"/>
          </p:cNvPicPr>
          <p:nvPr/>
        </p:nvPicPr>
        <p:blipFill>
          <a:blip r:embed="rId4"/>
          <a:stretch>
            <a:fillRect/>
          </a:stretch>
        </p:blipFill>
        <p:spPr>
          <a:xfrm>
            <a:off x="965199" y="2311401"/>
            <a:ext cx="5778501" cy="395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QCAT to OECD</a:t>
            </a:r>
            <a:endParaRPr lang="en-US" dirty="0"/>
          </a:p>
        </p:txBody>
      </p:sp>
      <p:pic>
        <p:nvPicPr>
          <p:cNvPr id="4" name="Content Placeholder 3" descr="sourceOECD.png"/>
          <p:cNvPicPr>
            <a:picLocks noGrp="1" noChangeAspect="1"/>
          </p:cNvPicPr>
          <p:nvPr>
            <p:ph idx="1"/>
          </p:nvPr>
        </p:nvPicPr>
        <p:blipFill>
          <a:blip r:embed="rId3"/>
          <a:srcRect l="-6803" r="-6803"/>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CEL</a:t>
            </a:r>
            <a:endParaRPr lang="en-US" dirty="0"/>
          </a:p>
        </p:txBody>
      </p:sp>
      <p:pic>
        <p:nvPicPr>
          <p:cNvPr id="4" name="Content Placeholder 3" descr="CdnElectronicLibrary.png"/>
          <p:cNvPicPr>
            <a:picLocks noGrp="1" noChangeAspect="1"/>
          </p:cNvPicPr>
          <p:nvPr>
            <p:ph idx="1"/>
          </p:nvPr>
        </p:nvPicPr>
        <p:blipFill>
          <a:blip r:embed="rId3"/>
          <a:srcRect l="-6803" r="-6803"/>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QCAT to </a:t>
            </a:r>
            <a:r>
              <a:rPr lang="en-US" dirty="0" err="1" smtClean="0"/>
              <a:t>Marcive</a:t>
            </a:r>
            <a:endParaRPr lang="en-US" dirty="0"/>
          </a:p>
        </p:txBody>
      </p:sp>
      <p:pic>
        <p:nvPicPr>
          <p:cNvPr id="4" name="Content Placeholder 3" descr="MARCIVE1.png"/>
          <p:cNvPicPr>
            <a:picLocks noGrp="1" noChangeAspect="1"/>
          </p:cNvPicPr>
          <p:nvPr>
            <p:ph idx="1"/>
          </p:nvPr>
        </p:nvPicPr>
        <p:blipFill>
          <a:blip r:embed="rId3"/>
          <a:srcRect l="-7445" r="-7445"/>
          <a:stretch>
            <a:fillRect/>
          </a:stretch>
        </p:blipFill>
        <p:spPr/>
      </p:pic>
      <p:pic>
        <p:nvPicPr>
          <p:cNvPr id="7" name="Picture 6" descr="MARCIVE2.png"/>
          <p:cNvPicPr>
            <a:picLocks noChangeAspect="1"/>
          </p:cNvPicPr>
          <p:nvPr/>
        </p:nvPicPr>
        <p:blipFill>
          <a:blip r:embed="rId4"/>
          <a:stretch>
            <a:fillRect/>
          </a:stretch>
        </p:blipFill>
        <p:spPr>
          <a:xfrm>
            <a:off x="1041404" y="2348133"/>
            <a:ext cx="5643800" cy="3900267"/>
          </a:xfrm>
          <a:prstGeom prst="rect">
            <a:avLst/>
          </a:prstGeom>
        </p:spPr>
      </p:pic>
      <p:pic>
        <p:nvPicPr>
          <p:cNvPr id="8" name="Picture 7" descr="MARCIVE3.png"/>
          <p:cNvPicPr>
            <a:picLocks noChangeAspect="1"/>
          </p:cNvPicPr>
          <p:nvPr/>
        </p:nvPicPr>
        <p:blipFill>
          <a:blip r:embed="rId5"/>
          <a:stretch>
            <a:fillRect/>
          </a:stretch>
        </p:blipFill>
        <p:spPr>
          <a:xfrm>
            <a:off x="1081971" y="2461225"/>
            <a:ext cx="5841270" cy="4038095"/>
          </a:xfrm>
          <a:prstGeom prst="rect">
            <a:avLst/>
          </a:prstGeom>
        </p:spPr>
      </p:pic>
      <p:pic>
        <p:nvPicPr>
          <p:cNvPr id="9" name="Picture 8" descr="MARCIVE4.png"/>
          <p:cNvPicPr>
            <a:picLocks noChangeAspect="1"/>
          </p:cNvPicPr>
          <p:nvPr/>
        </p:nvPicPr>
        <p:blipFill>
          <a:blip r:embed="rId6"/>
          <a:stretch>
            <a:fillRect/>
          </a:stretch>
        </p:blipFill>
        <p:spPr>
          <a:xfrm>
            <a:off x="1226946" y="2584972"/>
            <a:ext cx="5893521" cy="4074216"/>
          </a:xfrm>
          <a:prstGeom prst="rect">
            <a:avLst/>
          </a:prstGeom>
        </p:spPr>
      </p:pic>
      <p:pic>
        <p:nvPicPr>
          <p:cNvPr id="10" name="Picture 9" descr="MARCIVE5.png"/>
          <p:cNvPicPr>
            <a:picLocks noChangeAspect="1"/>
          </p:cNvPicPr>
          <p:nvPr/>
        </p:nvPicPr>
        <p:blipFill>
          <a:blip r:embed="rId7"/>
          <a:stretch>
            <a:fillRect/>
          </a:stretch>
        </p:blipFill>
        <p:spPr>
          <a:xfrm>
            <a:off x="1175108" y="2568038"/>
            <a:ext cx="5945359" cy="4110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CSE &amp; Widgets</a:t>
            </a:r>
            <a:endParaRPr lang="en-US" dirty="0"/>
          </a:p>
        </p:txBody>
      </p:sp>
      <p:pic>
        <p:nvPicPr>
          <p:cNvPr id="4" name="Content Placeholder 3" descr="widgets on madgic home.png"/>
          <p:cNvPicPr>
            <a:picLocks noGrp="1" noChangeAspect="1"/>
          </p:cNvPicPr>
          <p:nvPr>
            <p:ph idx="1"/>
          </p:nvPr>
        </p:nvPicPr>
        <p:blipFill>
          <a:blip r:embed="rId3"/>
          <a:srcRect l="-6803" r="-6803"/>
          <a:stretch>
            <a:fillRect/>
          </a:stretch>
        </p:blipFill>
        <p:spPr/>
      </p:pic>
      <p:pic>
        <p:nvPicPr>
          <p:cNvPr id="5" name="Picture 4" descr="carleton.png"/>
          <p:cNvPicPr>
            <a:picLocks noChangeAspect="1"/>
          </p:cNvPicPr>
          <p:nvPr/>
        </p:nvPicPr>
        <p:blipFill>
          <a:blip r:embed="rId4"/>
          <a:stretch>
            <a:fillRect/>
          </a:stretch>
        </p:blipFill>
        <p:spPr>
          <a:xfrm>
            <a:off x="990608" y="2335692"/>
            <a:ext cx="5740392" cy="3924001"/>
          </a:xfrm>
          <a:prstGeom prst="rect">
            <a:avLst/>
          </a:prstGeom>
        </p:spPr>
      </p:pic>
      <p:pic>
        <p:nvPicPr>
          <p:cNvPr id="6" name="Picture 5" descr="godort.png"/>
          <p:cNvPicPr>
            <a:picLocks noChangeAspect="1"/>
          </p:cNvPicPr>
          <p:nvPr/>
        </p:nvPicPr>
        <p:blipFill>
          <a:blip r:embed="rId5"/>
          <a:stretch>
            <a:fillRect/>
          </a:stretch>
        </p:blipFill>
        <p:spPr>
          <a:xfrm>
            <a:off x="1100675" y="2446864"/>
            <a:ext cx="5771800" cy="3945469"/>
          </a:xfrm>
          <a:prstGeom prst="rect">
            <a:avLst/>
          </a:prstGeom>
        </p:spPr>
      </p:pic>
      <p:pic>
        <p:nvPicPr>
          <p:cNvPr id="8" name="Picture 7" descr="unclesam.png"/>
          <p:cNvPicPr>
            <a:picLocks noChangeAspect="1"/>
          </p:cNvPicPr>
          <p:nvPr/>
        </p:nvPicPr>
        <p:blipFill>
          <a:blip r:embed="rId6"/>
          <a:stretch>
            <a:fillRect/>
          </a:stretch>
        </p:blipFill>
        <p:spPr>
          <a:xfrm>
            <a:off x="1221866" y="2548744"/>
            <a:ext cx="5752177" cy="3932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Guides</a:t>
            </a:r>
            <a:endParaRPr lang="en-US" dirty="0"/>
          </a:p>
        </p:txBody>
      </p:sp>
      <p:pic>
        <p:nvPicPr>
          <p:cNvPr id="4" name="Content Placeholder 3" descr="subject guides.png"/>
          <p:cNvPicPr>
            <a:picLocks noGrp="1" noChangeAspect="1"/>
          </p:cNvPicPr>
          <p:nvPr>
            <p:ph idx="1"/>
          </p:nvPr>
        </p:nvPicPr>
        <p:blipFill>
          <a:blip r:embed="rId3"/>
          <a:srcRect l="-6803" r="-6803"/>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a:t>
            </a:r>
            <a:r>
              <a:rPr lang="en-US" dirty="0" err="1" smtClean="0"/>
              <a:t>AccessUN</a:t>
            </a:r>
            <a:endParaRPr lang="en-US" dirty="0"/>
          </a:p>
        </p:txBody>
      </p:sp>
      <p:pic>
        <p:nvPicPr>
          <p:cNvPr id="4" name="Content Placeholder 3" descr="AccessUN1.png"/>
          <p:cNvPicPr>
            <a:picLocks noGrp="1" noChangeAspect="1"/>
          </p:cNvPicPr>
          <p:nvPr>
            <p:ph idx="1"/>
          </p:nvPr>
        </p:nvPicPr>
        <p:blipFill>
          <a:blip r:embed="rId3"/>
          <a:srcRect l="-7445" r="-7445"/>
          <a:stretch>
            <a:fillRect/>
          </a:stretch>
        </p:blipFill>
        <p:spPr>
          <a:xfrm>
            <a:off x="457199" y="2209800"/>
            <a:ext cx="6508377" cy="3916363"/>
          </a:xfrm>
        </p:spPr>
      </p:pic>
      <p:pic>
        <p:nvPicPr>
          <p:cNvPr id="9" name="Picture 8" descr="AccessUN2.png"/>
          <p:cNvPicPr>
            <a:picLocks noChangeAspect="1"/>
          </p:cNvPicPr>
          <p:nvPr/>
        </p:nvPicPr>
        <p:blipFill>
          <a:blip r:embed="rId4"/>
          <a:stretch>
            <a:fillRect/>
          </a:stretch>
        </p:blipFill>
        <p:spPr>
          <a:xfrm>
            <a:off x="982130" y="2308823"/>
            <a:ext cx="5698759" cy="3939577"/>
          </a:xfrm>
          <a:prstGeom prst="rect">
            <a:avLst/>
          </a:prstGeom>
        </p:spPr>
      </p:pic>
      <p:pic>
        <p:nvPicPr>
          <p:cNvPr id="10" name="Picture 9" descr="AccessUN3.png"/>
          <p:cNvPicPr>
            <a:picLocks noChangeAspect="1"/>
          </p:cNvPicPr>
          <p:nvPr/>
        </p:nvPicPr>
        <p:blipFill>
          <a:blip r:embed="rId5"/>
          <a:stretch>
            <a:fillRect/>
          </a:stretch>
        </p:blipFill>
        <p:spPr>
          <a:xfrm>
            <a:off x="1126070" y="2444295"/>
            <a:ext cx="5731930" cy="3962508"/>
          </a:xfrm>
          <a:prstGeom prst="rect">
            <a:avLst/>
          </a:prstGeom>
        </p:spPr>
      </p:pic>
      <p:pic>
        <p:nvPicPr>
          <p:cNvPr id="11" name="Picture 10" descr="AccessUN4.png"/>
          <p:cNvPicPr>
            <a:picLocks noChangeAspect="1"/>
          </p:cNvPicPr>
          <p:nvPr/>
        </p:nvPicPr>
        <p:blipFill>
          <a:blip r:embed="rId6"/>
          <a:stretch>
            <a:fillRect/>
          </a:stretch>
        </p:blipFill>
        <p:spPr>
          <a:xfrm>
            <a:off x="1303867" y="2590794"/>
            <a:ext cx="5719535" cy="39539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50000" decel="5000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Web-based, born-digital, electronic government publications</a:t>
            </a:r>
          </a:p>
          <a:p>
            <a:r>
              <a:rPr lang="en-US" dirty="0" smtClean="0"/>
              <a:t>Legislation, Policies, Directives</a:t>
            </a:r>
          </a:p>
          <a:p>
            <a:r>
              <a:rPr lang="en-US" dirty="0" smtClean="0"/>
              <a:t>Access Strategies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Networking</a:t>
            </a:r>
            <a:endParaRPr lang="en-US" dirty="0"/>
          </a:p>
        </p:txBody>
      </p:sp>
      <p:sp>
        <p:nvSpPr>
          <p:cNvPr id="3" name="Content Placeholder 2"/>
          <p:cNvSpPr>
            <a:spLocks noGrp="1"/>
          </p:cNvSpPr>
          <p:nvPr>
            <p:ph idx="1"/>
          </p:nvPr>
        </p:nvSpPr>
        <p:spPr/>
        <p:txBody>
          <a:bodyPr>
            <a:normAutofit/>
          </a:bodyPr>
          <a:lstStyle/>
          <a:p>
            <a:r>
              <a:rPr lang="en-US" dirty="0" err="1" smtClean="0"/>
              <a:t>Listservs</a:t>
            </a:r>
            <a:endParaRPr lang="en-US" dirty="0" smtClean="0"/>
          </a:p>
          <a:p>
            <a:r>
              <a:rPr lang="en-US" dirty="0" smtClean="0"/>
              <a:t>Roots of Youth Violence Secretariat</a:t>
            </a:r>
          </a:p>
          <a:p>
            <a:r>
              <a:rPr lang="en-US" dirty="0" smtClean="0"/>
              <a:t>Canada Mortgage and Housing Library</a:t>
            </a:r>
          </a:p>
          <a:p>
            <a:r>
              <a:rPr lang="en-US" dirty="0" smtClean="0"/>
              <a:t>Heritage Canada Knowledge Centre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LAC’s</a:t>
            </a:r>
            <a:r>
              <a:rPr lang="en-US" dirty="0" smtClean="0"/>
              <a:t> E-Collection, Web Archive and TDR</a:t>
            </a:r>
            <a:endParaRPr lang="en-US" dirty="0"/>
          </a:p>
        </p:txBody>
      </p:sp>
      <p:pic>
        <p:nvPicPr>
          <p:cNvPr id="4" name="Content Placeholder 3" descr="TDR.png"/>
          <p:cNvPicPr>
            <a:picLocks noGrp="1" noChangeAspect="1"/>
          </p:cNvPicPr>
          <p:nvPr>
            <p:ph idx="1"/>
          </p:nvPr>
        </p:nvPicPr>
        <p:blipFill>
          <a:blip r:embed="rId3"/>
          <a:srcRect l="-6803" r="-6803"/>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t>Government information: Bridging the print/electronic divide </a:t>
            </a:r>
            <a:endParaRPr lang="en-US" sz="2400" dirty="0"/>
          </a:p>
        </p:txBody>
      </p:sp>
      <p:sp>
        <p:nvSpPr>
          <p:cNvPr id="3" name="Subtitle 2"/>
          <p:cNvSpPr>
            <a:spLocks noGrp="1"/>
          </p:cNvSpPr>
          <p:nvPr>
            <p:ph type="subTitle" idx="1"/>
          </p:nvPr>
        </p:nvSpPr>
        <p:spPr/>
        <p:txBody>
          <a:bodyPr/>
          <a:lstStyle/>
          <a:p>
            <a:r>
              <a:rPr lang="en-US" i="1" dirty="0" smtClean="0"/>
              <a:t>Carol Perry, University of Guelph</a:t>
            </a:r>
          </a:p>
          <a:p>
            <a:r>
              <a:rPr lang="en-US" i="1" dirty="0" smtClean="0"/>
              <a:t>David Burke, Queen's University</a:t>
            </a:r>
            <a:endParaRPr lang="en-US" dirty="0"/>
          </a:p>
        </p:txBody>
      </p:sp>
      <p:sp>
        <p:nvSpPr>
          <p:cNvPr id="4" name="TextBox 3"/>
          <p:cNvSpPr txBox="1"/>
          <p:nvPr/>
        </p:nvSpPr>
        <p:spPr>
          <a:xfrm>
            <a:off x="4351868" y="1950528"/>
            <a:ext cx="3539067" cy="923330"/>
          </a:xfrm>
          <a:prstGeom prst="rect">
            <a:avLst/>
          </a:prstGeom>
          <a:noFill/>
        </p:spPr>
        <p:txBody>
          <a:bodyPr wrap="square" rtlCol="0">
            <a:spAutoFit/>
          </a:bodyPr>
          <a:lstStyle/>
          <a:p>
            <a:r>
              <a:rPr lang="en-US" dirty="0" smtClean="0">
                <a:solidFill>
                  <a:schemeClr val="bg1"/>
                </a:solidFill>
              </a:rPr>
              <a:t>OLA Super Conference 2010</a:t>
            </a:r>
          </a:p>
          <a:p>
            <a:r>
              <a:rPr lang="en-US" dirty="0" smtClean="0">
                <a:solidFill>
                  <a:schemeClr val="bg1"/>
                </a:solidFill>
              </a:rPr>
              <a:t>Session: </a:t>
            </a:r>
            <a:r>
              <a:rPr lang="en-US" smtClean="0">
                <a:solidFill>
                  <a:schemeClr val="bg1"/>
                </a:solidFill>
              </a:rPr>
              <a:t>1805 continued</a:t>
            </a:r>
            <a:endParaRPr lang="en-US" dirty="0" smtClean="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Canadian Academic Libraries Survey preliminary results</a:t>
            </a:r>
          </a:p>
          <a:p>
            <a:r>
              <a:rPr lang="en-CA" dirty="0" smtClean="0"/>
              <a:t>Reference challenges</a:t>
            </a:r>
          </a:p>
          <a:p>
            <a:r>
              <a:rPr lang="en-CA" dirty="0" smtClean="0"/>
              <a:t>Collaborative solutions</a:t>
            </a:r>
            <a:endParaRPr lang="en-CA" dirty="0"/>
          </a:p>
        </p:txBody>
      </p:sp>
      <p:sp>
        <p:nvSpPr>
          <p:cNvPr id="4" name="Slide Number Placeholder 3"/>
          <p:cNvSpPr>
            <a:spLocks noGrp="1"/>
          </p:cNvSpPr>
          <p:nvPr>
            <p:ph type="sldNum" sz="quarter" idx="12"/>
          </p:nvPr>
        </p:nvSpPr>
        <p:spPr>
          <a:xfrm>
            <a:off x="8509747" y="6492875"/>
            <a:ext cx="506506" cy="365125"/>
          </a:xfrm>
        </p:spPr>
        <p:txBody>
          <a:bodyPr/>
          <a:lstStyle/>
          <a:p>
            <a:fld id="{F94C6283-AB1F-9E4C-85FA-7E4D1B139593}" type="slidenum">
              <a:rPr lang="en-US" sz="1000" smtClean="0">
                <a:solidFill>
                  <a:schemeClr val="bg2"/>
                </a:solidFill>
              </a:rPr>
              <a:pPr/>
              <a:t>23</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4967"/>
            <a:ext cx="6508377" cy="1552433"/>
          </a:xfrm>
        </p:spPr>
        <p:txBody>
          <a:bodyPr>
            <a:normAutofit fontScale="90000"/>
          </a:bodyPr>
          <a:lstStyle/>
          <a:p>
            <a:r>
              <a:rPr lang="en-CA" dirty="0" smtClean="0"/>
              <a:t>Canadian Academic Libraries Government Publications Survey</a:t>
            </a:r>
            <a:endParaRPr lang="en-CA" dirty="0"/>
          </a:p>
        </p:txBody>
      </p:sp>
      <p:sp>
        <p:nvSpPr>
          <p:cNvPr id="3" name="Content Placeholder 2"/>
          <p:cNvSpPr>
            <a:spLocks noGrp="1"/>
          </p:cNvSpPr>
          <p:nvPr>
            <p:ph idx="1"/>
          </p:nvPr>
        </p:nvSpPr>
        <p:spPr>
          <a:xfrm>
            <a:off x="689211" y="2702257"/>
            <a:ext cx="6508377" cy="3357349"/>
          </a:xfrm>
        </p:spPr>
        <p:txBody>
          <a:bodyPr/>
          <a:lstStyle/>
          <a:p>
            <a:r>
              <a:rPr lang="en-CA" dirty="0" smtClean="0"/>
              <a:t>Survey of the current state of government publications collections &amp; services in academic libraries in Canada</a:t>
            </a:r>
          </a:p>
          <a:p>
            <a:r>
              <a:rPr lang="en-CA" dirty="0" smtClean="0"/>
              <a:t>January 10-February 10, 2010</a:t>
            </a:r>
          </a:p>
          <a:p>
            <a:r>
              <a:rPr lang="en-CA" dirty="0" smtClean="0"/>
              <a:t>119 respondents</a:t>
            </a:r>
          </a:p>
          <a:p>
            <a:r>
              <a:rPr lang="en-CA" dirty="0" smtClean="0"/>
              <a:t>Preliminary results available</a:t>
            </a:r>
            <a:endParaRPr lang="en-CA" dirty="0"/>
          </a:p>
        </p:txBody>
      </p:sp>
      <p:sp>
        <p:nvSpPr>
          <p:cNvPr id="6" name="Slide Number Placeholder 5"/>
          <p:cNvSpPr>
            <a:spLocks noGrp="1"/>
          </p:cNvSpPr>
          <p:nvPr>
            <p:ph type="sldNum" sz="quarter" idx="12"/>
          </p:nvPr>
        </p:nvSpPr>
        <p:spPr>
          <a:xfrm>
            <a:off x="8256494" y="6059606"/>
            <a:ext cx="506506" cy="365125"/>
          </a:xfrm>
        </p:spPr>
        <p:txBody>
          <a:bodyPr/>
          <a:lstStyle/>
          <a:p>
            <a:fld id="{F94C6283-AB1F-9E4C-85FA-7E4D1B139593}" type="slidenum">
              <a:rPr lang="en-US" sz="1000" smtClean="0">
                <a:solidFill>
                  <a:schemeClr val="bg2"/>
                </a:solidFill>
              </a:rPr>
              <a:pPr/>
              <a:t>24</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17517"/>
            <a:ext cx="6508377" cy="914400"/>
          </a:xfrm>
        </p:spPr>
        <p:txBody>
          <a:bodyPr/>
          <a:lstStyle/>
          <a:p>
            <a:r>
              <a:rPr lang="en-CA" dirty="0" smtClean="0"/>
              <a:t>Collection Policy</a:t>
            </a:r>
            <a:endParaRPr lang="en-CA" dirty="0"/>
          </a:p>
        </p:txBody>
      </p:sp>
      <p:graphicFrame>
        <p:nvGraphicFramePr>
          <p:cNvPr id="5" name="Content Placeholder 4"/>
          <p:cNvGraphicFramePr>
            <a:graphicFrameLocks noGrp="1"/>
          </p:cNvGraphicFramePr>
          <p:nvPr>
            <p:ph idx="1"/>
          </p:nvPr>
        </p:nvGraphicFramePr>
        <p:xfrm>
          <a:off x="621791" y="2274443"/>
          <a:ext cx="7869935"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a:xfrm>
            <a:off x="8509747" y="6303880"/>
            <a:ext cx="506506" cy="365125"/>
          </a:xfrm>
        </p:spPr>
        <p:txBody>
          <a:bodyPr/>
          <a:lstStyle/>
          <a:p>
            <a:fld id="{F94C6283-AB1F-9E4C-85FA-7E4D1B139593}" type="slidenum">
              <a:rPr lang="en-US" sz="1000" smtClean="0">
                <a:solidFill>
                  <a:schemeClr val="bg2"/>
                </a:solidFill>
              </a:rPr>
              <a:pPr/>
              <a:t>25</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00792"/>
            <a:ext cx="6508377" cy="1143000"/>
          </a:xfrm>
        </p:spPr>
        <p:txBody>
          <a:bodyPr/>
          <a:lstStyle/>
          <a:p>
            <a:r>
              <a:rPr lang="en-CA" dirty="0" smtClean="0"/>
              <a:t>Location of service unit</a:t>
            </a:r>
            <a:endParaRPr lang="en-CA" dirty="0"/>
          </a:p>
        </p:txBody>
      </p:sp>
      <p:graphicFrame>
        <p:nvGraphicFramePr>
          <p:cNvPr id="5" name="Content Placeholder 4"/>
          <p:cNvGraphicFramePr>
            <a:graphicFrameLocks noGrp="1"/>
          </p:cNvGraphicFramePr>
          <p:nvPr>
            <p:ph idx="1"/>
          </p:nvPr>
        </p:nvGraphicFramePr>
        <p:xfrm>
          <a:off x="654413" y="2251881"/>
          <a:ext cx="7869600"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a:xfrm>
            <a:off x="8524013" y="6463881"/>
            <a:ext cx="506506" cy="365125"/>
          </a:xfrm>
        </p:spPr>
        <p:txBody>
          <a:bodyPr/>
          <a:lstStyle/>
          <a:p>
            <a:fld id="{F94C6283-AB1F-9E4C-85FA-7E4D1B139593}" type="slidenum">
              <a:rPr lang="en-US" sz="1000" smtClean="0">
                <a:solidFill>
                  <a:schemeClr val="bg2"/>
                </a:solidFill>
              </a:rPr>
              <a:pPr/>
              <a:t>26</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8490"/>
            <a:ext cx="6508377" cy="1143000"/>
          </a:xfrm>
        </p:spPr>
        <p:txBody>
          <a:bodyPr/>
          <a:lstStyle/>
          <a:p>
            <a:r>
              <a:rPr lang="en-CA" dirty="0" smtClean="0"/>
              <a:t>Integration of service unit</a:t>
            </a:r>
            <a:endParaRPr lang="en-CA" dirty="0"/>
          </a:p>
        </p:txBody>
      </p:sp>
      <p:graphicFrame>
        <p:nvGraphicFramePr>
          <p:cNvPr id="5" name="Content Placeholder 4"/>
          <p:cNvGraphicFramePr>
            <a:graphicFrameLocks noGrp="1"/>
          </p:cNvGraphicFramePr>
          <p:nvPr>
            <p:ph idx="1"/>
          </p:nvPr>
        </p:nvGraphicFramePr>
        <p:xfrm>
          <a:off x="697173" y="2262116"/>
          <a:ext cx="7869600"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a:xfrm>
            <a:off x="8566773" y="6474116"/>
            <a:ext cx="506506" cy="365125"/>
          </a:xfrm>
        </p:spPr>
        <p:txBody>
          <a:bodyPr/>
          <a:lstStyle/>
          <a:p>
            <a:fld id="{F94C6283-AB1F-9E4C-85FA-7E4D1B139593}" type="slidenum">
              <a:rPr lang="en-US" sz="1000" smtClean="0">
                <a:solidFill>
                  <a:schemeClr val="bg2"/>
                </a:solidFill>
              </a:rPr>
              <a:pPr/>
              <a:t>27</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9197"/>
            <a:ext cx="6508377" cy="1143000"/>
          </a:xfrm>
        </p:spPr>
        <p:txBody>
          <a:bodyPr/>
          <a:lstStyle/>
          <a:p>
            <a:r>
              <a:rPr lang="en-CA" dirty="0" smtClean="0"/>
              <a:t>Collection location</a:t>
            </a:r>
            <a:endParaRPr lang="en-CA" dirty="0"/>
          </a:p>
        </p:txBody>
      </p:sp>
      <p:graphicFrame>
        <p:nvGraphicFramePr>
          <p:cNvPr id="5" name="Content Placeholder 4"/>
          <p:cNvGraphicFramePr>
            <a:graphicFrameLocks noGrp="1"/>
          </p:cNvGraphicFramePr>
          <p:nvPr>
            <p:ph idx="1"/>
          </p:nvPr>
        </p:nvGraphicFramePr>
        <p:xfrm>
          <a:off x="647204" y="2235885"/>
          <a:ext cx="7869600"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a:xfrm>
            <a:off x="8509747" y="6447885"/>
            <a:ext cx="506506" cy="365125"/>
          </a:xfrm>
        </p:spPr>
        <p:txBody>
          <a:bodyPr/>
          <a:lstStyle/>
          <a:p>
            <a:fld id="{F94C6283-AB1F-9E4C-85FA-7E4D1B139593}" type="slidenum">
              <a:rPr lang="en-US" sz="1000" smtClean="0">
                <a:solidFill>
                  <a:schemeClr val="bg2"/>
                </a:solidFill>
              </a:rPr>
              <a:pPr/>
              <a:t>28</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8312"/>
            <a:ext cx="6508377" cy="1143000"/>
          </a:xfrm>
        </p:spPr>
        <p:txBody>
          <a:bodyPr/>
          <a:lstStyle/>
          <a:p>
            <a:r>
              <a:rPr lang="en-CA" dirty="0" smtClean="0"/>
              <a:t>Catalogue links</a:t>
            </a:r>
            <a:endParaRPr lang="en-CA" dirty="0"/>
          </a:p>
        </p:txBody>
      </p:sp>
      <p:sp>
        <p:nvSpPr>
          <p:cNvPr id="4" name="Slide Number Placeholder 3"/>
          <p:cNvSpPr>
            <a:spLocks noGrp="1"/>
          </p:cNvSpPr>
          <p:nvPr>
            <p:ph type="sldNum" sz="quarter" idx="12"/>
          </p:nvPr>
        </p:nvSpPr>
        <p:spPr>
          <a:xfrm>
            <a:off x="8509747" y="6308725"/>
            <a:ext cx="506506" cy="365125"/>
          </a:xfrm>
        </p:spPr>
        <p:txBody>
          <a:bodyPr/>
          <a:lstStyle/>
          <a:p>
            <a:fld id="{F94C6283-AB1F-9E4C-85FA-7E4D1B139593}" type="slidenum">
              <a:rPr lang="en-US" sz="1000" smtClean="0">
                <a:solidFill>
                  <a:schemeClr val="bg2"/>
                </a:solidFill>
              </a:rPr>
              <a:pPr/>
              <a:t>29</a:t>
            </a:fld>
            <a:endParaRPr lang="en-US" sz="1000" dirty="0">
              <a:solidFill>
                <a:schemeClr val="bg2"/>
              </a:solidFill>
            </a:endParaRPr>
          </a:p>
        </p:txBody>
      </p:sp>
      <p:graphicFrame>
        <p:nvGraphicFramePr>
          <p:cNvPr id="5" name="Content Placeholder 4"/>
          <p:cNvGraphicFramePr>
            <a:graphicFrameLocks noGrp="1"/>
          </p:cNvGraphicFramePr>
          <p:nvPr>
            <p:ph idx="1"/>
          </p:nvPr>
        </p:nvGraphicFramePr>
        <p:xfrm>
          <a:off x="702859" y="2279288"/>
          <a:ext cx="7869600" cy="421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Publications</a:t>
            </a:r>
            <a:endParaRPr lang="en-US" dirty="0"/>
          </a:p>
        </p:txBody>
      </p:sp>
      <p:sp>
        <p:nvSpPr>
          <p:cNvPr id="3" name="Content Placeholder 2"/>
          <p:cNvSpPr>
            <a:spLocks noGrp="1"/>
          </p:cNvSpPr>
          <p:nvPr>
            <p:ph idx="1"/>
          </p:nvPr>
        </p:nvSpPr>
        <p:spPr/>
        <p:txBody>
          <a:bodyPr/>
          <a:lstStyle/>
          <a:p>
            <a:r>
              <a:rPr lang="en-US" dirty="0" smtClean="0"/>
              <a:t>Government Publications are </a:t>
            </a:r>
            <a:r>
              <a:rPr lang="en-US" dirty="0" smtClean="0">
                <a:solidFill>
                  <a:schemeClr val="accent1"/>
                </a:solidFill>
              </a:rPr>
              <a:t>"Ontario Government documents in any form, including print and electronic, intended to be distributed to the general public." </a:t>
            </a:r>
            <a:r>
              <a:rPr lang="en-US" dirty="0" smtClean="0"/>
              <a:t>They include, for example, statutes, regulations, annual reports of ministries and agencies, public documents on programs and services provided by ministries and agencies and statutory reports.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5786"/>
            <a:ext cx="6508377" cy="1143000"/>
          </a:xfrm>
        </p:spPr>
        <p:txBody>
          <a:bodyPr/>
          <a:lstStyle/>
          <a:p>
            <a:r>
              <a:rPr lang="en-CA" dirty="0" smtClean="0"/>
              <a:t>User support</a:t>
            </a:r>
            <a:endParaRPr lang="en-CA" dirty="0"/>
          </a:p>
        </p:txBody>
      </p:sp>
      <p:graphicFrame>
        <p:nvGraphicFramePr>
          <p:cNvPr id="8" name="Content Placeholder 7"/>
          <p:cNvGraphicFramePr>
            <a:graphicFrameLocks noGrp="1"/>
          </p:cNvGraphicFramePr>
          <p:nvPr>
            <p:ph idx="1"/>
          </p:nvPr>
        </p:nvGraphicFramePr>
        <p:xfrm>
          <a:off x="457199" y="2275764"/>
          <a:ext cx="8244000"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a:xfrm>
            <a:off x="8637494" y="6487764"/>
            <a:ext cx="506506" cy="365125"/>
          </a:xfrm>
        </p:spPr>
        <p:txBody>
          <a:bodyPr/>
          <a:lstStyle/>
          <a:p>
            <a:fld id="{F94C6283-AB1F-9E4C-85FA-7E4D1B139593}" type="slidenum">
              <a:rPr lang="en-US" sz="1000" smtClean="0">
                <a:solidFill>
                  <a:schemeClr val="bg2"/>
                </a:solidFill>
              </a:rPr>
              <a:pPr/>
              <a:t>30</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5785"/>
            <a:ext cx="6508377" cy="1143000"/>
          </a:xfrm>
        </p:spPr>
        <p:txBody>
          <a:bodyPr/>
          <a:lstStyle/>
          <a:p>
            <a:r>
              <a:rPr lang="en-CA" dirty="0" smtClean="0"/>
              <a:t>Collaborative projects</a:t>
            </a:r>
            <a:endParaRPr lang="en-CA" dirty="0"/>
          </a:p>
        </p:txBody>
      </p:sp>
      <p:graphicFrame>
        <p:nvGraphicFramePr>
          <p:cNvPr id="5" name="Content Placeholder 4"/>
          <p:cNvGraphicFramePr>
            <a:graphicFrameLocks noGrp="1"/>
          </p:cNvGraphicFramePr>
          <p:nvPr>
            <p:ph idx="1"/>
          </p:nvPr>
        </p:nvGraphicFramePr>
        <p:xfrm>
          <a:off x="661916" y="2149475"/>
          <a:ext cx="7869600" cy="421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a:xfrm>
            <a:off x="8509747" y="6361475"/>
            <a:ext cx="506506" cy="365125"/>
          </a:xfrm>
        </p:spPr>
        <p:txBody>
          <a:bodyPr/>
          <a:lstStyle/>
          <a:p>
            <a:fld id="{F94C6283-AB1F-9E4C-85FA-7E4D1B139593}" type="slidenum">
              <a:rPr lang="en-US" sz="1000" smtClean="0">
                <a:solidFill>
                  <a:schemeClr val="bg2"/>
                </a:solidFill>
              </a:rPr>
              <a:pPr/>
              <a:t>31</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7492"/>
            <a:ext cx="6508377" cy="1143000"/>
          </a:xfrm>
        </p:spPr>
        <p:txBody>
          <a:bodyPr/>
          <a:lstStyle/>
          <a:p>
            <a:r>
              <a:rPr lang="en-CA" dirty="0" smtClean="0"/>
              <a:t>Survey comparisons</a:t>
            </a:r>
            <a:endParaRPr lang="en-CA" dirty="0"/>
          </a:p>
        </p:txBody>
      </p:sp>
      <p:graphicFrame>
        <p:nvGraphicFramePr>
          <p:cNvPr id="4" name="Content Placeholder 3"/>
          <p:cNvGraphicFramePr>
            <a:graphicFrameLocks noGrp="1"/>
          </p:cNvGraphicFramePr>
          <p:nvPr>
            <p:ph idx="1"/>
          </p:nvPr>
        </p:nvGraphicFramePr>
        <p:xfrm>
          <a:off x="516494" y="2462784"/>
          <a:ext cx="7740000" cy="3643179"/>
        </p:xfrm>
        <a:graphic>
          <a:graphicData uri="http://schemas.openxmlformats.org/drawingml/2006/table">
            <a:tbl>
              <a:tblPr firstRow="1" bandRow="1">
                <a:tableStyleId>{5A111915-BE36-4E01-A7E5-04B1672EAD32}</a:tableStyleId>
              </a:tblPr>
              <a:tblGrid>
                <a:gridCol w="1953751"/>
                <a:gridCol w="1501254"/>
                <a:gridCol w="1542197"/>
                <a:gridCol w="1296537"/>
                <a:gridCol w="1446261"/>
              </a:tblGrid>
              <a:tr h="958731">
                <a:tc>
                  <a:txBody>
                    <a:bodyPr/>
                    <a:lstStyle/>
                    <a:p>
                      <a:r>
                        <a:rPr lang="en-CA" sz="1600" b="1" dirty="0" smtClean="0"/>
                        <a:t>Question</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CARL 2005</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U.S. FDLP 2005</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U.S.</a:t>
                      </a:r>
                      <a:r>
                        <a:rPr lang="en-CA" sz="1600" b="1" baseline="0" dirty="0" smtClean="0"/>
                        <a:t> FDLP 2007</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Our Survey 2010</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112">
                <a:tc>
                  <a:txBody>
                    <a:bodyPr/>
                    <a:lstStyle/>
                    <a:p>
                      <a:r>
                        <a:rPr lang="en-CA" sz="1600" b="1" dirty="0" smtClean="0"/>
                        <a:t>Collection policy</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63%</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90%</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94%</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53%</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112">
                <a:tc>
                  <a:txBody>
                    <a:bodyPr/>
                    <a:lstStyle/>
                    <a:p>
                      <a:r>
                        <a:rPr lang="en-CA" sz="1600" b="1" dirty="0" smtClean="0"/>
                        <a:t>Separate ref desk</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n/a</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19%</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17%</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19%</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112">
                <a:tc>
                  <a:txBody>
                    <a:bodyPr/>
                    <a:lstStyle/>
                    <a:p>
                      <a:r>
                        <a:rPr lang="en-CA" sz="1600" b="1" dirty="0" smtClean="0"/>
                        <a:t>Digitization projects</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n/a</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10%</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4%</a:t>
                      </a:r>
                      <a:r>
                        <a:rPr lang="en-CA" sz="1600" b="1" baseline="0" dirty="0" smtClean="0"/>
                        <a:t> </a:t>
                      </a:r>
                      <a:r>
                        <a:rPr lang="en-CA" sz="1600" b="1" dirty="0" smtClean="0"/>
                        <a:t>FDLP</a:t>
                      </a:r>
                    </a:p>
                    <a:p>
                      <a:r>
                        <a:rPr lang="en-CA" sz="1600" b="1" dirty="0" smtClean="0"/>
                        <a:t>materials</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smtClean="0"/>
                        <a:t>45%</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112">
                <a:tc>
                  <a:txBody>
                    <a:bodyPr/>
                    <a:lstStyle/>
                    <a:p>
                      <a:r>
                        <a:rPr lang="en-CA" sz="1600" b="1" dirty="0" smtClean="0"/>
                        <a:t>Amalgamation of dept</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n/a</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26%</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n/a</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25% </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32</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4788"/>
            <a:ext cx="6508377" cy="1143000"/>
          </a:xfrm>
        </p:spPr>
        <p:txBody>
          <a:bodyPr/>
          <a:lstStyle/>
          <a:p>
            <a:r>
              <a:rPr lang="en-CA" dirty="0" smtClean="0"/>
              <a:t>Collection arrangement</a:t>
            </a:r>
            <a:endParaRPr lang="en-CA" dirty="0"/>
          </a:p>
        </p:txBody>
      </p:sp>
      <p:graphicFrame>
        <p:nvGraphicFramePr>
          <p:cNvPr id="4" name="Content Placeholder 3"/>
          <p:cNvGraphicFramePr>
            <a:graphicFrameLocks noGrp="1"/>
          </p:cNvGraphicFramePr>
          <p:nvPr>
            <p:ph idx="1"/>
          </p:nvPr>
        </p:nvGraphicFramePr>
        <p:xfrm>
          <a:off x="841248" y="2395365"/>
          <a:ext cx="7142289" cy="3249818"/>
        </p:xfrm>
        <a:graphic>
          <a:graphicData uri="http://schemas.openxmlformats.org/drawingml/2006/table">
            <a:tbl>
              <a:tblPr firstRow="1" bandRow="1">
                <a:tableStyleId>{5A111915-BE36-4E01-A7E5-04B1672EAD32}</a:tableStyleId>
              </a:tblPr>
              <a:tblGrid>
                <a:gridCol w="2063662"/>
                <a:gridCol w="1854101"/>
                <a:gridCol w="1473616"/>
                <a:gridCol w="1750910"/>
              </a:tblGrid>
              <a:tr h="1091388">
                <a:tc>
                  <a:txBody>
                    <a:bodyPr/>
                    <a:lstStyle/>
                    <a:p>
                      <a:r>
                        <a:rPr lang="en-CA" sz="1600" b="1" dirty="0" smtClean="0"/>
                        <a:t>Where</a:t>
                      </a:r>
                      <a:r>
                        <a:rPr lang="en-CA" sz="1600" b="1" baseline="0" dirty="0" smtClean="0"/>
                        <a:t> are government materials housed?</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U.S. FDLP 2005</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U.S.</a:t>
                      </a:r>
                      <a:r>
                        <a:rPr lang="en-CA" sz="1600" b="1" baseline="0" dirty="0" smtClean="0"/>
                        <a:t> FDLP 2007</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Our Survey 2010</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498">
                <a:tc>
                  <a:txBody>
                    <a:bodyPr/>
                    <a:lstStyle/>
                    <a:p>
                      <a:r>
                        <a:rPr lang="en-CA" sz="1600" b="1" dirty="0" smtClean="0"/>
                        <a:t>Separate collection</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9 %</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9%</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37%</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1434">
                <a:tc>
                  <a:txBody>
                    <a:bodyPr/>
                    <a:lstStyle/>
                    <a:p>
                      <a:r>
                        <a:rPr lang="en-CA" sz="1600" b="1" dirty="0" smtClean="0"/>
                        <a:t>Partially integrated into main stacks</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79%</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79%</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39%</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8498">
                <a:tc>
                  <a:txBody>
                    <a:bodyPr/>
                    <a:lstStyle/>
                    <a:p>
                      <a:r>
                        <a:rPr lang="en-CA" sz="1600" b="1" dirty="0" smtClean="0"/>
                        <a:t>Fully integrated</a:t>
                      </a:r>
                    </a:p>
                    <a:p>
                      <a:r>
                        <a:rPr lang="en-CA" sz="1600" b="1" dirty="0" smtClean="0"/>
                        <a:t>into main stacks</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12%</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11%</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b="1" dirty="0" smtClean="0"/>
                        <a:t>24%</a:t>
                      </a:r>
                      <a:endParaRPr lang="en-C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33</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2134"/>
            <a:ext cx="6508377" cy="1143000"/>
          </a:xfrm>
        </p:spPr>
        <p:txBody>
          <a:bodyPr/>
          <a:lstStyle/>
          <a:p>
            <a:r>
              <a:rPr lang="en-CA" dirty="0" smtClean="0"/>
              <a:t>Reference challenges</a:t>
            </a:r>
            <a:endParaRPr lang="en-CA" dirty="0"/>
          </a:p>
        </p:txBody>
      </p:sp>
      <p:sp>
        <p:nvSpPr>
          <p:cNvPr id="3" name="Content Placeholder 2"/>
          <p:cNvSpPr>
            <a:spLocks noGrp="1"/>
          </p:cNvSpPr>
          <p:nvPr>
            <p:ph idx="1"/>
          </p:nvPr>
        </p:nvSpPr>
        <p:spPr/>
        <p:txBody>
          <a:bodyPr>
            <a:normAutofit lnSpcReduction="10000"/>
          </a:bodyPr>
          <a:lstStyle/>
          <a:p>
            <a:r>
              <a:rPr lang="en-CA" dirty="0" smtClean="0"/>
              <a:t>Changing websites, URLS</a:t>
            </a:r>
          </a:p>
          <a:p>
            <a:r>
              <a:rPr lang="en-CA" dirty="0" smtClean="0"/>
              <a:t>Multiple sites containing </a:t>
            </a:r>
            <a:r>
              <a:rPr lang="en-CA" dirty="0" err="1" smtClean="0"/>
              <a:t>gov’t</a:t>
            </a:r>
            <a:r>
              <a:rPr lang="en-CA" dirty="0" smtClean="0"/>
              <a:t> information – no single portal</a:t>
            </a:r>
          </a:p>
          <a:p>
            <a:r>
              <a:rPr lang="en-CA" dirty="0" smtClean="0"/>
              <a:t>Split collections – historical print material &amp; digital-only current materials.</a:t>
            </a:r>
          </a:p>
          <a:p>
            <a:r>
              <a:rPr lang="en-CA" dirty="0" smtClean="0"/>
              <a:t>Split collections – coded material &amp; current LC material</a:t>
            </a:r>
          </a:p>
          <a:p>
            <a:r>
              <a:rPr lang="en-CA" dirty="0" smtClean="0"/>
              <a:t>Limited resources</a:t>
            </a:r>
          </a:p>
          <a:p>
            <a:r>
              <a:rPr lang="en-CA" dirty="0" smtClean="0"/>
              <a:t>Decreasing staff numbers</a:t>
            </a:r>
          </a:p>
          <a:p>
            <a:endParaRPr lang="en-CA" dirty="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34</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49044"/>
            <a:ext cx="6508377" cy="1143000"/>
          </a:xfrm>
        </p:spPr>
        <p:txBody>
          <a:bodyPr/>
          <a:lstStyle/>
          <a:p>
            <a:r>
              <a:rPr lang="en-CA" dirty="0" smtClean="0"/>
              <a:t>Reference challenges cont’d</a:t>
            </a:r>
            <a:endParaRPr lang="en-CA" dirty="0"/>
          </a:p>
        </p:txBody>
      </p:sp>
      <p:sp>
        <p:nvSpPr>
          <p:cNvPr id="3" name="Content Placeholder 2"/>
          <p:cNvSpPr>
            <a:spLocks noGrp="1"/>
          </p:cNvSpPr>
          <p:nvPr>
            <p:ph idx="1"/>
          </p:nvPr>
        </p:nvSpPr>
        <p:spPr>
          <a:xfrm>
            <a:off x="457199" y="2714080"/>
            <a:ext cx="6508377" cy="3023616"/>
          </a:xfrm>
        </p:spPr>
        <p:txBody>
          <a:bodyPr/>
          <a:lstStyle/>
          <a:p>
            <a:r>
              <a:rPr lang="en-CA" dirty="0" smtClean="0"/>
              <a:t>Dark web (material stored in databases)</a:t>
            </a:r>
          </a:p>
          <a:p>
            <a:pPr lvl="0"/>
            <a:r>
              <a:rPr lang="en-CA" dirty="0" smtClean="0"/>
              <a:t>Preservation of ephemera</a:t>
            </a:r>
          </a:p>
          <a:p>
            <a:pPr lvl="0"/>
            <a:r>
              <a:rPr lang="en-CA" dirty="0" smtClean="0"/>
              <a:t>Missing compliance documents</a:t>
            </a:r>
          </a:p>
          <a:p>
            <a:pPr lvl="0"/>
            <a:r>
              <a:rPr lang="en-CA" dirty="0" smtClean="0"/>
              <a:t>Changing governments</a:t>
            </a:r>
          </a:p>
          <a:p>
            <a:pPr lvl="0"/>
            <a:r>
              <a:rPr lang="en-CA" dirty="0" smtClean="0"/>
              <a:t>No co-ordinated municipal preservation projects</a:t>
            </a:r>
          </a:p>
          <a:p>
            <a:endParaRPr lang="en-CA" dirty="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35</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United  Nations – Terms of Use</a:t>
            </a:r>
            <a:endParaRPr lang="en-CA" dirty="0"/>
          </a:p>
        </p:txBody>
      </p:sp>
      <p:sp>
        <p:nvSpPr>
          <p:cNvPr id="3" name="Content Placeholder 2"/>
          <p:cNvSpPr>
            <a:spLocks noGrp="1"/>
          </p:cNvSpPr>
          <p:nvPr>
            <p:ph idx="1"/>
          </p:nvPr>
        </p:nvSpPr>
        <p:spPr>
          <a:xfrm>
            <a:off x="457199" y="2674962"/>
            <a:ext cx="6508377" cy="3439236"/>
          </a:xfrm>
        </p:spPr>
        <p:txBody>
          <a:bodyPr/>
          <a:lstStyle/>
          <a:p>
            <a:pPr lvl="0"/>
            <a:r>
              <a:rPr lang="en-CA" dirty="0" smtClean="0"/>
              <a:t>“The United Nations reserves its exclusive right in its sole discretion to alter, limit or discontinue the Site or any Materials in any respect. The United Nations shall have no obligation to take the needs of any User into consideration in connection herewith.”</a:t>
            </a:r>
          </a:p>
          <a:p>
            <a:endParaRPr lang="en-CA" dirty="0"/>
          </a:p>
        </p:txBody>
      </p:sp>
      <p:sp>
        <p:nvSpPr>
          <p:cNvPr id="4" name="Slide Number Placeholder 3"/>
          <p:cNvSpPr>
            <a:spLocks noGrp="1"/>
          </p:cNvSpPr>
          <p:nvPr>
            <p:ph type="sldNum" sz="quarter" idx="12"/>
          </p:nvPr>
        </p:nvSpPr>
        <p:spPr>
          <a:xfrm>
            <a:off x="8637494" y="6479323"/>
            <a:ext cx="506506" cy="365125"/>
          </a:xfrm>
        </p:spPr>
        <p:txBody>
          <a:bodyPr/>
          <a:lstStyle/>
          <a:p>
            <a:fld id="{F94C6283-AB1F-9E4C-85FA-7E4D1B139593}" type="slidenum">
              <a:rPr lang="en-US" sz="1000" smtClean="0">
                <a:solidFill>
                  <a:schemeClr val="bg2"/>
                </a:solidFill>
              </a:rPr>
              <a:pPr/>
              <a:t>36</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23338"/>
            <a:ext cx="6508377" cy="829101"/>
          </a:xfrm>
        </p:spPr>
        <p:txBody>
          <a:bodyPr/>
          <a:lstStyle/>
          <a:p>
            <a:r>
              <a:rPr lang="en-CA" dirty="0" smtClean="0"/>
              <a:t>Preservation Policies</a:t>
            </a:r>
            <a:endParaRPr lang="en-CA" dirty="0"/>
          </a:p>
        </p:txBody>
      </p:sp>
      <p:graphicFrame>
        <p:nvGraphicFramePr>
          <p:cNvPr id="4" name="Content Placeholder 3"/>
          <p:cNvGraphicFramePr>
            <a:graphicFrameLocks noGrp="1"/>
          </p:cNvGraphicFramePr>
          <p:nvPr>
            <p:ph idx="1"/>
          </p:nvPr>
        </p:nvGraphicFramePr>
        <p:xfrm>
          <a:off x="393494" y="1966879"/>
          <a:ext cx="8244000" cy="4837176"/>
        </p:xfrm>
        <a:graphic>
          <a:graphicData uri="http://schemas.openxmlformats.org/drawingml/2006/table">
            <a:tbl>
              <a:tblPr firstRow="1" bandRow="1">
                <a:effectLst>
                  <a:outerShdw blurRad="50800" dist="127000" dir="2700000" algn="tl" rotWithShape="0">
                    <a:schemeClr val="bg1">
                      <a:lumMod val="75000"/>
                      <a:lumOff val="25000"/>
                      <a:alpha val="50000"/>
                    </a:schemeClr>
                  </a:outerShdw>
                </a:effectLst>
                <a:tableStyleId>{5C22544A-7EE6-4342-B048-85BDC9FD1C3A}</a:tableStyleId>
              </a:tblPr>
              <a:tblGrid>
                <a:gridCol w="2748000"/>
                <a:gridCol w="2748000"/>
                <a:gridCol w="2748000"/>
              </a:tblGrid>
              <a:tr h="342962">
                <a:tc>
                  <a:txBody>
                    <a:bodyPr/>
                    <a:lstStyle/>
                    <a:p>
                      <a:r>
                        <a:rPr lang="en-CA" dirty="0" smtClean="0"/>
                        <a:t>Site</a:t>
                      </a:r>
                      <a:endParaRPr lang="en-CA" dirty="0"/>
                    </a:p>
                  </a:txBody>
                  <a:tcPr/>
                </a:tc>
                <a:tc>
                  <a:txBody>
                    <a:bodyPr/>
                    <a:lstStyle/>
                    <a:p>
                      <a:r>
                        <a:rPr lang="en-CA" dirty="0" smtClean="0"/>
                        <a:t>Policy statement</a:t>
                      </a:r>
                      <a:endParaRPr lang="en-CA" dirty="0"/>
                    </a:p>
                  </a:txBody>
                  <a:tcPr/>
                </a:tc>
                <a:tc>
                  <a:txBody>
                    <a:bodyPr/>
                    <a:lstStyle/>
                    <a:p>
                      <a:r>
                        <a:rPr lang="en-CA" dirty="0" smtClean="0"/>
                        <a:t>Caveats/disclaimers</a:t>
                      </a:r>
                      <a:endParaRPr lang="en-CA" dirty="0"/>
                    </a:p>
                  </a:txBody>
                  <a:tcPr/>
                </a:tc>
              </a:tr>
              <a:tr h="485863">
                <a:tc>
                  <a:txBody>
                    <a:bodyPr/>
                    <a:lstStyle/>
                    <a:p>
                      <a:r>
                        <a:rPr lang="en-CA" sz="1400" dirty="0" err="1" smtClean="0">
                          <a:latin typeface="+mj-lt"/>
                        </a:rPr>
                        <a:t>Gov’t</a:t>
                      </a:r>
                      <a:r>
                        <a:rPr lang="en-CA" sz="1400" dirty="0" smtClean="0">
                          <a:latin typeface="+mj-lt"/>
                        </a:rPr>
                        <a:t> of Canada Website</a:t>
                      </a:r>
                      <a:r>
                        <a:rPr lang="en-CA" sz="1400" baseline="0" dirty="0" smtClean="0">
                          <a:latin typeface="+mj-lt"/>
                        </a:rPr>
                        <a:t> Archive</a:t>
                      </a:r>
                      <a:endParaRPr lang="en-CA" sz="1400" dirty="0">
                        <a:latin typeface="+mj-lt"/>
                      </a:endParaRPr>
                    </a:p>
                  </a:txBody>
                  <a:tcPr/>
                </a:tc>
                <a:tc>
                  <a:txBody>
                    <a:bodyPr/>
                    <a:lstStyle/>
                    <a:p>
                      <a:r>
                        <a:rPr lang="en-CA" sz="1400" dirty="0" smtClean="0">
                          <a:latin typeface="+mj-lt"/>
                        </a:rPr>
                        <a:t>Yes</a:t>
                      </a:r>
                      <a:endParaRPr lang="en-CA" sz="1400" dirty="0">
                        <a:latin typeface="+mj-lt"/>
                      </a:endParaRPr>
                    </a:p>
                  </a:txBody>
                  <a:tcPr/>
                </a:tc>
                <a:tc>
                  <a:txBody>
                    <a:bodyPr/>
                    <a:lstStyle/>
                    <a:p>
                      <a:r>
                        <a:rPr lang="en-CA" sz="1400" dirty="0" smtClean="0">
                          <a:latin typeface="+mj-lt"/>
                        </a:rPr>
                        <a:t>None</a:t>
                      </a:r>
                      <a:endParaRPr lang="en-CA" sz="1400" dirty="0">
                        <a:latin typeface="+mj-lt"/>
                      </a:endParaRPr>
                    </a:p>
                  </a:txBody>
                  <a:tcPr/>
                </a:tc>
              </a:tr>
              <a:tr h="485863">
                <a:tc>
                  <a:txBody>
                    <a:bodyPr/>
                    <a:lstStyle/>
                    <a:p>
                      <a:r>
                        <a:rPr lang="en-CA" sz="1400" dirty="0" smtClean="0">
                          <a:latin typeface="+mj-lt"/>
                        </a:rPr>
                        <a:t>Parliament</a:t>
                      </a:r>
                      <a:r>
                        <a:rPr lang="en-CA" sz="1400" baseline="0" dirty="0" smtClean="0">
                          <a:latin typeface="+mj-lt"/>
                        </a:rPr>
                        <a:t> of Canada</a:t>
                      </a:r>
                      <a:endParaRPr lang="en-CA" sz="1400" dirty="0">
                        <a:latin typeface="+mj-lt"/>
                      </a:endParaRPr>
                    </a:p>
                  </a:txBody>
                  <a:tcPr/>
                </a:tc>
                <a:tc>
                  <a:txBody>
                    <a:bodyPr/>
                    <a:lstStyle/>
                    <a:p>
                      <a:r>
                        <a:rPr lang="en-CA" sz="1400" dirty="0" smtClean="0">
                          <a:latin typeface="+mj-lt"/>
                        </a:rPr>
                        <a:t>No</a:t>
                      </a:r>
                      <a:endParaRPr lang="en-CA" sz="1400" dirty="0">
                        <a:latin typeface="+mj-lt"/>
                      </a:endParaRPr>
                    </a:p>
                  </a:txBody>
                  <a:tcPr/>
                </a:tc>
                <a:tc>
                  <a:txBody>
                    <a:bodyPr/>
                    <a:lstStyle/>
                    <a:p>
                      <a:r>
                        <a:rPr lang="en-CA" sz="1400" dirty="0" smtClean="0">
                          <a:latin typeface="+mj-lt"/>
                        </a:rPr>
                        <a:t>Will discuss removal</a:t>
                      </a:r>
                      <a:r>
                        <a:rPr lang="en-CA" sz="1400" baseline="0" dirty="0" smtClean="0">
                          <a:latin typeface="+mj-lt"/>
                        </a:rPr>
                        <a:t> with interested parties</a:t>
                      </a:r>
                      <a:endParaRPr lang="en-CA" sz="1400" dirty="0">
                        <a:latin typeface="+mj-lt"/>
                      </a:endParaRPr>
                    </a:p>
                  </a:txBody>
                  <a:tcPr/>
                </a:tc>
              </a:tr>
              <a:tr h="439599">
                <a:tc>
                  <a:txBody>
                    <a:bodyPr/>
                    <a:lstStyle/>
                    <a:p>
                      <a:pPr>
                        <a:lnSpc>
                          <a:spcPct val="115000"/>
                        </a:lnSpc>
                        <a:spcAft>
                          <a:spcPts val="0"/>
                        </a:spcAft>
                      </a:pPr>
                      <a:r>
                        <a:rPr lang="en-CA" sz="1400" dirty="0">
                          <a:latin typeface="+mj-lt"/>
                          <a:ea typeface="Calibri"/>
                          <a:cs typeface="Times New Roman"/>
                        </a:rPr>
                        <a:t>UN Official Document System (ODS)</a:t>
                      </a:r>
                    </a:p>
                  </a:txBody>
                  <a:tcPr marL="68580" marR="68580" marT="0" marB="0"/>
                </a:tc>
                <a:tc>
                  <a:txBody>
                    <a:bodyPr/>
                    <a:lstStyle/>
                    <a:p>
                      <a:pPr>
                        <a:lnSpc>
                          <a:spcPct val="115000"/>
                        </a:lnSpc>
                        <a:spcAft>
                          <a:spcPts val="0"/>
                        </a:spcAft>
                      </a:pPr>
                      <a:r>
                        <a:rPr lang="en-CA" sz="1400">
                          <a:latin typeface="+mj-lt"/>
                          <a:ea typeface="Calibri"/>
                          <a:cs typeface="Times New Roman"/>
                        </a:rPr>
                        <a:t>No</a:t>
                      </a:r>
                    </a:p>
                  </a:txBody>
                  <a:tcPr marL="68580" marR="68580" marT="0" marB="0"/>
                </a:tc>
                <a:tc>
                  <a:txBody>
                    <a:bodyPr/>
                    <a:lstStyle/>
                    <a:p>
                      <a:pPr>
                        <a:lnSpc>
                          <a:spcPct val="115000"/>
                        </a:lnSpc>
                        <a:spcAft>
                          <a:spcPts val="0"/>
                        </a:spcAft>
                      </a:pPr>
                      <a:r>
                        <a:rPr lang="en-CA" sz="1400">
                          <a:latin typeface="+mj-lt"/>
                          <a:ea typeface="Calibri"/>
                          <a:cs typeface="Times New Roman"/>
                        </a:rPr>
                        <a:t>Right to alter,limit, discontinue</a:t>
                      </a:r>
                    </a:p>
                  </a:txBody>
                  <a:tcPr marL="68580" marR="68580" marT="0" marB="0"/>
                </a:tc>
              </a:tr>
              <a:tr h="669669">
                <a:tc>
                  <a:txBody>
                    <a:bodyPr/>
                    <a:lstStyle/>
                    <a:p>
                      <a:pPr>
                        <a:lnSpc>
                          <a:spcPct val="115000"/>
                        </a:lnSpc>
                        <a:spcAft>
                          <a:spcPts val="0"/>
                        </a:spcAft>
                      </a:pPr>
                      <a:r>
                        <a:rPr lang="en-CA" sz="1400" dirty="0" smtClean="0">
                          <a:latin typeface="+mj-lt"/>
                          <a:ea typeface="Calibri"/>
                          <a:cs typeface="Times New Roman"/>
                        </a:rPr>
                        <a:t>UN </a:t>
                      </a:r>
                      <a:r>
                        <a:rPr lang="en-CA" sz="1400" dirty="0">
                          <a:latin typeface="+mj-lt"/>
                          <a:ea typeface="Calibri"/>
                          <a:cs typeface="Times New Roman"/>
                        </a:rPr>
                        <a:t>– Human Development Reports</a:t>
                      </a:r>
                    </a:p>
                  </a:txBody>
                  <a:tcPr marL="68580" marR="68580" marT="0" marB="0"/>
                </a:tc>
                <a:tc>
                  <a:txBody>
                    <a:bodyPr/>
                    <a:lstStyle/>
                    <a:p>
                      <a:pPr>
                        <a:lnSpc>
                          <a:spcPct val="115000"/>
                        </a:lnSpc>
                        <a:spcAft>
                          <a:spcPts val="0"/>
                        </a:spcAft>
                      </a:pPr>
                      <a:r>
                        <a:rPr lang="en-CA" sz="1400" dirty="0">
                          <a:latin typeface="+mj-lt"/>
                          <a:ea typeface="Calibri"/>
                          <a:cs typeface="Times New Roman"/>
                        </a:rPr>
                        <a:t>No</a:t>
                      </a:r>
                    </a:p>
                  </a:txBody>
                  <a:tcPr marL="68580" marR="68580" marT="0" marB="0"/>
                </a:tc>
                <a:tc>
                  <a:txBody>
                    <a:bodyPr/>
                    <a:lstStyle/>
                    <a:p>
                      <a:pPr>
                        <a:lnSpc>
                          <a:spcPct val="115000"/>
                        </a:lnSpc>
                        <a:spcAft>
                          <a:spcPts val="0"/>
                        </a:spcAft>
                      </a:pPr>
                      <a:r>
                        <a:rPr lang="en-CA" sz="1400" dirty="0" smtClean="0">
                          <a:latin typeface="+mj-lt"/>
                          <a:ea typeface="Calibri"/>
                          <a:cs typeface="Times New Roman"/>
                        </a:rPr>
                        <a:t>Right to add</a:t>
                      </a:r>
                      <a:r>
                        <a:rPr lang="en-CA" sz="1400" smtClean="0">
                          <a:latin typeface="+mj-lt"/>
                          <a:ea typeface="Calibri"/>
                          <a:cs typeface="Times New Roman"/>
                        </a:rPr>
                        <a:t>, change, </a:t>
                      </a:r>
                      <a:r>
                        <a:rPr lang="en-CA" sz="1400" dirty="0" smtClean="0">
                          <a:latin typeface="+mj-lt"/>
                          <a:ea typeface="Calibri"/>
                          <a:cs typeface="Times New Roman"/>
                        </a:rPr>
                        <a:t>improve </a:t>
                      </a:r>
                      <a:r>
                        <a:rPr lang="en-CA" sz="1400" smtClean="0">
                          <a:latin typeface="+mj-lt"/>
                          <a:ea typeface="Calibri"/>
                          <a:cs typeface="Times New Roman"/>
                        </a:rPr>
                        <a:t>or update. </a:t>
                      </a:r>
                      <a:r>
                        <a:rPr lang="en-CA" sz="1400" dirty="0" smtClean="0">
                          <a:latin typeface="+mj-lt"/>
                          <a:ea typeface="Calibri"/>
                          <a:cs typeface="Times New Roman"/>
                        </a:rPr>
                        <a:t>Use </a:t>
                      </a:r>
                      <a:r>
                        <a:rPr lang="en-CA" sz="1400" dirty="0">
                          <a:latin typeface="+mj-lt"/>
                          <a:ea typeface="Calibri"/>
                          <a:cs typeface="Times New Roman"/>
                        </a:rPr>
                        <a:t>at own risk</a:t>
                      </a:r>
                    </a:p>
                  </a:txBody>
                  <a:tcPr marL="68580" marR="68580" marT="0" marB="0"/>
                </a:tc>
              </a:tr>
              <a:tr h="209529">
                <a:tc>
                  <a:txBody>
                    <a:bodyPr/>
                    <a:lstStyle/>
                    <a:p>
                      <a:pPr>
                        <a:lnSpc>
                          <a:spcPct val="115000"/>
                        </a:lnSpc>
                        <a:spcAft>
                          <a:spcPts val="0"/>
                        </a:spcAft>
                      </a:pPr>
                      <a:r>
                        <a:rPr lang="en-CA" sz="1400" dirty="0">
                          <a:latin typeface="+mj-lt"/>
                          <a:ea typeface="Calibri"/>
                          <a:cs typeface="Times New Roman"/>
                        </a:rPr>
                        <a:t>FAO</a:t>
                      </a:r>
                    </a:p>
                  </a:txBody>
                  <a:tcPr marL="68580" marR="68580" marT="0" marB="0"/>
                </a:tc>
                <a:tc>
                  <a:txBody>
                    <a:bodyPr/>
                    <a:lstStyle/>
                    <a:p>
                      <a:pPr>
                        <a:lnSpc>
                          <a:spcPct val="115000"/>
                        </a:lnSpc>
                        <a:spcAft>
                          <a:spcPts val="0"/>
                        </a:spcAft>
                      </a:pPr>
                      <a:r>
                        <a:rPr lang="en-CA" sz="1400" dirty="0" smtClean="0">
                          <a:latin typeface="+mj-lt"/>
                          <a:ea typeface="Calibri"/>
                          <a:cs typeface="Times New Roman"/>
                        </a:rPr>
                        <a:t>No</a:t>
                      </a:r>
                      <a:endParaRPr lang="en-CA" sz="1400" dirty="0">
                        <a:latin typeface="+mj-lt"/>
                        <a:ea typeface="Calibri"/>
                        <a:cs typeface="Times New Roman"/>
                      </a:endParaRPr>
                    </a:p>
                  </a:txBody>
                  <a:tcPr marL="68580" marR="68580" marT="0" marB="0"/>
                </a:tc>
                <a:tc>
                  <a:txBody>
                    <a:bodyPr/>
                    <a:lstStyle/>
                    <a:p>
                      <a:pPr>
                        <a:lnSpc>
                          <a:spcPct val="115000"/>
                        </a:lnSpc>
                        <a:spcAft>
                          <a:spcPts val="0"/>
                        </a:spcAft>
                      </a:pPr>
                      <a:r>
                        <a:rPr lang="en-CA" sz="1400">
                          <a:latin typeface="+mj-lt"/>
                          <a:ea typeface="Calibri"/>
                          <a:cs typeface="Times New Roman"/>
                        </a:rPr>
                        <a:t>Use at own risk</a:t>
                      </a:r>
                    </a:p>
                  </a:txBody>
                  <a:tcPr marL="68580" marR="68580" marT="0" marB="0"/>
                </a:tc>
              </a:tr>
              <a:tr h="439599">
                <a:tc>
                  <a:txBody>
                    <a:bodyPr/>
                    <a:lstStyle/>
                    <a:p>
                      <a:pPr>
                        <a:lnSpc>
                          <a:spcPct val="115000"/>
                        </a:lnSpc>
                        <a:spcAft>
                          <a:spcPts val="0"/>
                        </a:spcAft>
                      </a:pPr>
                      <a:r>
                        <a:rPr lang="en-CA" sz="1400" dirty="0">
                          <a:latin typeface="+mj-lt"/>
                          <a:ea typeface="Calibri"/>
                          <a:cs typeface="Times New Roman"/>
                        </a:rPr>
                        <a:t>World Bank</a:t>
                      </a:r>
                    </a:p>
                  </a:txBody>
                  <a:tcPr marL="68580" marR="68580" marT="0" marB="0"/>
                </a:tc>
                <a:tc>
                  <a:txBody>
                    <a:bodyPr/>
                    <a:lstStyle/>
                    <a:p>
                      <a:pPr>
                        <a:lnSpc>
                          <a:spcPct val="115000"/>
                        </a:lnSpc>
                        <a:spcAft>
                          <a:spcPts val="0"/>
                        </a:spcAft>
                      </a:pPr>
                      <a:r>
                        <a:rPr lang="en-CA" sz="1400" dirty="0">
                          <a:latin typeface="+mj-lt"/>
                          <a:ea typeface="Calibri"/>
                          <a:cs typeface="Times New Roman"/>
                        </a:rPr>
                        <a:t>‘as is’</a:t>
                      </a:r>
                    </a:p>
                  </a:txBody>
                  <a:tcPr marL="68580" marR="68580" marT="0" marB="0"/>
                </a:tc>
                <a:tc>
                  <a:txBody>
                    <a:bodyPr/>
                    <a:lstStyle/>
                    <a:p>
                      <a:pPr>
                        <a:lnSpc>
                          <a:spcPct val="115000"/>
                        </a:lnSpc>
                        <a:spcAft>
                          <a:spcPts val="0"/>
                        </a:spcAft>
                      </a:pPr>
                      <a:r>
                        <a:rPr lang="en-CA" sz="1400" dirty="0">
                          <a:latin typeface="+mj-lt"/>
                          <a:ea typeface="Calibri"/>
                          <a:cs typeface="Times New Roman"/>
                        </a:rPr>
                        <a:t>Right to alter, </a:t>
                      </a:r>
                      <a:r>
                        <a:rPr lang="en-CA" sz="1400" dirty="0" smtClean="0">
                          <a:latin typeface="+mj-lt"/>
                          <a:ea typeface="Calibri"/>
                          <a:cs typeface="Times New Roman"/>
                        </a:rPr>
                        <a:t>limit, or </a:t>
                      </a:r>
                      <a:r>
                        <a:rPr lang="en-CA" sz="1400" dirty="0">
                          <a:latin typeface="+mj-lt"/>
                          <a:ea typeface="Calibri"/>
                          <a:cs typeface="Times New Roman"/>
                        </a:rPr>
                        <a:t>discontinue</a:t>
                      </a:r>
                    </a:p>
                  </a:txBody>
                  <a:tcPr marL="68580" marR="68580" marT="0" marB="0"/>
                </a:tc>
              </a:tr>
              <a:tr h="439599">
                <a:tc>
                  <a:txBody>
                    <a:bodyPr/>
                    <a:lstStyle/>
                    <a:p>
                      <a:pPr>
                        <a:lnSpc>
                          <a:spcPct val="115000"/>
                        </a:lnSpc>
                        <a:spcAft>
                          <a:spcPts val="0"/>
                        </a:spcAft>
                      </a:pPr>
                      <a:r>
                        <a:rPr lang="en-CA" sz="1400">
                          <a:latin typeface="+mj-lt"/>
                          <a:ea typeface="Calibri"/>
                          <a:cs typeface="Times New Roman"/>
                        </a:rPr>
                        <a:t>IMF</a:t>
                      </a:r>
                    </a:p>
                  </a:txBody>
                  <a:tcPr marL="68580" marR="68580" marT="0" marB="0"/>
                </a:tc>
                <a:tc>
                  <a:txBody>
                    <a:bodyPr/>
                    <a:lstStyle/>
                    <a:p>
                      <a:pPr>
                        <a:lnSpc>
                          <a:spcPct val="115000"/>
                        </a:lnSpc>
                        <a:spcAft>
                          <a:spcPts val="0"/>
                        </a:spcAft>
                      </a:pPr>
                      <a:r>
                        <a:rPr lang="en-CA" sz="1400" dirty="0">
                          <a:latin typeface="+mj-lt"/>
                          <a:ea typeface="Calibri"/>
                          <a:cs typeface="Times New Roman"/>
                        </a:rPr>
                        <a:t>No</a:t>
                      </a:r>
                    </a:p>
                  </a:txBody>
                  <a:tcPr marL="68580" marR="68580" marT="0" marB="0"/>
                </a:tc>
                <a:tc>
                  <a:txBody>
                    <a:bodyPr/>
                    <a:lstStyle/>
                    <a:p>
                      <a:pPr>
                        <a:lnSpc>
                          <a:spcPct val="115000"/>
                        </a:lnSpc>
                        <a:spcAft>
                          <a:spcPts val="0"/>
                        </a:spcAft>
                      </a:pPr>
                      <a:r>
                        <a:rPr lang="en-CA" sz="1400" dirty="0">
                          <a:latin typeface="+mj-lt"/>
                          <a:ea typeface="Calibri"/>
                          <a:cs typeface="Times New Roman"/>
                        </a:rPr>
                        <a:t>Right to modify or terminate site and/or contents</a:t>
                      </a:r>
                    </a:p>
                  </a:txBody>
                  <a:tcPr marL="68580" marR="68580" marT="0" marB="0"/>
                </a:tc>
              </a:tr>
              <a:tr h="439599">
                <a:tc>
                  <a:txBody>
                    <a:bodyPr/>
                    <a:lstStyle/>
                    <a:p>
                      <a:pPr>
                        <a:lnSpc>
                          <a:spcPct val="115000"/>
                        </a:lnSpc>
                        <a:spcAft>
                          <a:spcPts val="0"/>
                        </a:spcAft>
                      </a:pPr>
                      <a:r>
                        <a:rPr lang="en-CA" sz="1400">
                          <a:latin typeface="+mj-lt"/>
                          <a:ea typeface="Calibri"/>
                          <a:cs typeface="Times New Roman"/>
                        </a:rPr>
                        <a:t>EU</a:t>
                      </a:r>
                    </a:p>
                  </a:txBody>
                  <a:tcPr marL="68580" marR="68580" marT="0" marB="0"/>
                </a:tc>
                <a:tc>
                  <a:txBody>
                    <a:bodyPr/>
                    <a:lstStyle/>
                    <a:p>
                      <a:pPr>
                        <a:lnSpc>
                          <a:spcPct val="115000"/>
                        </a:lnSpc>
                        <a:spcAft>
                          <a:spcPts val="0"/>
                        </a:spcAft>
                      </a:pPr>
                      <a:r>
                        <a:rPr lang="en-CA" sz="1400" dirty="0">
                          <a:latin typeface="+mj-lt"/>
                          <a:ea typeface="Calibri"/>
                          <a:cs typeface="Times New Roman"/>
                        </a:rPr>
                        <a:t>No –but commitment  to enhance public </a:t>
                      </a:r>
                      <a:r>
                        <a:rPr lang="en-CA" sz="1400" dirty="0" smtClean="0">
                          <a:latin typeface="+mj-lt"/>
                          <a:ea typeface="Calibri"/>
                          <a:cs typeface="Times New Roman"/>
                        </a:rPr>
                        <a:t>access</a:t>
                      </a:r>
                      <a:endParaRPr lang="en-CA" sz="1400" dirty="0">
                        <a:latin typeface="+mj-lt"/>
                        <a:ea typeface="Calibri"/>
                        <a:cs typeface="Times New Roman"/>
                      </a:endParaRPr>
                    </a:p>
                  </a:txBody>
                  <a:tcPr marL="68580" marR="68580" marT="0" marB="0"/>
                </a:tc>
                <a:tc>
                  <a:txBody>
                    <a:bodyPr/>
                    <a:lstStyle/>
                    <a:p>
                      <a:pPr>
                        <a:lnSpc>
                          <a:spcPct val="115000"/>
                        </a:lnSpc>
                        <a:spcAft>
                          <a:spcPts val="0"/>
                        </a:spcAft>
                      </a:pPr>
                      <a:r>
                        <a:rPr lang="en-CA" sz="1400" dirty="0">
                          <a:latin typeface="+mj-lt"/>
                          <a:ea typeface="Calibri"/>
                          <a:cs typeface="Times New Roman"/>
                        </a:rPr>
                        <a:t>No guarantee re: accuracy/completeness</a:t>
                      </a:r>
                    </a:p>
                  </a:txBody>
                  <a:tcPr marL="68580" marR="68580" marT="0" marB="0"/>
                </a:tc>
              </a:tr>
              <a:tr h="439718">
                <a:tc>
                  <a:txBody>
                    <a:bodyPr/>
                    <a:lstStyle/>
                    <a:p>
                      <a:pPr>
                        <a:lnSpc>
                          <a:spcPct val="115000"/>
                        </a:lnSpc>
                        <a:spcAft>
                          <a:spcPts val="0"/>
                        </a:spcAft>
                      </a:pPr>
                      <a:r>
                        <a:rPr lang="en-CA" sz="1400" dirty="0" smtClean="0">
                          <a:latin typeface="+mj-lt"/>
                          <a:ea typeface="Calibri"/>
                          <a:cs typeface="Times New Roman"/>
                        </a:rPr>
                        <a:t>WHO</a:t>
                      </a:r>
                      <a:endParaRPr lang="en-CA" sz="1400" dirty="0">
                        <a:latin typeface="+mj-lt"/>
                        <a:ea typeface="Calibri"/>
                        <a:cs typeface="Times New Roman"/>
                      </a:endParaRPr>
                    </a:p>
                  </a:txBody>
                  <a:tcPr marL="68580" marR="68580" marT="0" marB="0"/>
                </a:tc>
                <a:tc>
                  <a:txBody>
                    <a:bodyPr/>
                    <a:lstStyle/>
                    <a:p>
                      <a:pPr>
                        <a:lnSpc>
                          <a:spcPct val="115000"/>
                        </a:lnSpc>
                        <a:spcAft>
                          <a:spcPts val="0"/>
                        </a:spcAft>
                      </a:pPr>
                      <a:r>
                        <a:rPr lang="en-CA" sz="1400" dirty="0" smtClean="0">
                          <a:latin typeface="+mj-lt"/>
                          <a:ea typeface="Calibri"/>
                          <a:cs typeface="Times New Roman"/>
                        </a:rPr>
                        <a:t>No</a:t>
                      </a:r>
                      <a:endParaRPr lang="en-CA" sz="1400" dirty="0">
                        <a:latin typeface="+mj-lt"/>
                        <a:ea typeface="Calibri"/>
                        <a:cs typeface="Times New Roman"/>
                      </a:endParaRPr>
                    </a:p>
                  </a:txBody>
                  <a:tcPr marL="68580" marR="68580" marT="0" marB="0"/>
                </a:tc>
                <a:tc>
                  <a:txBody>
                    <a:bodyPr/>
                    <a:lstStyle/>
                    <a:p>
                      <a:pPr>
                        <a:lnSpc>
                          <a:spcPct val="115000"/>
                        </a:lnSpc>
                        <a:spcAft>
                          <a:spcPts val="0"/>
                        </a:spcAft>
                      </a:pPr>
                      <a:r>
                        <a:rPr kumimoji="0" lang="en-CA" sz="1400" kern="1200" dirty="0" smtClean="0">
                          <a:solidFill>
                            <a:schemeClr val="dk1"/>
                          </a:solidFill>
                          <a:latin typeface="Lucida Sans" pitchFamily="34" charset="0"/>
                          <a:ea typeface="+mn-ea"/>
                          <a:cs typeface="+mn-cs"/>
                        </a:rPr>
                        <a:t>Does not warrant site as complete or accurate</a:t>
                      </a:r>
                      <a:endParaRPr lang="en-CA" sz="1400" dirty="0">
                        <a:latin typeface="Lucida Sans" pitchFamily="34" charset="0"/>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a:xfrm>
            <a:off x="8637494" y="6397542"/>
            <a:ext cx="506506" cy="365125"/>
          </a:xfrm>
        </p:spPr>
        <p:txBody>
          <a:bodyPr/>
          <a:lstStyle/>
          <a:p>
            <a:fld id="{19234A65-DC8C-4BA2-AEC3-6938BAD8FE87}" type="slidenum">
              <a:rPr lang="en-CA" sz="1000" smtClean="0">
                <a:solidFill>
                  <a:schemeClr val="bg2"/>
                </a:solidFill>
              </a:rPr>
              <a:pPr/>
              <a:t>37</a:t>
            </a:fld>
            <a:endParaRPr lang="en-CA" sz="1000" dirty="0">
              <a:solidFill>
                <a:schemeClr val="bg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077"/>
            <a:ext cx="6508377" cy="1143000"/>
          </a:xfrm>
        </p:spPr>
        <p:txBody>
          <a:bodyPr/>
          <a:lstStyle/>
          <a:p>
            <a:r>
              <a:rPr lang="en-CA" dirty="0" smtClean="0"/>
              <a:t>Solutions : Change focus</a:t>
            </a:r>
            <a:endParaRPr lang="en-CA" dirty="0"/>
          </a:p>
        </p:txBody>
      </p:sp>
      <p:sp>
        <p:nvSpPr>
          <p:cNvPr id="3" name="Content Placeholder 2"/>
          <p:cNvSpPr>
            <a:spLocks noGrp="1"/>
          </p:cNvSpPr>
          <p:nvPr>
            <p:ph idx="1"/>
          </p:nvPr>
        </p:nvSpPr>
        <p:spPr/>
        <p:txBody>
          <a:bodyPr>
            <a:normAutofit/>
          </a:bodyPr>
          <a:lstStyle/>
          <a:p>
            <a:r>
              <a:rPr lang="en-CA" dirty="0" smtClean="0"/>
              <a:t>Meet users at point of need</a:t>
            </a:r>
          </a:p>
          <a:p>
            <a:pPr lvl="0"/>
            <a:r>
              <a:rPr lang="en-CA" dirty="0" smtClean="0"/>
              <a:t>Embed </a:t>
            </a:r>
            <a:r>
              <a:rPr lang="en-CA" dirty="0" err="1" smtClean="0"/>
              <a:t>gov’t</a:t>
            </a:r>
            <a:r>
              <a:rPr lang="en-CA" dirty="0" smtClean="0"/>
              <a:t> information into IL programs</a:t>
            </a:r>
          </a:p>
          <a:p>
            <a:pPr lvl="0"/>
            <a:r>
              <a:rPr lang="en-CA" dirty="0" smtClean="0"/>
              <a:t>Langer’s theory of sideways learning – let users find information then instruct them in processes of </a:t>
            </a:r>
            <a:r>
              <a:rPr lang="en-CA" dirty="0" err="1" smtClean="0"/>
              <a:t>gov’t</a:t>
            </a:r>
            <a:r>
              <a:rPr lang="en-CA" dirty="0" smtClean="0"/>
              <a:t> for context</a:t>
            </a:r>
          </a:p>
          <a:p>
            <a:pPr lvl="0"/>
            <a:r>
              <a:rPr lang="en-CA" dirty="0" smtClean="0"/>
              <a:t>Build reliable easy to use tools otherwise users will gravitate away from difficult to use resources.      (</a:t>
            </a:r>
            <a:r>
              <a:rPr lang="en-CA" dirty="0" err="1" smtClean="0"/>
              <a:t>Hennig</a:t>
            </a:r>
            <a:r>
              <a:rPr lang="en-CA" dirty="0" smtClean="0"/>
              <a:t> et al 2006, Griffiths &amp; </a:t>
            </a:r>
            <a:r>
              <a:rPr lang="en-CA" dirty="0" err="1" smtClean="0"/>
              <a:t>Brophy</a:t>
            </a:r>
            <a:r>
              <a:rPr lang="en-CA" dirty="0" smtClean="0"/>
              <a:t> 2005) </a:t>
            </a:r>
          </a:p>
          <a:p>
            <a:endParaRPr lang="en-CA" dirty="0"/>
          </a:p>
        </p:txBody>
      </p:sp>
      <p:sp>
        <p:nvSpPr>
          <p:cNvPr id="6" name="Slide Number Placeholder 5"/>
          <p:cNvSpPr>
            <a:spLocks noGrp="1"/>
          </p:cNvSpPr>
          <p:nvPr>
            <p:ph type="sldNum" sz="quarter" idx="12"/>
          </p:nvPr>
        </p:nvSpPr>
        <p:spPr>
          <a:xfrm>
            <a:off x="8256494" y="6126163"/>
            <a:ext cx="506506" cy="365125"/>
          </a:xfrm>
        </p:spPr>
        <p:txBody>
          <a:bodyPr/>
          <a:lstStyle/>
          <a:p>
            <a:fld id="{F94C6283-AB1F-9E4C-85FA-7E4D1B139593}" type="slidenum">
              <a:rPr lang="en-US" sz="1000" smtClean="0">
                <a:solidFill>
                  <a:schemeClr val="bg2"/>
                </a:solidFill>
              </a:rPr>
              <a:pPr/>
              <a:t>38</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2133"/>
            <a:ext cx="6508377" cy="1143000"/>
          </a:xfrm>
        </p:spPr>
        <p:txBody>
          <a:bodyPr/>
          <a:lstStyle/>
          <a:p>
            <a:r>
              <a:rPr lang="en-CA" dirty="0" smtClean="0"/>
              <a:t>Needs assessment</a:t>
            </a:r>
            <a:endParaRPr lang="en-CA" dirty="0"/>
          </a:p>
        </p:txBody>
      </p:sp>
      <p:sp>
        <p:nvSpPr>
          <p:cNvPr id="3" name="Content Placeholder 2"/>
          <p:cNvSpPr>
            <a:spLocks noGrp="1"/>
          </p:cNvSpPr>
          <p:nvPr>
            <p:ph idx="1"/>
          </p:nvPr>
        </p:nvSpPr>
        <p:spPr/>
        <p:txBody>
          <a:bodyPr>
            <a:normAutofit fontScale="92500"/>
          </a:bodyPr>
          <a:lstStyle/>
          <a:p>
            <a:r>
              <a:rPr lang="en-CA" dirty="0" smtClean="0"/>
              <a:t>Audit of user needs</a:t>
            </a:r>
          </a:p>
          <a:p>
            <a:r>
              <a:rPr lang="en-CA" dirty="0" smtClean="0"/>
              <a:t>Audit of user knowledge of services</a:t>
            </a:r>
          </a:p>
          <a:p>
            <a:r>
              <a:rPr lang="en-CA" dirty="0" smtClean="0"/>
              <a:t>Audit of how current services are used</a:t>
            </a:r>
          </a:p>
          <a:p>
            <a:r>
              <a:rPr lang="en-CA" dirty="0" smtClean="0"/>
              <a:t>Audit of how users find </a:t>
            </a:r>
            <a:r>
              <a:rPr lang="en-CA" dirty="0" err="1" smtClean="0"/>
              <a:t>gov’t</a:t>
            </a:r>
            <a:r>
              <a:rPr lang="en-CA" dirty="0" smtClean="0"/>
              <a:t> information on their own</a:t>
            </a:r>
          </a:p>
          <a:p>
            <a:endParaRPr lang="en-CA" dirty="0" smtClean="0"/>
          </a:p>
          <a:p>
            <a:r>
              <a:rPr lang="en-CA" dirty="0" smtClean="0"/>
              <a:t>Work with faculty to embed material into curriculum</a:t>
            </a:r>
          </a:p>
          <a:p>
            <a:pPr lvl="1"/>
            <a:r>
              <a:rPr lang="en-CA" dirty="0" smtClean="0"/>
              <a:t>How have changes in curriculum affected usefulness of current services offered by libraries?</a:t>
            </a:r>
            <a:endParaRPr lang="en-CA" dirty="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39</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Federal</a:t>
            </a:r>
            <a:endParaRPr lang="en-US" dirty="0"/>
          </a:p>
        </p:txBody>
      </p:sp>
      <p:sp>
        <p:nvSpPr>
          <p:cNvPr id="3" name="Content Placeholder 2"/>
          <p:cNvSpPr>
            <a:spLocks noGrp="1"/>
          </p:cNvSpPr>
          <p:nvPr>
            <p:ph idx="1"/>
          </p:nvPr>
        </p:nvSpPr>
        <p:spPr/>
        <p:txBody>
          <a:bodyPr/>
          <a:lstStyle/>
          <a:p>
            <a:r>
              <a:rPr lang="en-US" dirty="0" smtClean="0"/>
              <a:t>Publishing &amp; Depository Services</a:t>
            </a:r>
          </a:p>
          <a:p>
            <a:pPr lvl="1"/>
            <a:r>
              <a:rPr lang="en-US" dirty="0" smtClean="0"/>
              <a:t>Order-in-Council (1927)</a:t>
            </a:r>
          </a:p>
          <a:p>
            <a:pPr lvl="1"/>
            <a:r>
              <a:rPr lang="en-US" dirty="0" smtClean="0"/>
              <a:t>Department of Public Works and Government Services Act (1996) </a:t>
            </a:r>
          </a:p>
          <a:p>
            <a:pPr lvl="1"/>
            <a:r>
              <a:rPr lang="en-US" dirty="0" smtClean="0"/>
              <a:t>Communications Policy (2006)</a:t>
            </a:r>
          </a:p>
          <a:p>
            <a:pPr lvl="1"/>
            <a:r>
              <a:rPr lang="en-US" dirty="0" smtClean="0"/>
              <a:t>Common Services Policy (2006)</a:t>
            </a:r>
          </a:p>
          <a:p>
            <a:pPr lvl="1"/>
            <a:r>
              <a:rPr lang="en-US" dirty="0" smtClean="0"/>
              <a:t>Information Management Policy (2007)</a:t>
            </a:r>
          </a:p>
          <a:p>
            <a:r>
              <a:rPr lang="en-US" dirty="0" smtClean="0"/>
              <a:t>Library &amp; Archives Canada</a:t>
            </a:r>
          </a:p>
          <a:p>
            <a:pPr lvl="1"/>
            <a:r>
              <a:rPr lang="en-US" dirty="0" smtClean="0"/>
              <a:t>Library and Archives Canada Act (2004)</a:t>
            </a:r>
          </a:p>
          <a:p>
            <a:pPr lvl="1"/>
            <a:r>
              <a:rPr lang="en-US" dirty="0" smtClean="0"/>
              <a:t>Legal Deposit of Publications Regulation (2007)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User preferences – Burroughs, 2009</a:t>
            </a:r>
            <a:endParaRPr lang="en-CA" dirty="0"/>
          </a:p>
        </p:txBody>
      </p:sp>
      <p:sp>
        <p:nvSpPr>
          <p:cNvPr id="3" name="Content Placeholder 2"/>
          <p:cNvSpPr>
            <a:spLocks noGrp="1"/>
          </p:cNvSpPr>
          <p:nvPr>
            <p:ph idx="1"/>
          </p:nvPr>
        </p:nvSpPr>
        <p:spPr/>
        <p:txBody>
          <a:bodyPr>
            <a:noAutofit/>
          </a:bodyPr>
          <a:lstStyle/>
          <a:p>
            <a:pPr>
              <a:buNone/>
            </a:pPr>
            <a:r>
              <a:rPr lang="en-CA" sz="1600" dirty="0" smtClean="0"/>
              <a:t>Users prefer</a:t>
            </a:r>
          </a:p>
          <a:p>
            <a:r>
              <a:rPr lang="en-CA" sz="1600" dirty="0" smtClean="0"/>
              <a:t>Using general search engines to begin research (77% )</a:t>
            </a:r>
          </a:p>
          <a:p>
            <a:r>
              <a:rPr lang="en-CA" sz="1600" dirty="0" smtClean="0"/>
              <a:t>Receiving </a:t>
            </a:r>
            <a:r>
              <a:rPr lang="en-CA" sz="1600" dirty="0" err="1" smtClean="0"/>
              <a:t>gov’t</a:t>
            </a:r>
            <a:r>
              <a:rPr lang="en-CA" sz="1600" dirty="0" smtClean="0"/>
              <a:t> information in digital format (75%)</a:t>
            </a:r>
          </a:p>
          <a:p>
            <a:r>
              <a:rPr lang="en-CA" sz="1600" dirty="0" smtClean="0"/>
              <a:t>Notification of newly available govt information</a:t>
            </a:r>
          </a:p>
          <a:p>
            <a:r>
              <a:rPr lang="en-CA" sz="1600" dirty="0" smtClean="0"/>
              <a:t>Website alerting to any other format (26%)</a:t>
            </a:r>
          </a:p>
          <a:p>
            <a:r>
              <a:rPr lang="en-CA" sz="1600" dirty="0" smtClean="0"/>
              <a:t>To use online guides &amp; tutorials (35%)  most common service used</a:t>
            </a:r>
            <a:br>
              <a:rPr lang="en-CA" sz="1600" dirty="0" smtClean="0"/>
            </a:br>
            <a:endParaRPr lang="en-CA" sz="1600" dirty="0" smtClean="0"/>
          </a:p>
          <a:p>
            <a:pPr>
              <a:buNone/>
            </a:pPr>
            <a:r>
              <a:rPr lang="en-CA" sz="1600" dirty="0" smtClean="0"/>
              <a:t>Survey conducted at:</a:t>
            </a:r>
            <a:br>
              <a:rPr lang="en-CA" sz="1600" dirty="0" smtClean="0"/>
            </a:br>
            <a:r>
              <a:rPr lang="en-CA" sz="1600" dirty="0" smtClean="0"/>
              <a:t> University of Montana-Missoula Library, 2006 </a:t>
            </a:r>
            <a:endParaRPr lang="en-CA" sz="1600" dirty="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40</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077"/>
            <a:ext cx="6508377" cy="1143000"/>
          </a:xfrm>
        </p:spPr>
        <p:txBody>
          <a:bodyPr/>
          <a:lstStyle/>
          <a:p>
            <a:r>
              <a:rPr lang="en-CA" dirty="0" smtClean="0"/>
              <a:t>Solutions : Regional</a:t>
            </a:r>
            <a:endParaRPr lang="en-CA" dirty="0"/>
          </a:p>
        </p:txBody>
      </p:sp>
      <p:sp>
        <p:nvSpPr>
          <p:cNvPr id="3" name="Content Placeholder 2"/>
          <p:cNvSpPr>
            <a:spLocks noGrp="1"/>
          </p:cNvSpPr>
          <p:nvPr>
            <p:ph idx="1"/>
          </p:nvPr>
        </p:nvSpPr>
        <p:spPr/>
        <p:txBody>
          <a:bodyPr>
            <a:normAutofit lnSpcReduction="10000"/>
          </a:bodyPr>
          <a:lstStyle/>
          <a:p>
            <a:r>
              <a:rPr lang="en-CA" dirty="0" err="1" smtClean="0"/>
              <a:t>OurOntario</a:t>
            </a:r>
            <a:endParaRPr lang="en-CA" dirty="0" smtClean="0"/>
          </a:p>
          <a:p>
            <a:pPr lvl="1"/>
            <a:r>
              <a:rPr lang="en-CA" dirty="0" smtClean="0"/>
              <a:t>Quarterly updates</a:t>
            </a:r>
          </a:p>
          <a:p>
            <a:r>
              <a:rPr lang="en-CA" dirty="0" smtClean="0"/>
              <a:t>OCUL – Ontario Digitization Initiative</a:t>
            </a:r>
          </a:p>
          <a:p>
            <a:r>
              <a:rPr lang="en-CA" dirty="0" smtClean="0"/>
              <a:t>OCUL – ODESI project – data &amp; GIS</a:t>
            </a:r>
          </a:p>
          <a:p>
            <a:pPr lvl="0"/>
            <a:r>
              <a:rPr lang="en-CA" dirty="0" smtClean="0"/>
              <a:t>Scholar’s Portal E-Books platform</a:t>
            </a:r>
          </a:p>
          <a:p>
            <a:pPr lvl="0"/>
            <a:r>
              <a:rPr lang="en-CA" dirty="0" smtClean="0"/>
              <a:t>Ozone – on Scholar’s Portal </a:t>
            </a:r>
          </a:p>
          <a:p>
            <a:pPr lvl="1"/>
            <a:r>
              <a:rPr lang="en-CA" dirty="0" smtClean="0"/>
              <a:t>Ontario Legislative Library &amp; OCUL</a:t>
            </a:r>
          </a:p>
          <a:p>
            <a:r>
              <a:rPr lang="en-CA" dirty="0" smtClean="0"/>
              <a:t>Provincial preservation projects</a:t>
            </a:r>
          </a:p>
          <a:p>
            <a:pPr lvl="1"/>
            <a:r>
              <a:rPr lang="en-CA" dirty="0" smtClean="0"/>
              <a:t>Alberta’s ‘Our Future, Our Past’</a:t>
            </a:r>
            <a:endParaRPr lang="en-CA" dirty="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41</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5781"/>
            <a:ext cx="6508377" cy="1143000"/>
          </a:xfrm>
        </p:spPr>
        <p:txBody>
          <a:bodyPr/>
          <a:lstStyle/>
          <a:p>
            <a:r>
              <a:rPr lang="en-CA" dirty="0" smtClean="0"/>
              <a:t>Solutions : National</a:t>
            </a:r>
            <a:endParaRPr lang="en-CA" dirty="0"/>
          </a:p>
        </p:txBody>
      </p:sp>
      <p:sp>
        <p:nvSpPr>
          <p:cNvPr id="3" name="Content Placeholder 2"/>
          <p:cNvSpPr>
            <a:spLocks noGrp="1"/>
          </p:cNvSpPr>
          <p:nvPr>
            <p:ph idx="1"/>
          </p:nvPr>
        </p:nvSpPr>
        <p:spPr/>
        <p:txBody>
          <a:bodyPr>
            <a:normAutofit lnSpcReduction="10000"/>
          </a:bodyPr>
          <a:lstStyle/>
          <a:p>
            <a:r>
              <a:rPr lang="en-CA" dirty="0" smtClean="0"/>
              <a:t>Canada Gazette (Library &amp; Archives Canada) 1841-1997</a:t>
            </a:r>
          </a:p>
          <a:p>
            <a:pPr lvl="0"/>
            <a:r>
              <a:rPr lang="en-CA" dirty="0" smtClean="0"/>
              <a:t>Canada Gazette (Canada Gazette Directorate) 1998-2008</a:t>
            </a:r>
          </a:p>
          <a:p>
            <a:pPr lvl="0"/>
            <a:r>
              <a:rPr lang="en-CA" dirty="0" err="1" smtClean="0"/>
              <a:t>Hansard</a:t>
            </a:r>
            <a:r>
              <a:rPr lang="en-CA" dirty="0" smtClean="0"/>
              <a:t> digitization  1900-1994 (Library &amp; Archives Canada) </a:t>
            </a:r>
          </a:p>
          <a:p>
            <a:r>
              <a:rPr lang="en-CA" dirty="0" smtClean="0"/>
              <a:t>Canadiana.org</a:t>
            </a:r>
          </a:p>
          <a:p>
            <a:r>
              <a:rPr lang="en-CA" dirty="0" smtClean="0"/>
              <a:t>CANLII</a:t>
            </a:r>
          </a:p>
          <a:p>
            <a:r>
              <a:rPr lang="en-CA" dirty="0" smtClean="0"/>
              <a:t>Government of Canada Website Archive</a:t>
            </a:r>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42</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Gov’t</a:t>
            </a:r>
            <a:r>
              <a:rPr lang="en-CA" dirty="0" smtClean="0"/>
              <a:t> of Canada Website Archive</a:t>
            </a:r>
            <a:endParaRPr lang="en-CA" dirty="0"/>
          </a:p>
        </p:txBody>
      </p:sp>
      <p:sp>
        <p:nvSpPr>
          <p:cNvPr id="3" name="Content Placeholder 2"/>
          <p:cNvSpPr>
            <a:spLocks noGrp="1"/>
          </p:cNvSpPr>
          <p:nvPr>
            <p:ph idx="1"/>
          </p:nvPr>
        </p:nvSpPr>
        <p:spPr/>
        <p:txBody>
          <a:bodyPr>
            <a:normAutofit/>
          </a:bodyPr>
          <a:lstStyle/>
          <a:p>
            <a:pPr lvl="0"/>
            <a:r>
              <a:rPr lang="en-CA" dirty="0" smtClean="0"/>
              <a:t>Mandate – to serve as the continuing memory of the government &amp; its institutions</a:t>
            </a:r>
          </a:p>
          <a:p>
            <a:pPr lvl="0"/>
            <a:r>
              <a:rPr lang="en-CA" dirty="0" smtClean="0"/>
              <a:t>Web Archive – under “Politics &amp; </a:t>
            </a:r>
            <a:r>
              <a:rPr lang="en-CA" dirty="0" err="1" smtClean="0"/>
              <a:t>Gov’t</a:t>
            </a:r>
            <a:r>
              <a:rPr lang="en-CA" dirty="0" smtClean="0"/>
              <a:t>” on L&amp;A site</a:t>
            </a:r>
          </a:p>
          <a:p>
            <a:pPr lvl="0"/>
            <a:r>
              <a:rPr lang="en-CA" dirty="0" smtClean="0"/>
              <a:t>Website crawl – 2x/year</a:t>
            </a:r>
          </a:p>
          <a:p>
            <a:pPr lvl="1"/>
            <a:r>
              <a:rPr lang="en-CA" dirty="0" smtClean="0"/>
              <a:t>May miss material on websites for &lt;6 months</a:t>
            </a:r>
          </a:p>
          <a:p>
            <a:r>
              <a:rPr lang="en-CA" dirty="0" smtClean="0"/>
              <a:t>Stores websites separately from publications found on the Internet </a:t>
            </a:r>
          </a:p>
          <a:p>
            <a:r>
              <a:rPr lang="en-CA" dirty="0" smtClean="0"/>
              <a:t>Allows downloading of </a:t>
            </a:r>
            <a:r>
              <a:rPr lang="en-CA" dirty="0" err="1" smtClean="0"/>
              <a:t>pdf</a:t>
            </a:r>
            <a:r>
              <a:rPr lang="en-CA" dirty="0" smtClean="0"/>
              <a:t> documents  </a:t>
            </a:r>
          </a:p>
          <a:p>
            <a:pPr>
              <a:buNone/>
            </a:pPr>
            <a:endParaRPr lang="en-CA" dirty="0" smtClean="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43</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2134"/>
            <a:ext cx="6508377" cy="1143000"/>
          </a:xfrm>
        </p:spPr>
        <p:txBody>
          <a:bodyPr/>
          <a:lstStyle/>
          <a:p>
            <a:r>
              <a:rPr lang="en-CA" dirty="0" smtClean="0"/>
              <a:t>Web Archive cont’d</a:t>
            </a:r>
            <a:endParaRPr lang="en-CA" dirty="0"/>
          </a:p>
        </p:txBody>
      </p:sp>
      <p:sp>
        <p:nvSpPr>
          <p:cNvPr id="3" name="Content Placeholder 2"/>
          <p:cNvSpPr>
            <a:spLocks noGrp="1"/>
          </p:cNvSpPr>
          <p:nvPr>
            <p:ph idx="1"/>
          </p:nvPr>
        </p:nvSpPr>
        <p:spPr/>
        <p:txBody>
          <a:bodyPr>
            <a:normAutofit lnSpcReduction="10000"/>
          </a:bodyPr>
          <a:lstStyle/>
          <a:p>
            <a:r>
              <a:rPr lang="en-CA" dirty="0" smtClean="0"/>
              <a:t>Does not archive </a:t>
            </a:r>
          </a:p>
          <a:p>
            <a:pPr lvl="1"/>
            <a:r>
              <a:rPr lang="en-CA" sz="1900" dirty="0" smtClean="0"/>
              <a:t>Databases</a:t>
            </a:r>
          </a:p>
          <a:p>
            <a:pPr lvl="1"/>
            <a:r>
              <a:rPr lang="en-CA" sz="1900" dirty="0" smtClean="0"/>
              <a:t>Forms within website</a:t>
            </a:r>
          </a:p>
          <a:p>
            <a:pPr lvl="1"/>
            <a:r>
              <a:rPr lang="en-CA" sz="1900" dirty="0" smtClean="0"/>
              <a:t>Drop-down menus</a:t>
            </a:r>
          </a:p>
          <a:p>
            <a:pPr lvl="1"/>
            <a:r>
              <a:rPr lang="en-CA" sz="1900" dirty="0" smtClean="0"/>
              <a:t>Sites blocking crawler access by robts.txt file</a:t>
            </a:r>
          </a:p>
          <a:p>
            <a:pPr lvl="1"/>
            <a:r>
              <a:rPr lang="en-CA" dirty="0" smtClean="0"/>
              <a:t>Info behind login pages</a:t>
            </a:r>
          </a:p>
          <a:p>
            <a:r>
              <a:rPr lang="en-CA" dirty="0" smtClean="0"/>
              <a:t>Web crawlers blocked by archive</a:t>
            </a:r>
          </a:p>
          <a:p>
            <a:pPr lvl="1"/>
            <a:r>
              <a:rPr lang="en-CA" dirty="0" smtClean="0"/>
              <a:t>Does not allow Google past index page</a:t>
            </a:r>
          </a:p>
          <a:p>
            <a:r>
              <a:rPr lang="en-CA" dirty="0" smtClean="0"/>
              <a:t>Harvest provincial &amp; territorial websites annually (deep archived – no access)</a:t>
            </a:r>
          </a:p>
          <a:p>
            <a:endParaRPr lang="en-CA" dirty="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44</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09427"/>
            <a:ext cx="6508377" cy="1143000"/>
          </a:xfrm>
        </p:spPr>
        <p:txBody>
          <a:bodyPr/>
          <a:lstStyle/>
          <a:p>
            <a:r>
              <a:rPr lang="en-CA" dirty="0" smtClean="0"/>
              <a:t>Solutions : U. S.</a:t>
            </a:r>
            <a:endParaRPr lang="en-CA" dirty="0"/>
          </a:p>
        </p:txBody>
      </p:sp>
      <p:sp>
        <p:nvSpPr>
          <p:cNvPr id="3" name="Content Placeholder 2"/>
          <p:cNvSpPr>
            <a:spLocks noGrp="1"/>
          </p:cNvSpPr>
          <p:nvPr>
            <p:ph idx="1"/>
          </p:nvPr>
        </p:nvSpPr>
        <p:spPr/>
        <p:txBody>
          <a:bodyPr>
            <a:normAutofit/>
          </a:bodyPr>
          <a:lstStyle/>
          <a:p>
            <a:r>
              <a:rPr lang="en-CA" dirty="0" smtClean="0"/>
              <a:t>GPO Access - Federal Digital System (</a:t>
            </a:r>
            <a:r>
              <a:rPr lang="en-CA" dirty="0" err="1" smtClean="0"/>
              <a:t>FDsys</a:t>
            </a:r>
            <a:r>
              <a:rPr lang="en-CA" dirty="0" smtClean="0"/>
              <a:t>)</a:t>
            </a:r>
            <a:br>
              <a:rPr lang="en-CA" dirty="0" smtClean="0"/>
            </a:br>
            <a:endParaRPr lang="en-CA" dirty="0" smtClean="0"/>
          </a:p>
          <a:p>
            <a:pPr lvl="1"/>
            <a:r>
              <a:rPr lang="en-CA" dirty="0" smtClean="0"/>
              <a:t>Provides public access to Government information submitted by Congress and Federal agencies and preserved as technology changes. </a:t>
            </a:r>
            <a:br>
              <a:rPr lang="en-CA" dirty="0" smtClean="0"/>
            </a:br>
            <a:endParaRPr lang="en-CA" dirty="0" smtClean="0"/>
          </a:p>
          <a:p>
            <a:pPr lvl="1"/>
            <a:r>
              <a:rPr lang="en-CA" dirty="0" smtClean="0"/>
              <a:t>Currently being migrated from GPO Access. (Coverage ranges from 1981, 1981, 1991, 1994 &gt;).</a:t>
            </a:r>
            <a:br>
              <a:rPr lang="en-CA" dirty="0" smtClean="0"/>
            </a:br>
            <a:endParaRPr lang="en-CA" dirty="0" smtClean="0"/>
          </a:p>
          <a:p>
            <a:pPr lvl="1"/>
            <a:r>
              <a:rPr lang="en-CA" dirty="0" smtClean="0"/>
              <a:t> Emphasis  on version control as a way of indexing and managing changes to a digital document</a:t>
            </a:r>
            <a:endParaRPr lang="en-CA" dirty="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45</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4841"/>
            <a:ext cx="6508377" cy="1143000"/>
          </a:xfrm>
        </p:spPr>
        <p:txBody>
          <a:bodyPr>
            <a:normAutofit fontScale="90000"/>
          </a:bodyPr>
          <a:lstStyle/>
          <a:p>
            <a:r>
              <a:rPr lang="en-CA" dirty="0" smtClean="0"/>
              <a:t>Solutions: Web archive portals</a:t>
            </a:r>
            <a:endParaRPr lang="en-CA" dirty="0"/>
          </a:p>
        </p:txBody>
      </p:sp>
      <p:pic>
        <p:nvPicPr>
          <p:cNvPr id="6" name="Picture 5" descr="ScreenShot1055.bmp"/>
          <p:cNvPicPr>
            <a:picLocks noChangeAspect="1"/>
          </p:cNvPicPr>
          <p:nvPr/>
        </p:nvPicPr>
        <p:blipFill>
          <a:blip r:embed="rId3" cstate="print"/>
          <a:stretch>
            <a:fillRect/>
          </a:stretch>
        </p:blipFill>
        <p:spPr>
          <a:xfrm>
            <a:off x="215996" y="2129096"/>
            <a:ext cx="8700526" cy="4500000"/>
          </a:xfrm>
          <a:prstGeom prst="rect">
            <a:avLst/>
          </a:prstGeom>
          <a:ln w="25400" cap="rnd">
            <a:solidFill>
              <a:schemeClr val="accent5">
                <a:lumMod val="75000"/>
              </a:schemeClr>
            </a:solidFill>
          </a:ln>
          <a:effectLst>
            <a:outerShdw blurRad="50800" dist="127000" dir="2700000" algn="tl" rotWithShape="0">
              <a:schemeClr val="bg1">
                <a:lumMod val="75000"/>
                <a:lumOff val="25000"/>
                <a:alpha val="50000"/>
              </a:schemeClr>
            </a:outerShdw>
          </a:effectLst>
        </p:spPr>
      </p:pic>
      <p:sp>
        <p:nvSpPr>
          <p:cNvPr id="7" name="Slide Number Placeholder 6"/>
          <p:cNvSpPr>
            <a:spLocks noGrp="1"/>
          </p:cNvSpPr>
          <p:nvPr>
            <p:ph type="sldNum" sz="quarter" idx="12"/>
          </p:nvPr>
        </p:nvSpPr>
        <p:spPr>
          <a:xfrm>
            <a:off x="8637494" y="6460181"/>
            <a:ext cx="506506" cy="365125"/>
          </a:xfrm>
        </p:spPr>
        <p:txBody>
          <a:bodyPr/>
          <a:lstStyle/>
          <a:p>
            <a:fld id="{F94C6283-AB1F-9E4C-85FA-7E4D1B139593}" type="slidenum">
              <a:rPr lang="en-US" sz="1000" smtClean="0">
                <a:solidFill>
                  <a:schemeClr val="bg2"/>
                </a:solidFill>
              </a:rPr>
              <a:pPr/>
              <a:t>46</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5782"/>
            <a:ext cx="6508377" cy="1143000"/>
          </a:xfrm>
        </p:spPr>
        <p:txBody>
          <a:bodyPr/>
          <a:lstStyle/>
          <a:p>
            <a:r>
              <a:rPr lang="en-CA" dirty="0" smtClean="0"/>
              <a:t>Solutions: Archive indexes</a:t>
            </a:r>
            <a:endParaRPr lang="en-CA" dirty="0"/>
          </a:p>
        </p:txBody>
      </p:sp>
      <p:pic>
        <p:nvPicPr>
          <p:cNvPr id="5" name="Content Placeholder 4" descr="ScreenShot1054.bmp"/>
          <p:cNvPicPr>
            <a:picLocks noGrp="1" noChangeAspect="1"/>
          </p:cNvPicPr>
          <p:nvPr>
            <p:ph idx="1"/>
          </p:nvPr>
        </p:nvPicPr>
        <p:blipFill>
          <a:blip r:embed="rId3" cstate="print"/>
          <a:srcRect b="20198"/>
          <a:stretch>
            <a:fillRect/>
          </a:stretch>
        </p:blipFill>
        <p:spPr>
          <a:xfrm>
            <a:off x="751239" y="2130188"/>
            <a:ext cx="7546944" cy="4320000"/>
          </a:xfrm>
          <a:ln w="25400" cap="rnd">
            <a:solidFill>
              <a:schemeClr val="bg2">
                <a:lumMod val="60000"/>
                <a:lumOff val="40000"/>
              </a:schemeClr>
            </a:solidFill>
          </a:ln>
          <a:effectLst>
            <a:outerShdw blurRad="50800" dist="127000" dir="2700000" algn="tl" rotWithShape="0">
              <a:schemeClr val="bg1">
                <a:lumMod val="75000"/>
                <a:lumOff val="25000"/>
                <a:alpha val="50000"/>
              </a:schemeClr>
            </a:outerShdw>
          </a:effectLst>
        </p:spPr>
      </p:pic>
      <p:sp>
        <p:nvSpPr>
          <p:cNvPr id="7" name="Slide Number Placeholder 6"/>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47</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2134"/>
            <a:ext cx="6508377" cy="1143000"/>
          </a:xfrm>
        </p:spPr>
        <p:txBody>
          <a:bodyPr>
            <a:normAutofit fontScale="90000"/>
          </a:bodyPr>
          <a:lstStyle/>
          <a:p>
            <a:r>
              <a:rPr lang="en-CA" dirty="0" smtClean="0"/>
              <a:t>Solutions: Collaborative guides</a:t>
            </a:r>
            <a:endParaRPr lang="en-CA" dirty="0"/>
          </a:p>
        </p:txBody>
      </p:sp>
      <p:pic>
        <p:nvPicPr>
          <p:cNvPr id="5" name="Content Placeholder 4" descr="ScreenShot1058.bmp"/>
          <p:cNvPicPr>
            <a:picLocks noGrp="1" noChangeAspect="1"/>
          </p:cNvPicPr>
          <p:nvPr>
            <p:ph idx="1"/>
          </p:nvPr>
        </p:nvPicPr>
        <p:blipFill>
          <a:blip r:embed="rId3" cstate="print"/>
          <a:srcRect t="2861" b="3737"/>
          <a:stretch>
            <a:fillRect/>
          </a:stretch>
        </p:blipFill>
        <p:spPr>
          <a:xfrm>
            <a:off x="702866" y="2057400"/>
            <a:ext cx="7677114" cy="4644000"/>
          </a:xfrm>
          <a:ln w="25400" cap="rnd">
            <a:solidFill>
              <a:schemeClr val="bg2">
                <a:lumMod val="60000"/>
                <a:lumOff val="40000"/>
              </a:schemeClr>
            </a:solidFill>
          </a:ln>
          <a:effectLst>
            <a:outerShdw blurRad="50800" dist="127000" dir="2700000" algn="tl" rotWithShape="0">
              <a:schemeClr val="bg1">
                <a:lumMod val="75000"/>
                <a:lumOff val="25000"/>
                <a:alpha val="50000"/>
              </a:schemeClr>
            </a:outerShdw>
          </a:effectLst>
        </p:spPr>
      </p:pic>
      <p:sp>
        <p:nvSpPr>
          <p:cNvPr id="7" name="Slide Number Placeholder 6"/>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48</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4832"/>
            <a:ext cx="6508377" cy="1143000"/>
          </a:xfrm>
        </p:spPr>
        <p:txBody>
          <a:bodyPr>
            <a:normAutofit fontScale="90000"/>
          </a:bodyPr>
          <a:lstStyle/>
          <a:p>
            <a:r>
              <a:rPr lang="en-CA" dirty="0" smtClean="0"/>
              <a:t>Solutions : Current events feeds</a:t>
            </a:r>
            <a:endParaRPr lang="en-CA" dirty="0"/>
          </a:p>
        </p:txBody>
      </p:sp>
      <p:pic>
        <p:nvPicPr>
          <p:cNvPr id="5" name="Content Placeholder 4" descr="ScreenShot1057.bmp"/>
          <p:cNvPicPr>
            <a:picLocks noGrp="1" noChangeAspect="1"/>
          </p:cNvPicPr>
          <p:nvPr>
            <p:ph idx="1"/>
          </p:nvPr>
        </p:nvPicPr>
        <p:blipFill>
          <a:blip r:embed="rId3" cstate="print"/>
          <a:srcRect b="18174"/>
          <a:stretch>
            <a:fillRect/>
          </a:stretch>
        </p:blipFill>
        <p:spPr>
          <a:xfrm>
            <a:off x="566927" y="2344850"/>
            <a:ext cx="7992689" cy="4153486"/>
          </a:xfrm>
          <a:ln w="25400" cap="rnd">
            <a:solidFill>
              <a:schemeClr val="bg2">
                <a:lumMod val="60000"/>
                <a:lumOff val="40000"/>
              </a:schemeClr>
            </a:solidFill>
          </a:ln>
          <a:effectLst>
            <a:outerShdw blurRad="50800" dist="127000" dir="2700000" algn="tl" rotWithShape="0">
              <a:schemeClr val="bg1">
                <a:lumMod val="75000"/>
                <a:lumOff val="25000"/>
                <a:alpha val="50000"/>
              </a:schemeClr>
            </a:outerShdw>
          </a:effectLst>
        </p:spPr>
      </p:pic>
      <p:sp>
        <p:nvSpPr>
          <p:cNvPr id="7" name="Slide Number Placeholder 6"/>
          <p:cNvSpPr>
            <a:spLocks noGrp="1"/>
          </p:cNvSpPr>
          <p:nvPr>
            <p:ph type="sldNum" sz="quarter" idx="12"/>
          </p:nvPr>
        </p:nvSpPr>
        <p:spPr>
          <a:xfrm>
            <a:off x="8573264" y="6452253"/>
            <a:ext cx="506506" cy="365125"/>
          </a:xfrm>
        </p:spPr>
        <p:txBody>
          <a:bodyPr/>
          <a:lstStyle/>
          <a:p>
            <a:fld id="{F94C6283-AB1F-9E4C-85FA-7E4D1B139593}" type="slidenum">
              <a:rPr lang="en-US" sz="1000" smtClean="0">
                <a:solidFill>
                  <a:schemeClr val="bg2"/>
                </a:solidFill>
              </a:rPr>
              <a:pPr/>
              <a:t>49</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Provincial</a:t>
            </a:r>
            <a:endParaRPr lang="en-US" dirty="0"/>
          </a:p>
        </p:txBody>
      </p:sp>
      <p:sp>
        <p:nvSpPr>
          <p:cNvPr id="3" name="Content Placeholder 2"/>
          <p:cNvSpPr>
            <a:spLocks noGrp="1"/>
          </p:cNvSpPr>
          <p:nvPr>
            <p:ph idx="1"/>
          </p:nvPr>
        </p:nvSpPr>
        <p:spPr/>
        <p:txBody>
          <a:bodyPr/>
          <a:lstStyle/>
          <a:p>
            <a:r>
              <a:rPr lang="en-US" dirty="0" smtClean="0"/>
              <a:t>Ministry of Government Services Act (2006)</a:t>
            </a:r>
          </a:p>
          <a:p>
            <a:r>
              <a:rPr lang="en-US" dirty="0" smtClean="0"/>
              <a:t>Management Board Minute (1970)</a:t>
            </a:r>
          </a:p>
          <a:p>
            <a:r>
              <a:rPr lang="en-US" dirty="0" smtClean="0"/>
              <a:t>Management Board of Cabinet Directive (1975)</a:t>
            </a:r>
          </a:p>
          <a:p>
            <a:r>
              <a:rPr lang="en-US" dirty="0" smtClean="0"/>
              <a:t>Corporate Management Directive: Government Publications (1997)</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1140"/>
            <a:ext cx="6508377" cy="1143000"/>
          </a:xfrm>
        </p:spPr>
        <p:txBody>
          <a:bodyPr/>
          <a:lstStyle/>
          <a:p>
            <a:r>
              <a:rPr lang="en-CA" dirty="0" smtClean="0"/>
              <a:t>Acknowledgements</a:t>
            </a:r>
            <a:endParaRPr lang="en-CA" dirty="0"/>
          </a:p>
        </p:txBody>
      </p:sp>
      <p:sp>
        <p:nvSpPr>
          <p:cNvPr id="3" name="Content Placeholder 2"/>
          <p:cNvSpPr>
            <a:spLocks noGrp="1"/>
          </p:cNvSpPr>
          <p:nvPr>
            <p:ph idx="1"/>
          </p:nvPr>
        </p:nvSpPr>
        <p:spPr/>
        <p:txBody>
          <a:bodyPr/>
          <a:lstStyle/>
          <a:p>
            <a:r>
              <a:rPr lang="en-CA" dirty="0" smtClean="0"/>
              <a:t>FIMS Co-op Librarians Winter 2009</a:t>
            </a:r>
          </a:p>
          <a:p>
            <a:pPr lvl="1"/>
            <a:r>
              <a:rPr lang="en-CA" dirty="0" smtClean="0"/>
              <a:t>Kaori (Kay) Sato</a:t>
            </a:r>
          </a:p>
          <a:p>
            <a:pPr lvl="1"/>
            <a:r>
              <a:rPr lang="en-CA" dirty="0" smtClean="0"/>
              <a:t>Danielle </a:t>
            </a:r>
            <a:r>
              <a:rPr lang="en-CA" dirty="0" err="1" smtClean="0"/>
              <a:t>Robichaud</a:t>
            </a:r>
            <a:endParaRPr lang="en-CA" dirty="0"/>
          </a:p>
        </p:txBody>
      </p:sp>
      <p:sp>
        <p:nvSpPr>
          <p:cNvPr id="6" name="Slide Number Placeholder 5"/>
          <p:cNvSpPr>
            <a:spLocks noGrp="1"/>
          </p:cNvSpPr>
          <p:nvPr>
            <p:ph type="sldNum" sz="quarter" idx="12"/>
          </p:nvPr>
        </p:nvSpPr>
        <p:spPr>
          <a:xfrm>
            <a:off x="8637494" y="6492875"/>
            <a:ext cx="506506" cy="365125"/>
          </a:xfrm>
        </p:spPr>
        <p:txBody>
          <a:bodyPr/>
          <a:lstStyle/>
          <a:p>
            <a:fld id="{F94C6283-AB1F-9E4C-85FA-7E4D1B139593}" type="slidenum">
              <a:rPr lang="en-US" sz="1000" smtClean="0">
                <a:solidFill>
                  <a:schemeClr val="bg2"/>
                </a:solidFill>
              </a:rPr>
              <a:pPr/>
              <a:t>50</a:t>
            </a:fld>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3078"/>
            <a:ext cx="6508377" cy="1143000"/>
          </a:xfrm>
        </p:spPr>
        <p:txBody>
          <a:bodyPr/>
          <a:lstStyle/>
          <a:p>
            <a:r>
              <a:rPr lang="en-CA" dirty="0" smtClean="0"/>
              <a:t>Contacts</a:t>
            </a:r>
            <a:endParaRPr lang="en-CA" dirty="0"/>
          </a:p>
        </p:txBody>
      </p:sp>
      <p:sp>
        <p:nvSpPr>
          <p:cNvPr id="3" name="Content Placeholder 2"/>
          <p:cNvSpPr>
            <a:spLocks noGrp="1"/>
          </p:cNvSpPr>
          <p:nvPr>
            <p:ph idx="1"/>
          </p:nvPr>
        </p:nvSpPr>
        <p:spPr/>
        <p:txBody>
          <a:bodyPr/>
          <a:lstStyle/>
          <a:p>
            <a:r>
              <a:rPr lang="en-CA" dirty="0" smtClean="0"/>
              <a:t>David Burke</a:t>
            </a:r>
            <a:br>
              <a:rPr lang="en-CA" dirty="0" smtClean="0"/>
            </a:br>
            <a:r>
              <a:rPr lang="en-CA" dirty="0" smtClean="0"/>
              <a:t>Stauffer Library</a:t>
            </a:r>
            <a:br>
              <a:rPr lang="en-CA" dirty="0" smtClean="0"/>
            </a:br>
            <a:r>
              <a:rPr lang="en-CA" dirty="0" smtClean="0"/>
              <a:t>Queen’s University, Kingston</a:t>
            </a:r>
            <a:br>
              <a:rPr lang="en-CA" dirty="0" smtClean="0"/>
            </a:br>
            <a:r>
              <a:rPr lang="en-CA" dirty="0" smtClean="0"/>
              <a:t>david.burke@queensu.ca</a:t>
            </a:r>
          </a:p>
          <a:p>
            <a:endParaRPr lang="en-CA" dirty="0" smtClean="0"/>
          </a:p>
          <a:p>
            <a:r>
              <a:rPr lang="en-CA" dirty="0" smtClean="0"/>
              <a:t>Carol Perry</a:t>
            </a:r>
            <a:br>
              <a:rPr lang="en-CA" dirty="0" smtClean="0"/>
            </a:br>
            <a:r>
              <a:rPr lang="en-CA" dirty="0" smtClean="0"/>
              <a:t>McLaughlin Library</a:t>
            </a:r>
            <a:br>
              <a:rPr lang="en-CA" dirty="0" smtClean="0"/>
            </a:br>
            <a:r>
              <a:rPr lang="en-CA" dirty="0" smtClean="0"/>
              <a:t>University of Guelph, Guelph</a:t>
            </a:r>
            <a:br>
              <a:rPr lang="en-CA" dirty="0" smtClean="0"/>
            </a:br>
            <a:r>
              <a:rPr lang="en-CA" dirty="0" smtClean="0"/>
              <a:t>carolp@uoguelph.ca</a:t>
            </a:r>
          </a:p>
        </p:txBody>
      </p:sp>
      <p:sp>
        <p:nvSpPr>
          <p:cNvPr id="6" name="Slide Number Placeholder 5"/>
          <p:cNvSpPr>
            <a:spLocks noGrp="1"/>
          </p:cNvSpPr>
          <p:nvPr>
            <p:ph type="sldNum" sz="quarter" idx="12"/>
          </p:nvPr>
        </p:nvSpPr>
        <p:spPr/>
        <p:txBody>
          <a:bodyPr/>
          <a:lstStyle/>
          <a:p>
            <a:fld id="{F94C6283-AB1F-9E4C-85FA-7E4D1B13959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457199" y="2209800"/>
            <a:ext cx="7321297" cy="3916363"/>
          </a:xfrm>
        </p:spPr>
        <p:txBody>
          <a:bodyPr>
            <a:normAutofit fontScale="25000" lnSpcReduction="20000"/>
          </a:bodyPr>
          <a:lstStyle/>
          <a:p>
            <a:r>
              <a:rPr lang="en-CA" sz="4400" dirty="0" err="1" smtClean="0"/>
              <a:t>Bertot</a:t>
            </a:r>
            <a:r>
              <a:rPr lang="en-CA" sz="4400" dirty="0" smtClean="0"/>
              <a:t>, J. C., Jaeger, P.,  </a:t>
            </a:r>
            <a:r>
              <a:rPr lang="en-CA" sz="4400" dirty="0" err="1" smtClean="0"/>
              <a:t>Simmon</a:t>
            </a:r>
            <a:r>
              <a:rPr lang="en-CA" sz="4400" dirty="0" smtClean="0"/>
              <a:t>, S., Grimes J. Reconciling government documents and e-government: Government information in policy, librarianship and education. Editorial. </a:t>
            </a:r>
            <a:r>
              <a:rPr lang="en-CA" sz="4400" i="1" dirty="0" smtClean="0"/>
              <a:t>Government Information Quarterly 26</a:t>
            </a:r>
            <a:r>
              <a:rPr lang="en-CA" sz="4400" dirty="0" smtClean="0"/>
              <a:t> (2009) 433-436</a:t>
            </a:r>
          </a:p>
          <a:p>
            <a:r>
              <a:rPr lang="en-CA" sz="4400" dirty="0" smtClean="0"/>
              <a:t>Burroughs, J.M. What users want: Assessing government information preferences to drive information services. </a:t>
            </a:r>
            <a:r>
              <a:rPr lang="en-CA" sz="4400" i="1" dirty="0" smtClean="0"/>
              <a:t>Government Information Quarterly 26</a:t>
            </a:r>
            <a:r>
              <a:rPr lang="en-CA" sz="4400" dirty="0" smtClean="0"/>
              <a:t> (2009) 203-218.</a:t>
            </a:r>
          </a:p>
          <a:p>
            <a:r>
              <a:rPr lang="en-CA" sz="4400" dirty="0" smtClean="0"/>
              <a:t>Cheney, D.  Government Information collections and services in the social sciences: the subject specialist integration model.  </a:t>
            </a:r>
            <a:r>
              <a:rPr lang="en-CA" sz="4400" i="1" dirty="0" smtClean="0"/>
              <a:t>Journal of Academic Librarianship 32</a:t>
            </a:r>
            <a:r>
              <a:rPr lang="en-CA" sz="4400" dirty="0" smtClean="0"/>
              <a:t>:3, p. 303-312. 2006.</a:t>
            </a:r>
          </a:p>
          <a:p>
            <a:r>
              <a:rPr lang="en-CA" sz="4400" dirty="0" err="1" smtClean="0"/>
              <a:t>Cuillier</a:t>
            </a:r>
            <a:r>
              <a:rPr lang="en-CA" sz="4400" dirty="0" smtClean="0"/>
              <a:t>, D. </a:t>
            </a:r>
            <a:r>
              <a:rPr lang="en-CA" sz="4400" dirty="0" err="1" smtClean="0"/>
              <a:t>Piotrowski</a:t>
            </a:r>
            <a:r>
              <a:rPr lang="en-CA" sz="4400" dirty="0" smtClean="0"/>
              <a:t>, S. Internet information-seeking and its relation to support for access to government records. </a:t>
            </a:r>
            <a:r>
              <a:rPr lang="en-CA" sz="4400" i="1" dirty="0" smtClean="0"/>
              <a:t>Government Information Quarterly. 26</a:t>
            </a:r>
            <a:r>
              <a:rPr lang="en-CA" sz="4400" dirty="0" smtClean="0"/>
              <a:t> (2009). 441-449</a:t>
            </a:r>
          </a:p>
          <a:p>
            <a:r>
              <a:rPr lang="en-CA" sz="4400" dirty="0" smtClean="0"/>
              <a:t>Federal Depository Library Program. </a:t>
            </a:r>
            <a:r>
              <a:rPr lang="en-CA" sz="4400" i="1" dirty="0" smtClean="0"/>
              <a:t>Biennial Survey of Depository Libraries 2007 Results</a:t>
            </a:r>
            <a:r>
              <a:rPr lang="en-CA" sz="4400" dirty="0" smtClean="0"/>
              <a:t>. U.S. Government Printing Office.2008.</a:t>
            </a:r>
          </a:p>
          <a:p>
            <a:r>
              <a:rPr lang="en-CA" sz="4400" dirty="0" smtClean="0"/>
              <a:t>Federal Depository Library Program. </a:t>
            </a:r>
            <a:r>
              <a:rPr lang="en-CA" sz="4400" i="1" dirty="0" smtClean="0"/>
              <a:t>Biennial Survey of Depository Libraries 2005 Results</a:t>
            </a:r>
            <a:r>
              <a:rPr lang="en-CA" sz="4400" dirty="0" smtClean="0"/>
              <a:t>. U.S. Government Printing Office. 2006.</a:t>
            </a:r>
          </a:p>
          <a:p>
            <a:r>
              <a:rPr lang="en-CA" sz="4400" dirty="0" smtClean="0"/>
              <a:t>Freund, L. , </a:t>
            </a:r>
            <a:r>
              <a:rPr lang="en-CA" sz="4400" dirty="0" err="1" smtClean="0"/>
              <a:t>Nilsen</a:t>
            </a:r>
            <a:r>
              <a:rPr lang="en-CA" sz="4400" dirty="0" smtClean="0"/>
              <a:t>, C. Assessing a genre-based approach to online government information. Proceedings of the 36</a:t>
            </a:r>
            <a:r>
              <a:rPr lang="en-CA" sz="4400" baseline="30000" dirty="0" smtClean="0"/>
              <a:t>th</a:t>
            </a:r>
            <a:r>
              <a:rPr lang="en-CA" sz="4400" dirty="0" smtClean="0"/>
              <a:t> annual conference of the Canadian Association for Information Science (CAIS) . University of British Columbia, Vancouver, 2008. </a:t>
            </a:r>
          </a:p>
          <a:p>
            <a:endParaRPr lang="en-CA" dirty="0"/>
          </a:p>
        </p:txBody>
      </p:sp>
      <p:sp>
        <p:nvSpPr>
          <p:cNvPr id="6" name="Slide Number Placeholder 5"/>
          <p:cNvSpPr>
            <a:spLocks noGrp="1"/>
          </p:cNvSpPr>
          <p:nvPr>
            <p:ph type="sldNum" sz="quarter" idx="12"/>
          </p:nvPr>
        </p:nvSpPr>
        <p:spPr/>
        <p:txBody>
          <a:bodyPr/>
          <a:lstStyle/>
          <a:p>
            <a:fld id="{F94C6283-AB1F-9E4C-85FA-7E4D1B139593}"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 cont’d</a:t>
            </a:r>
            <a:endParaRPr lang="en-CA" dirty="0"/>
          </a:p>
        </p:txBody>
      </p:sp>
      <p:sp>
        <p:nvSpPr>
          <p:cNvPr id="3" name="Content Placeholder 2"/>
          <p:cNvSpPr>
            <a:spLocks noGrp="1"/>
          </p:cNvSpPr>
          <p:nvPr>
            <p:ph idx="1"/>
          </p:nvPr>
        </p:nvSpPr>
        <p:spPr>
          <a:xfrm>
            <a:off x="457199" y="2209800"/>
            <a:ext cx="7772401" cy="3916363"/>
          </a:xfrm>
        </p:spPr>
        <p:txBody>
          <a:bodyPr>
            <a:normAutofit fontScale="25000" lnSpcReduction="20000"/>
          </a:bodyPr>
          <a:lstStyle/>
          <a:p>
            <a:r>
              <a:rPr lang="en-CA" sz="4400" dirty="0" err="1" smtClean="0"/>
              <a:t>Hubbertz</a:t>
            </a:r>
            <a:r>
              <a:rPr lang="en-CA" sz="4400" dirty="0" smtClean="0"/>
              <a:t>, A. </a:t>
            </a:r>
            <a:r>
              <a:rPr lang="en-CA" sz="4400" i="1" dirty="0" smtClean="0"/>
              <a:t>Update 2007: Collection and preservation of web-based provincial/territorial government publications</a:t>
            </a:r>
            <a:r>
              <a:rPr lang="en-CA" sz="4400" dirty="0" smtClean="0"/>
              <a:t>. CARL ABRC. 2007.</a:t>
            </a:r>
          </a:p>
          <a:p>
            <a:r>
              <a:rPr lang="en-CA" sz="4400" dirty="0" err="1" smtClean="0"/>
              <a:t>Hubbertz</a:t>
            </a:r>
            <a:r>
              <a:rPr lang="en-CA" sz="4400" dirty="0" smtClean="0"/>
              <a:t>, A. </a:t>
            </a:r>
            <a:r>
              <a:rPr lang="en-CA" sz="4400" i="1" dirty="0" smtClean="0"/>
              <a:t>Collection and preservation of web-based provincial/territorial government publications: Report on a survey of CARL and APLIC libraries</a:t>
            </a:r>
            <a:r>
              <a:rPr lang="en-CA" sz="4400" dirty="0" smtClean="0"/>
              <a:t>. Ottawa. Canadian Association of Research Libraries. 2005.</a:t>
            </a:r>
          </a:p>
          <a:p>
            <a:r>
              <a:rPr lang="en-CA" sz="4400" dirty="0" smtClean="0"/>
              <a:t>Library and Archives Canada. </a:t>
            </a:r>
            <a:r>
              <a:rPr lang="en-CA" sz="4400" i="1" dirty="0" smtClean="0"/>
              <a:t>Canadian Digital Information Strategy: Draft Consultation version</a:t>
            </a:r>
            <a:r>
              <a:rPr lang="en-CA" sz="4400" dirty="0" smtClean="0"/>
              <a:t>. 2007.</a:t>
            </a:r>
          </a:p>
          <a:p>
            <a:r>
              <a:rPr lang="en-CA" sz="4400" dirty="0" smtClean="0"/>
              <a:t>Murray, K. R. Hsieh, I.K. Archiving Web-published materials: A needs assessment of librarians, researchers, and content providers. </a:t>
            </a:r>
            <a:r>
              <a:rPr lang="en-CA" sz="4400" i="1" dirty="0" smtClean="0"/>
              <a:t>Government Information Quarterly 25</a:t>
            </a:r>
            <a:r>
              <a:rPr lang="en-CA" sz="4400" dirty="0" smtClean="0"/>
              <a:t> (2008) 66-89.</a:t>
            </a:r>
          </a:p>
          <a:p>
            <a:r>
              <a:rPr lang="en-CA" sz="4400" dirty="0" smtClean="0"/>
              <a:t>Nicholson, Andrew, Stave, Tom and Zhang, </a:t>
            </a:r>
            <a:r>
              <a:rPr lang="en-CA" sz="4400" dirty="0" err="1" smtClean="0"/>
              <a:t>Kaiping</a:t>
            </a:r>
            <a:r>
              <a:rPr lang="en-CA" sz="4400" dirty="0" smtClean="0"/>
              <a:t>(2006) 'Mapping New Horizons in Government</a:t>
            </a:r>
          </a:p>
          <a:p>
            <a:r>
              <a:rPr lang="en-CA" sz="4400" dirty="0" smtClean="0"/>
              <a:t>Documents Reference Service', </a:t>
            </a:r>
            <a:r>
              <a:rPr lang="en-CA" sz="4400" i="1" dirty="0" smtClean="0"/>
              <a:t>The Reference Librarian, 45</a:t>
            </a:r>
            <a:r>
              <a:rPr lang="en-CA" sz="4400" dirty="0" smtClean="0"/>
              <a:t>: 94, 95 — 108.</a:t>
            </a:r>
          </a:p>
          <a:p>
            <a:r>
              <a:rPr lang="en-CA" sz="4400" dirty="0" err="1" smtClean="0"/>
              <a:t>Tomic</a:t>
            </a:r>
            <a:r>
              <a:rPr lang="en-CA" sz="4400" dirty="0" smtClean="0"/>
              <a:t>, D. &amp; Craig, S. Poster. </a:t>
            </a:r>
            <a:r>
              <a:rPr lang="en-CA" sz="4400" i="1" dirty="0" smtClean="0"/>
              <a:t>Ontario Legislative Library: Ontario 2007 Election Campaign: political party website archiving</a:t>
            </a:r>
            <a:r>
              <a:rPr lang="en-CA" sz="4400" dirty="0" smtClean="0"/>
              <a:t>. OLA </a:t>
            </a:r>
            <a:r>
              <a:rPr lang="en-CA" sz="4400" dirty="0" err="1" smtClean="0"/>
              <a:t>Superconferece</a:t>
            </a:r>
            <a:r>
              <a:rPr lang="en-CA" sz="4400" dirty="0" smtClean="0"/>
              <a:t>, January 31.2008.</a:t>
            </a:r>
          </a:p>
          <a:p>
            <a:r>
              <a:rPr lang="en-CA" sz="4400" dirty="0" smtClean="0"/>
              <a:t>West, Amy. Coming soon to a location near you. </a:t>
            </a:r>
            <a:r>
              <a:rPr lang="en-CA" sz="4400" i="1" dirty="0" smtClean="0"/>
              <a:t>Government Information Quarterly. 25</a:t>
            </a:r>
            <a:r>
              <a:rPr lang="en-CA" sz="4400" dirty="0" smtClean="0"/>
              <a:t>. 2008 p. 61-65</a:t>
            </a:r>
          </a:p>
          <a:p>
            <a:r>
              <a:rPr lang="en-CA" sz="4400" dirty="0" err="1" smtClean="0"/>
              <a:t>Yelinek</a:t>
            </a:r>
            <a:r>
              <a:rPr lang="en-CA" sz="4400" dirty="0" smtClean="0"/>
              <a:t>, K., </a:t>
            </a:r>
            <a:r>
              <a:rPr lang="en-CA" sz="4400" dirty="0" err="1" smtClean="0"/>
              <a:t>Hinchcliff</a:t>
            </a:r>
            <a:r>
              <a:rPr lang="en-CA" sz="4400" dirty="0" smtClean="0"/>
              <a:t>, M. Accidental government documents librarian: A review of experiences and training needs of interim documents </a:t>
            </a:r>
            <a:r>
              <a:rPr lang="en-CA" sz="4400" dirty="0" err="1" smtClean="0"/>
              <a:t>librariansThe</a:t>
            </a:r>
            <a:r>
              <a:rPr lang="en-CA" sz="4400" dirty="0" smtClean="0"/>
              <a:t> Journal of Academic Librarianship, Volume 35, Number 1, pages 46–56. Check date</a:t>
            </a:r>
          </a:p>
          <a:p>
            <a:endParaRPr lang="en-CA" dirty="0" smtClean="0"/>
          </a:p>
        </p:txBody>
      </p:sp>
      <p:sp>
        <p:nvSpPr>
          <p:cNvPr id="6" name="Slide Number Placeholder 5"/>
          <p:cNvSpPr>
            <a:spLocks noGrp="1"/>
          </p:cNvSpPr>
          <p:nvPr>
            <p:ph type="sldNum" sz="quarter" idx="12"/>
          </p:nvPr>
        </p:nvSpPr>
        <p:spPr/>
        <p:txBody>
          <a:bodyPr/>
          <a:lstStyle/>
          <a:p>
            <a:fld id="{F94C6283-AB1F-9E4C-85FA-7E4D1B139593}" type="slidenum">
              <a:rPr lang="en-US" smtClean="0"/>
              <a:pPr/>
              <a:t>53</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Municipal</a:t>
            </a:r>
            <a:endParaRPr lang="en-US" dirty="0"/>
          </a:p>
        </p:txBody>
      </p:sp>
      <p:sp>
        <p:nvSpPr>
          <p:cNvPr id="3" name="Content Placeholder 2"/>
          <p:cNvSpPr>
            <a:spLocks noGrp="1"/>
          </p:cNvSpPr>
          <p:nvPr>
            <p:ph idx="1"/>
          </p:nvPr>
        </p:nvSpPr>
        <p:spPr/>
        <p:txBody>
          <a:bodyPr/>
          <a:lstStyle/>
          <a:p>
            <a:pPr lvl="0"/>
            <a:r>
              <a:rPr lang="en-CA" dirty="0" smtClean="0"/>
              <a:t>Legal deposit does not appear to apply to publications of Municipal Governments</a:t>
            </a:r>
          </a:p>
          <a:p>
            <a:pPr lvl="0"/>
            <a:r>
              <a:rPr lang="en-CA" dirty="0" smtClean="0"/>
              <a:t>No co-ordinated municipal preservation projects</a:t>
            </a:r>
          </a:p>
          <a:p>
            <a:r>
              <a:rPr lang="en-CA" dirty="0" err="1" smtClean="0"/>
              <a:t>Muniscope</a:t>
            </a:r>
            <a:r>
              <a:rPr lang="en-CA" dirty="0" smtClean="0"/>
              <a:t> (</a:t>
            </a:r>
            <a:r>
              <a:rPr lang="en-US" dirty="0" smtClean="0"/>
              <a:t>Intergovernmental Committee on Urban and Regional Research) has been collecting since the the 1960s but this appears more of a resource for municipalities themselves</a:t>
            </a:r>
            <a:endParaRPr lang="en-CA" dirty="0" smtClean="0"/>
          </a:p>
          <a:p>
            <a:pPr lvl="0"/>
            <a:endParaRPr lang="en-CA"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 Summary</a:t>
            </a:r>
            <a:endParaRPr lang="en-US" dirty="0"/>
          </a:p>
        </p:txBody>
      </p:sp>
      <p:graphicFrame>
        <p:nvGraphicFramePr>
          <p:cNvPr id="4" name="Content Placeholder 3"/>
          <p:cNvGraphicFramePr>
            <a:graphicFrameLocks noGrp="1"/>
          </p:cNvGraphicFramePr>
          <p:nvPr>
            <p:ph idx="1"/>
          </p:nvPr>
        </p:nvGraphicFramePr>
        <p:xfrm>
          <a:off x="457200" y="2209800"/>
          <a:ext cx="6407402" cy="4109947"/>
        </p:xfrm>
        <a:graphic>
          <a:graphicData uri="http://schemas.openxmlformats.org/drawingml/2006/table">
            <a:tbl>
              <a:tblPr firstRow="1" bandRow="1">
                <a:tableStyleId>{5C22544A-7EE6-4342-B048-85BDC9FD1C3A}</a:tableStyleId>
              </a:tblPr>
              <a:tblGrid>
                <a:gridCol w="1037947"/>
                <a:gridCol w="740053"/>
                <a:gridCol w="899996"/>
                <a:gridCol w="1063882"/>
                <a:gridCol w="973138"/>
                <a:gridCol w="846193"/>
                <a:gridCol w="846193"/>
              </a:tblGrid>
              <a:tr h="320618">
                <a:tc>
                  <a:txBody>
                    <a:bodyPr/>
                    <a:lstStyle/>
                    <a:p>
                      <a:endParaRPr lang="en-US" sz="800" dirty="0"/>
                    </a:p>
                  </a:txBody>
                  <a:tcPr/>
                </a:tc>
                <a:tc>
                  <a:txBody>
                    <a:bodyPr/>
                    <a:lstStyle/>
                    <a:p>
                      <a:r>
                        <a:rPr lang="en-US" sz="800" dirty="0" smtClean="0"/>
                        <a:t>Collecting</a:t>
                      </a:r>
                      <a:endParaRPr lang="en-US" sz="800" dirty="0"/>
                    </a:p>
                  </a:txBody>
                  <a:tcPr/>
                </a:tc>
                <a:tc>
                  <a:txBody>
                    <a:bodyPr/>
                    <a:lstStyle/>
                    <a:p>
                      <a:r>
                        <a:rPr lang="en-US" sz="800" baseline="0" dirty="0" smtClean="0"/>
                        <a:t>Capture</a:t>
                      </a:r>
                      <a:endParaRPr lang="en-US" sz="800" dirty="0"/>
                    </a:p>
                  </a:txBody>
                  <a:tcPr/>
                </a:tc>
                <a:tc>
                  <a:txBody>
                    <a:bodyPr/>
                    <a:lstStyle/>
                    <a:p>
                      <a:r>
                        <a:rPr lang="en-US" sz="800" dirty="0" smtClean="0"/>
                        <a:t>Authority</a:t>
                      </a:r>
                      <a:endParaRPr lang="en-US" sz="800" dirty="0"/>
                    </a:p>
                  </a:txBody>
                  <a:tcPr/>
                </a:tc>
                <a:tc>
                  <a:txBody>
                    <a:bodyPr/>
                    <a:lstStyle/>
                    <a:p>
                      <a:r>
                        <a:rPr lang="en-US" sz="800" baseline="0" dirty="0" smtClean="0"/>
                        <a:t>Electronic</a:t>
                      </a:r>
                    </a:p>
                  </a:txBody>
                  <a:tcPr/>
                </a:tc>
                <a:tc>
                  <a:txBody>
                    <a:bodyPr/>
                    <a:lstStyle/>
                    <a:p>
                      <a:r>
                        <a:rPr lang="en-US" sz="800" dirty="0" smtClean="0"/>
                        <a:t>Publicly Accessible</a:t>
                      </a:r>
                      <a:endParaRPr lang="en-US" sz="800" dirty="0"/>
                    </a:p>
                  </a:txBody>
                  <a:tcPr/>
                </a:tc>
                <a:tc>
                  <a:txBody>
                    <a:bodyPr/>
                    <a:lstStyle/>
                    <a:p>
                      <a:r>
                        <a:rPr lang="en-US" sz="800" dirty="0" smtClean="0"/>
                        <a:t>Repository</a:t>
                      </a:r>
                      <a:endParaRPr lang="en-US" sz="800" dirty="0"/>
                    </a:p>
                  </a:txBody>
                  <a:tcPr/>
                </a:tc>
              </a:tr>
              <a:tr h="274999">
                <a:tc>
                  <a:txBody>
                    <a:bodyPr/>
                    <a:lstStyle/>
                    <a:p>
                      <a:r>
                        <a:rPr lang="en-US" sz="800" dirty="0" smtClean="0"/>
                        <a:t>Canada</a:t>
                      </a:r>
                      <a:endParaRPr lang="en-US" sz="800" dirty="0"/>
                    </a:p>
                  </a:txBody>
                  <a:tcPr/>
                </a:tc>
                <a:tc>
                  <a:txBody>
                    <a:bodyPr/>
                    <a:lstStyle/>
                    <a:p>
                      <a:r>
                        <a:rPr lang="en-US" sz="800" dirty="0" smtClean="0"/>
                        <a:t>Yes</a:t>
                      </a:r>
                      <a:endParaRPr lang="en-US" sz="800" dirty="0"/>
                    </a:p>
                  </a:txBody>
                  <a:tcPr/>
                </a:tc>
                <a:tc>
                  <a:txBody>
                    <a:bodyPr/>
                    <a:lstStyle/>
                    <a:p>
                      <a:r>
                        <a:rPr lang="en-US" sz="800" dirty="0" smtClean="0"/>
                        <a:t>40%, 60%-80%</a:t>
                      </a:r>
                      <a:endParaRPr lang="en-US" sz="800" dirty="0"/>
                    </a:p>
                  </a:txBody>
                  <a:tcPr/>
                </a:tc>
                <a:tc>
                  <a:txBody>
                    <a:bodyPr/>
                    <a:lstStyle/>
                    <a:p>
                      <a:r>
                        <a:rPr lang="en-US" sz="800" dirty="0" smtClean="0"/>
                        <a:t>Legislative</a:t>
                      </a:r>
                      <a:endParaRPr lang="en-US" sz="800" dirty="0"/>
                    </a:p>
                  </a:txBody>
                  <a:tcPr/>
                </a:tc>
                <a:tc>
                  <a:txBody>
                    <a:bodyPr/>
                    <a:lstStyle/>
                    <a:p>
                      <a:r>
                        <a:rPr lang="en-US" sz="800" dirty="0" smtClean="0"/>
                        <a:t>Yes (M,</a:t>
                      </a:r>
                      <a:r>
                        <a:rPr lang="en-US" sz="800" baseline="0" dirty="0" smtClean="0"/>
                        <a:t> S</a:t>
                      </a:r>
                      <a:r>
                        <a:rPr lang="en-US" sz="800" dirty="0" smtClean="0"/>
                        <a:t>)</a:t>
                      </a:r>
                      <a:endParaRPr lang="en-US" sz="800" dirty="0"/>
                    </a:p>
                  </a:txBody>
                  <a:tcPr/>
                </a:tc>
                <a:tc>
                  <a:txBody>
                    <a:bodyPr/>
                    <a:lstStyle/>
                    <a:p>
                      <a:r>
                        <a:rPr lang="en-US" sz="800" dirty="0" smtClean="0"/>
                        <a:t>Yes</a:t>
                      </a:r>
                      <a:endParaRPr lang="en-US" sz="800" dirty="0"/>
                    </a:p>
                  </a:txBody>
                  <a:tcPr/>
                </a:tc>
                <a:tc>
                  <a:txBody>
                    <a:bodyPr/>
                    <a:lstStyle/>
                    <a:p>
                      <a:r>
                        <a:rPr lang="en-US" sz="800" dirty="0" smtClean="0"/>
                        <a:t>LAC, DSP(*)</a:t>
                      </a:r>
                      <a:endParaRPr lang="en-US" sz="800" dirty="0"/>
                    </a:p>
                  </a:txBody>
                  <a:tcPr/>
                </a:tc>
              </a:tr>
              <a:tr h="320618">
                <a:tc>
                  <a:txBody>
                    <a:bodyPr/>
                    <a:lstStyle/>
                    <a:p>
                      <a:r>
                        <a:rPr lang="en-US" sz="800" dirty="0" smtClean="0"/>
                        <a:t>Ontario</a:t>
                      </a:r>
                      <a:endParaRPr lang="en-US" sz="800" dirty="0"/>
                    </a:p>
                  </a:txBody>
                  <a:tcPr/>
                </a:tc>
                <a:tc>
                  <a:txBody>
                    <a:bodyPr/>
                    <a:lstStyle/>
                    <a:p>
                      <a:r>
                        <a:rPr lang="en-US" sz="800" dirty="0" smtClean="0"/>
                        <a:t>Yes</a:t>
                      </a:r>
                      <a:endParaRPr lang="en-US" sz="800" dirty="0"/>
                    </a:p>
                  </a:txBody>
                  <a:tcPr/>
                </a:tc>
                <a:tc>
                  <a:txBody>
                    <a:bodyPr/>
                    <a:lstStyle/>
                    <a:p>
                      <a:r>
                        <a:rPr lang="en-US" sz="800" dirty="0" smtClean="0"/>
                        <a:t>75%</a:t>
                      </a:r>
                      <a:endParaRPr lang="en-US" sz="800" dirty="0"/>
                    </a:p>
                  </a:txBody>
                  <a:tcPr/>
                </a:tc>
                <a:tc>
                  <a:txBody>
                    <a:bodyPr/>
                    <a:lstStyle/>
                    <a:p>
                      <a:r>
                        <a:rPr lang="en-US" sz="800" dirty="0" smtClean="0"/>
                        <a:t>Policy</a:t>
                      </a:r>
                      <a:endParaRPr lang="en-US" sz="800" dirty="0"/>
                    </a:p>
                  </a:txBody>
                  <a:tcPr/>
                </a:tc>
                <a:tc>
                  <a:txBody>
                    <a:bodyPr/>
                    <a:lstStyle/>
                    <a:p>
                      <a:r>
                        <a:rPr lang="en-US" sz="800" dirty="0" smtClean="0"/>
                        <a:t>Yes (M,</a:t>
                      </a:r>
                      <a:r>
                        <a:rPr lang="en-US" sz="800" baseline="0" dirty="0" smtClean="0"/>
                        <a:t> S</a:t>
                      </a:r>
                      <a:r>
                        <a:rPr lang="en-US" sz="800" dirty="0" smtClean="0"/>
                        <a:t>)</a:t>
                      </a:r>
                      <a:endParaRPr lang="en-US" sz="800" dirty="0"/>
                    </a:p>
                  </a:txBody>
                  <a:tcPr/>
                </a:tc>
                <a:tc>
                  <a:txBody>
                    <a:bodyPr/>
                    <a:lstStyle/>
                    <a:p>
                      <a:r>
                        <a:rPr lang="en-US" sz="800" dirty="0" smtClean="0"/>
                        <a:t>Yes</a:t>
                      </a:r>
                      <a:endParaRPr lang="en-US" sz="800" dirty="0"/>
                    </a:p>
                  </a:txBody>
                  <a:tcPr/>
                </a:tc>
                <a:tc>
                  <a:txBody>
                    <a:bodyPr/>
                    <a:lstStyle/>
                    <a:p>
                      <a:r>
                        <a:rPr lang="en-US" sz="800" dirty="0" smtClean="0"/>
                        <a:t>OLL, Ozone, KO</a:t>
                      </a:r>
                      <a:endParaRPr lang="en-US" sz="800" dirty="0"/>
                    </a:p>
                  </a:txBody>
                  <a:tcPr/>
                </a:tc>
              </a:tr>
              <a:tr h="274999">
                <a:tc>
                  <a:txBody>
                    <a:bodyPr/>
                    <a:lstStyle/>
                    <a:p>
                      <a:r>
                        <a:rPr lang="en-US" sz="800" dirty="0" smtClean="0"/>
                        <a:t>Alberta</a:t>
                      </a:r>
                      <a:endParaRPr lang="en-US" sz="800" dirty="0"/>
                    </a:p>
                  </a:txBody>
                  <a:tcPr/>
                </a:tc>
                <a:tc>
                  <a:txBody>
                    <a:bodyPr/>
                    <a:lstStyle/>
                    <a:p>
                      <a:r>
                        <a:rPr lang="en-US" sz="800" dirty="0" smtClean="0"/>
                        <a:t>Yes</a:t>
                      </a:r>
                      <a:endParaRPr lang="en-US" sz="800" dirty="0"/>
                    </a:p>
                  </a:txBody>
                  <a:tcPr/>
                </a:tc>
                <a:tc>
                  <a:txBody>
                    <a:bodyPr/>
                    <a:lstStyle/>
                    <a:p>
                      <a:r>
                        <a:rPr lang="en-US" sz="800" dirty="0" smtClean="0"/>
                        <a:t>25%</a:t>
                      </a:r>
                      <a:endParaRPr lang="en-US" sz="800" dirty="0"/>
                    </a:p>
                  </a:txBody>
                  <a:tcPr/>
                </a:tc>
                <a:tc>
                  <a:txBody>
                    <a:bodyPr/>
                    <a:lstStyle/>
                    <a:p>
                      <a:r>
                        <a:rPr lang="en-US" sz="800" dirty="0" smtClean="0"/>
                        <a:t>No</a:t>
                      </a:r>
                      <a:endParaRPr lang="en-US" sz="800" dirty="0"/>
                    </a:p>
                  </a:txBody>
                  <a:tcPr/>
                </a:tc>
                <a:tc>
                  <a:txBody>
                    <a:bodyPr/>
                    <a:lstStyle/>
                    <a:p>
                      <a:r>
                        <a:rPr lang="en-US" sz="800" dirty="0" smtClean="0"/>
                        <a:t>Yes (M?)</a:t>
                      </a:r>
                      <a:endParaRPr lang="en-US" sz="800" dirty="0"/>
                    </a:p>
                  </a:txBody>
                  <a:tcPr/>
                </a:tc>
                <a:tc>
                  <a:txBody>
                    <a:bodyPr/>
                    <a:lstStyle/>
                    <a:p>
                      <a:r>
                        <a:rPr lang="en-US" sz="800" dirty="0" smtClean="0"/>
                        <a:t>Yes</a:t>
                      </a:r>
                      <a:endParaRPr lang="en-US" sz="800" dirty="0"/>
                    </a:p>
                  </a:txBody>
                  <a:tcPr/>
                </a:tc>
                <a:tc>
                  <a:txBody>
                    <a:bodyPr/>
                    <a:lstStyle/>
                    <a:p>
                      <a:r>
                        <a:rPr lang="en-US" sz="800" dirty="0" smtClean="0"/>
                        <a:t>ALL</a:t>
                      </a:r>
                      <a:endParaRPr lang="en-US" sz="800" dirty="0"/>
                    </a:p>
                  </a:txBody>
                  <a:tcPr/>
                </a:tc>
              </a:tr>
              <a:tr h="274999">
                <a:tc>
                  <a:txBody>
                    <a:bodyPr/>
                    <a:lstStyle/>
                    <a:p>
                      <a:r>
                        <a:rPr lang="en-US" sz="800" dirty="0" smtClean="0"/>
                        <a:t>British</a:t>
                      </a:r>
                      <a:r>
                        <a:rPr lang="en-US" sz="800" baseline="0" dirty="0" smtClean="0"/>
                        <a:t> Columbia</a:t>
                      </a:r>
                      <a:endParaRPr lang="en-US" sz="800" dirty="0"/>
                    </a:p>
                  </a:txBody>
                  <a:tcPr/>
                </a:tc>
                <a:tc>
                  <a:txBody>
                    <a:bodyPr/>
                    <a:lstStyle/>
                    <a:p>
                      <a:r>
                        <a:rPr lang="en-US" sz="800" dirty="0" smtClean="0"/>
                        <a:t>Yes</a:t>
                      </a:r>
                      <a:endParaRPr lang="en-US" sz="800" dirty="0"/>
                    </a:p>
                  </a:txBody>
                  <a:tcPr/>
                </a:tc>
                <a:tc>
                  <a:txBody>
                    <a:bodyPr/>
                    <a:lstStyle/>
                    <a:p>
                      <a:r>
                        <a:rPr lang="en-US" sz="800" dirty="0" smtClean="0"/>
                        <a:t>75%</a:t>
                      </a:r>
                      <a:endParaRPr lang="en-US" sz="800" dirty="0"/>
                    </a:p>
                  </a:txBody>
                  <a:tcPr/>
                </a:tc>
                <a:tc>
                  <a:txBody>
                    <a:bodyPr/>
                    <a:lstStyle/>
                    <a:p>
                      <a:r>
                        <a:rPr lang="en-US" sz="800" dirty="0" smtClean="0"/>
                        <a:t>Yes</a:t>
                      </a:r>
                      <a:endParaRPr lang="en-US" sz="800" dirty="0"/>
                    </a:p>
                  </a:txBody>
                  <a:tcPr/>
                </a:tc>
                <a:tc>
                  <a:txBody>
                    <a:bodyPr/>
                    <a:lstStyle/>
                    <a:p>
                      <a:r>
                        <a:rPr lang="en-US" sz="800" dirty="0" smtClean="0"/>
                        <a:t>Yes (M?)</a:t>
                      </a:r>
                      <a:endParaRPr lang="en-US" sz="800" dirty="0"/>
                    </a:p>
                  </a:txBody>
                  <a:tcPr/>
                </a:tc>
                <a:tc>
                  <a:txBody>
                    <a:bodyPr/>
                    <a:lstStyle/>
                    <a:p>
                      <a:r>
                        <a:rPr lang="en-US" sz="800" dirty="0" smtClean="0"/>
                        <a:t>Yes</a:t>
                      </a:r>
                      <a:endParaRPr lang="en-US" sz="800" dirty="0"/>
                    </a:p>
                  </a:txBody>
                  <a:tcPr/>
                </a:tc>
                <a:tc>
                  <a:txBody>
                    <a:bodyPr/>
                    <a:lstStyle/>
                    <a:p>
                      <a:r>
                        <a:rPr lang="en-US" sz="800" dirty="0" smtClean="0"/>
                        <a:t>BCPL, BCLL</a:t>
                      </a:r>
                      <a:endParaRPr lang="en-US" sz="800" dirty="0"/>
                    </a:p>
                  </a:txBody>
                  <a:tcPr/>
                </a:tc>
              </a:tr>
              <a:tr h="274999">
                <a:tc>
                  <a:txBody>
                    <a:bodyPr/>
                    <a:lstStyle/>
                    <a:p>
                      <a:r>
                        <a:rPr lang="en-US" sz="800" dirty="0" smtClean="0"/>
                        <a:t>Manitoba</a:t>
                      </a:r>
                      <a:endParaRPr lang="en-US" sz="800" dirty="0"/>
                    </a:p>
                  </a:txBody>
                  <a:tcPr/>
                </a:tc>
                <a:tc>
                  <a:txBody>
                    <a:bodyPr/>
                    <a:lstStyle/>
                    <a:p>
                      <a:r>
                        <a:rPr lang="en-US" sz="800" dirty="0" smtClean="0"/>
                        <a:t>Yes</a:t>
                      </a:r>
                      <a:endParaRPr lang="en-US" sz="800" dirty="0"/>
                    </a:p>
                  </a:txBody>
                  <a:tcPr/>
                </a:tc>
                <a:tc>
                  <a:txBody>
                    <a:bodyPr/>
                    <a:lstStyle/>
                    <a:p>
                      <a:r>
                        <a:rPr lang="en-US" sz="800" dirty="0" smtClean="0"/>
                        <a:t>50%-60%</a:t>
                      </a:r>
                      <a:endParaRPr lang="en-US" sz="800" dirty="0"/>
                    </a:p>
                  </a:txBody>
                  <a:tcPr/>
                </a:tc>
                <a:tc>
                  <a:txBody>
                    <a:bodyPr/>
                    <a:lstStyle/>
                    <a:p>
                      <a:r>
                        <a:rPr lang="en-US" sz="800" dirty="0" smtClean="0"/>
                        <a:t>No</a:t>
                      </a:r>
                      <a:endParaRPr lang="en-US" sz="800" dirty="0"/>
                    </a:p>
                  </a:txBody>
                  <a:tcPr/>
                </a:tc>
                <a:tc>
                  <a:txBody>
                    <a:bodyPr/>
                    <a:lstStyle/>
                    <a:p>
                      <a:r>
                        <a:rPr lang="en-US" sz="800" dirty="0" smtClean="0"/>
                        <a:t>Yes (M?)</a:t>
                      </a:r>
                      <a:endParaRPr lang="en-US" sz="800" dirty="0"/>
                    </a:p>
                  </a:txBody>
                  <a:tcPr/>
                </a:tc>
                <a:tc>
                  <a:txBody>
                    <a:bodyPr/>
                    <a:lstStyle/>
                    <a:p>
                      <a:r>
                        <a:rPr lang="en-US" sz="800" dirty="0" smtClean="0"/>
                        <a:t>No</a:t>
                      </a:r>
                      <a:endParaRPr lang="en-US" sz="800" dirty="0"/>
                    </a:p>
                  </a:txBody>
                  <a:tcPr/>
                </a:tc>
                <a:tc>
                  <a:txBody>
                    <a:bodyPr/>
                    <a:lstStyle/>
                    <a:p>
                      <a:r>
                        <a:rPr lang="en-US" sz="800" dirty="0" smtClean="0"/>
                        <a:t>MLL</a:t>
                      </a:r>
                      <a:endParaRPr lang="en-US" sz="800" dirty="0"/>
                    </a:p>
                  </a:txBody>
                  <a:tcPr/>
                </a:tc>
              </a:tr>
              <a:tr h="274999">
                <a:tc>
                  <a:txBody>
                    <a:bodyPr/>
                    <a:lstStyle/>
                    <a:p>
                      <a:r>
                        <a:rPr lang="en-US" sz="800" dirty="0" smtClean="0"/>
                        <a:t>New</a:t>
                      </a:r>
                      <a:r>
                        <a:rPr lang="en-US" sz="800" baseline="0" dirty="0" smtClean="0"/>
                        <a:t> Brunswick</a:t>
                      </a:r>
                      <a:endParaRPr lang="en-US" sz="800" dirty="0"/>
                    </a:p>
                  </a:txBody>
                  <a:tcPr/>
                </a:tc>
                <a:tc>
                  <a:txBody>
                    <a:bodyPr/>
                    <a:lstStyle/>
                    <a:p>
                      <a:r>
                        <a:rPr lang="en-US" sz="800" dirty="0" smtClean="0"/>
                        <a:t>Yes</a:t>
                      </a:r>
                      <a:endParaRPr lang="en-US" sz="800" dirty="0"/>
                    </a:p>
                  </a:txBody>
                  <a:tcPr/>
                </a:tc>
                <a:tc>
                  <a:txBody>
                    <a:bodyPr/>
                    <a:lstStyle/>
                    <a:p>
                      <a:r>
                        <a:rPr lang="en-US" sz="800" dirty="0" smtClean="0"/>
                        <a:t>Unknown</a:t>
                      </a:r>
                      <a:endParaRPr lang="en-US" sz="800" dirty="0"/>
                    </a:p>
                  </a:txBody>
                  <a:tcPr/>
                </a:tc>
                <a:tc>
                  <a:txBody>
                    <a:bodyPr/>
                    <a:lstStyle/>
                    <a:p>
                      <a:r>
                        <a:rPr lang="en-US" sz="800" dirty="0" smtClean="0"/>
                        <a:t>Legislative</a:t>
                      </a:r>
                      <a:endParaRPr lang="en-US" sz="800" dirty="0"/>
                    </a:p>
                  </a:txBody>
                  <a:tcPr/>
                </a:tc>
                <a:tc>
                  <a:txBody>
                    <a:bodyPr/>
                    <a:lstStyle/>
                    <a:p>
                      <a:r>
                        <a:rPr lang="en-US" sz="800" dirty="0" smtClean="0"/>
                        <a:t>Yes (M?)</a:t>
                      </a:r>
                      <a:endParaRPr lang="en-US" sz="800" dirty="0"/>
                    </a:p>
                  </a:txBody>
                  <a:tcPr/>
                </a:tc>
                <a:tc>
                  <a:txBody>
                    <a:bodyPr/>
                    <a:lstStyle/>
                    <a:p>
                      <a:r>
                        <a:rPr lang="en-US" sz="800" dirty="0" smtClean="0"/>
                        <a:t>Yes</a:t>
                      </a:r>
                      <a:endParaRPr lang="en-US" sz="800" dirty="0"/>
                    </a:p>
                  </a:txBody>
                  <a:tcPr/>
                </a:tc>
                <a:tc>
                  <a:txBody>
                    <a:bodyPr/>
                    <a:lstStyle/>
                    <a:p>
                      <a:r>
                        <a:rPr lang="en-US" sz="800" dirty="0" smtClean="0"/>
                        <a:t>NBLL</a:t>
                      </a:r>
                      <a:endParaRPr lang="en-US" sz="800" dirty="0"/>
                    </a:p>
                  </a:txBody>
                  <a:tcPr/>
                </a:tc>
              </a:tr>
              <a:tr h="320618">
                <a:tc>
                  <a:txBody>
                    <a:bodyPr/>
                    <a:lstStyle/>
                    <a:p>
                      <a:r>
                        <a:rPr lang="en-US" sz="800" dirty="0" smtClean="0"/>
                        <a:t>Newfoundland</a:t>
                      </a:r>
                      <a:r>
                        <a:rPr lang="en-US" sz="800" baseline="0" dirty="0" smtClean="0"/>
                        <a:t> and Labrador</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r>
              <a:tr h="274999">
                <a:tc>
                  <a:txBody>
                    <a:bodyPr/>
                    <a:lstStyle/>
                    <a:p>
                      <a:r>
                        <a:rPr lang="en-US" sz="800" dirty="0" smtClean="0"/>
                        <a:t>Nova</a:t>
                      </a:r>
                      <a:r>
                        <a:rPr lang="en-US" sz="800" baseline="0" dirty="0" smtClean="0"/>
                        <a:t> Scotia</a:t>
                      </a:r>
                      <a:endParaRPr lang="en-US" sz="800" dirty="0"/>
                    </a:p>
                  </a:txBody>
                  <a:tcPr/>
                </a:tc>
                <a:tc>
                  <a:txBody>
                    <a:bodyPr/>
                    <a:lstStyle/>
                    <a:p>
                      <a:r>
                        <a:rPr lang="en-US" sz="800" dirty="0" smtClean="0"/>
                        <a:t>Yes</a:t>
                      </a:r>
                      <a:endParaRPr lang="en-US" sz="800" dirty="0"/>
                    </a:p>
                  </a:txBody>
                  <a:tcPr/>
                </a:tc>
                <a:tc>
                  <a:txBody>
                    <a:bodyPr/>
                    <a:lstStyle/>
                    <a:p>
                      <a:r>
                        <a:rPr lang="en-US" sz="800" dirty="0" smtClean="0"/>
                        <a:t>Full</a:t>
                      </a:r>
                      <a:r>
                        <a:rPr lang="en-US" sz="800" baseline="0" dirty="0" smtClean="0"/>
                        <a:t> (</a:t>
                      </a:r>
                      <a:r>
                        <a:rPr lang="en-US" sz="800" dirty="0" smtClean="0"/>
                        <a:t>all </a:t>
                      </a:r>
                      <a:r>
                        <a:rPr lang="en-US" sz="800" dirty="0" err="1" smtClean="0"/>
                        <a:t>PDFs</a:t>
                      </a:r>
                      <a:r>
                        <a:rPr lang="en-US" sz="800" dirty="0" smtClean="0"/>
                        <a:t>)</a:t>
                      </a:r>
                      <a:endParaRPr lang="en-US" sz="800" dirty="0"/>
                    </a:p>
                  </a:txBody>
                  <a:tcPr/>
                </a:tc>
                <a:tc>
                  <a:txBody>
                    <a:bodyPr/>
                    <a:lstStyle/>
                    <a:p>
                      <a:r>
                        <a:rPr lang="en-US" sz="800" dirty="0" smtClean="0"/>
                        <a:t>Legislative</a:t>
                      </a:r>
                      <a:endParaRPr lang="en-US" sz="800" dirty="0"/>
                    </a:p>
                  </a:txBody>
                  <a:tcPr/>
                </a:tc>
                <a:tc>
                  <a:txBody>
                    <a:bodyPr/>
                    <a:lstStyle/>
                    <a:p>
                      <a:r>
                        <a:rPr lang="en-US" sz="800" dirty="0" smtClean="0"/>
                        <a:t>Yes (M?)</a:t>
                      </a:r>
                      <a:endParaRPr lang="en-US" sz="800" dirty="0"/>
                    </a:p>
                  </a:txBody>
                  <a:tcPr/>
                </a:tc>
                <a:tc>
                  <a:txBody>
                    <a:bodyPr/>
                    <a:lstStyle/>
                    <a:p>
                      <a:r>
                        <a:rPr lang="en-US" sz="800" dirty="0" smtClean="0"/>
                        <a:t>Yes</a:t>
                      </a:r>
                      <a:endParaRPr lang="en-US" sz="800" dirty="0"/>
                    </a:p>
                  </a:txBody>
                  <a:tcPr/>
                </a:tc>
                <a:tc>
                  <a:txBody>
                    <a:bodyPr/>
                    <a:lstStyle/>
                    <a:p>
                      <a:r>
                        <a:rPr lang="en-US" sz="800" dirty="0" smtClean="0"/>
                        <a:t>NSLL</a:t>
                      </a:r>
                      <a:endParaRPr lang="en-US" sz="800" dirty="0"/>
                    </a:p>
                  </a:txBody>
                  <a:tcPr/>
                </a:tc>
              </a:tr>
              <a:tr h="293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Nunavut</a:t>
                      </a:r>
                    </a:p>
                  </a:txBody>
                  <a:tcPr/>
                </a:tc>
                <a:tc>
                  <a:txBody>
                    <a:bodyPr/>
                    <a:lstStyle/>
                    <a:p>
                      <a:r>
                        <a:rPr lang="en-US" sz="800" dirty="0" smtClean="0"/>
                        <a:t>Yes</a:t>
                      </a:r>
                      <a:endParaRPr lang="en-US" sz="800" dirty="0"/>
                    </a:p>
                  </a:txBody>
                  <a:tcPr/>
                </a:tc>
                <a:tc>
                  <a:txBody>
                    <a:bodyPr/>
                    <a:lstStyle/>
                    <a:p>
                      <a:r>
                        <a:rPr lang="en-US" sz="800" dirty="0" smtClean="0"/>
                        <a:t>20%</a:t>
                      </a:r>
                      <a:endParaRPr lang="en-US" sz="800" dirty="0"/>
                    </a:p>
                  </a:txBody>
                  <a:tcPr/>
                </a:tc>
                <a:tc>
                  <a:txBody>
                    <a:bodyPr/>
                    <a:lstStyle/>
                    <a:p>
                      <a:r>
                        <a:rPr lang="en-US" sz="800" dirty="0" smtClean="0"/>
                        <a:t>No</a:t>
                      </a:r>
                      <a:endParaRPr lang="en-US" sz="800" dirty="0"/>
                    </a:p>
                  </a:txBody>
                  <a:tcPr/>
                </a:tc>
                <a:tc>
                  <a:txBody>
                    <a:bodyPr/>
                    <a:lstStyle/>
                    <a:p>
                      <a:r>
                        <a:rPr lang="en-US" sz="800" dirty="0" smtClean="0"/>
                        <a:t>Yes (M?)</a:t>
                      </a:r>
                      <a:endParaRPr lang="en-US" sz="800" dirty="0"/>
                    </a:p>
                  </a:txBody>
                  <a:tcPr/>
                </a:tc>
                <a:tc>
                  <a:txBody>
                    <a:bodyPr/>
                    <a:lstStyle/>
                    <a:p>
                      <a:r>
                        <a:rPr lang="en-US" sz="800" dirty="0" smtClean="0"/>
                        <a:t>No</a:t>
                      </a:r>
                      <a:endParaRPr lang="en-US" sz="800" dirty="0"/>
                    </a:p>
                  </a:txBody>
                  <a:tcPr/>
                </a:tc>
                <a:tc>
                  <a:txBody>
                    <a:bodyPr/>
                    <a:lstStyle/>
                    <a:p>
                      <a:r>
                        <a:rPr lang="en-US" sz="800" dirty="0" smtClean="0"/>
                        <a:t>NLL</a:t>
                      </a:r>
                      <a:endParaRPr lang="en-US" sz="800" dirty="0"/>
                    </a:p>
                  </a:txBody>
                  <a:tcPr/>
                </a:tc>
              </a:tr>
              <a:tr h="320618">
                <a:tc>
                  <a:txBody>
                    <a:bodyPr/>
                    <a:lstStyle/>
                    <a:p>
                      <a:r>
                        <a:rPr lang="en-US" sz="800" dirty="0" smtClean="0"/>
                        <a:t>Prince</a:t>
                      </a:r>
                      <a:r>
                        <a:rPr lang="en-US" sz="800" baseline="0" dirty="0" smtClean="0"/>
                        <a:t> Edward Island</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r>
              <a:tr h="274999">
                <a:tc>
                  <a:txBody>
                    <a:bodyPr/>
                    <a:lstStyle/>
                    <a:p>
                      <a:r>
                        <a:rPr lang="en-US" sz="800" dirty="0" smtClean="0"/>
                        <a:t>Quebec</a:t>
                      </a:r>
                      <a:endParaRPr lang="en-US" sz="800" dirty="0"/>
                    </a:p>
                  </a:txBody>
                  <a:tcPr/>
                </a:tc>
                <a:tc>
                  <a:txBody>
                    <a:bodyPr/>
                    <a:lstStyle/>
                    <a:p>
                      <a:r>
                        <a:rPr lang="en-US" sz="800" dirty="0" smtClean="0"/>
                        <a:t>Yes</a:t>
                      </a:r>
                      <a:endParaRPr lang="en-US" sz="800" dirty="0"/>
                    </a:p>
                  </a:txBody>
                  <a:tcPr/>
                </a:tc>
                <a:tc>
                  <a:txBody>
                    <a:bodyPr/>
                    <a:lstStyle/>
                    <a:p>
                      <a:r>
                        <a:rPr lang="en-US" sz="800" dirty="0" smtClean="0"/>
                        <a:t>Full</a:t>
                      </a:r>
                      <a:endParaRPr lang="en-US" sz="800" dirty="0"/>
                    </a:p>
                  </a:txBody>
                  <a:tcPr/>
                </a:tc>
                <a:tc>
                  <a:txBody>
                    <a:bodyPr/>
                    <a:lstStyle/>
                    <a:p>
                      <a:r>
                        <a:rPr lang="en-US" sz="800" dirty="0" smtClean="0"/>
                        <a:t>Legislative</a:t>
                      </a:r>
                      <a:endParaRPr lang="en-US" sz="800" dirty="0"/>
                    </a:p>
                  </a:txBody>
                  <a:tcPr/>
                </a:tc>
                <a:tc>
                  <a:txBody>
                    <a:bodyPr/>
                    <a:lstStyle/>
                    <a:p>
                      <a:r>
                        <a:rPr lang="en-US" sz="800" dirty="0" smtClean="0"/>
                        <a:t>Yes (M,</a:t>
                      </a:r>
                      <a:r>
                        <a:rPr lang="en-US" sz="800" baseline="0" dirty="0" smtClean="0"/>
                        <a:t> S)</a:t>
                      </a:r>
                      <a:endParaRPr lang="en-US" sz="800" dirty="0"/>
                    </a:p>
                  </a:txBody>
                  <a:tcPr/>
                </a:tc>
                <a:tc>
                  <a:txBody>
                    <a:bodyPr/>
                    <a:lstStyle/>
                    <a:p>
                      <a:r>
                        <a:rPr lang="en-US" sz="800" dirty="0" smtClean="0"/>
                        <a:t>Yes</a:t>
                      </a:r>
                      <a:endParaRPr lang="en-US" sz="800" dirty="0"/>
                    </a:p>
                  </a:txBody>
                  <a:tcPr/>
                </a:tc>
                <a:tc>
                  <a:txBody>
                    <a:bodyPr/>
                    <a:lstStyle/>
                    <a:p>
                      <a:r>
                        <a:rPr lang="en-US" sz="800" dirty="0" err="1" smtClean="0"/>
                        <a:t>BAnQ</a:t>
                      </a:r>
                      <a:r>
                        <a:rPr lang="en-US" sz="800" dirty="0" smtClean="0"/>
                        <a:t> (PGQ)</a:t>
                      </a:r>
                      <a:endParaRPr lang="en-US" sz="800" dirty="0"/>
                    </a:p>
                  </a:txBody>
                  <a:tcPr/>
                </a:tc>
              </a:tr>
              <a:tr h="274999">
                <a:tc>
                  <a:txBody>
                    <a:bodyPr/>
                    <a:lstStyle/>
                    <a:p>
                      <a:r>
                        <a:rPr lang="en-US" sz="800" dirty="0" smtClean="0"/>
                        <a:t>Saskatchewan</a:t>
                      </a:r>
                      <a:endParaRPr lang="en-US" sz="800" dirty="0"/>
                    </a:p>
                  </a:txBody>
                  <a:tcPr/>
                </a:tc>
                <a:tc>
                  <a:txBody>
                    <a:bodyPr/>
                    <a:lstStyle/>
                    <a:p>
                      <a:r>
                        <a:rPr lang="en-US" sz="800" dirty="0" smtClean="0"/>
                        <a:t>Yes</a:t>
                      </a:r>
                      <a:endParaRPr lang="en-US" sz="800" dirty="0"/>
                    </a:p>
                  </a:txBody>
                  <a:tcPr/>
                </a:tc>
                <a:tc>
                  <a:txBody>
                    <a:bodyPr/>
                    <a:lstStyle/>
                    <a:p>
                      <a:r>
                        <a:rPr lang="en-US" sz="800" dirty="0" smtClean="0"/>
                        <a:t>“Fair”</a:t>
                      </a:r>
                      <a:endParaRPr lang="en-US" sz="800" dirty="0"/>
                    </a:p>
                  </a:txBody>
                  <a:tcPr/>
                </a:tc>
                <a:tc>
                  <a:txBody>
                    <a:bodyPr/>
                    <a:lstStyle/>
                    <a:p>
                      <a:r>
                        <a:rPr lang="en-US" sz="800" dirty="0" smtClean="0"/>
                        <a:t>Legislative</a:t>
                      </a:r>
                      <a:endParaRPr lang="en-US" sz="800" dirty="0"/>
                    </a:p>
                  </a:txBody>
                  <a:tcPr/>
                </a:tc>
                <a:tc>
                  <a:txBody>
                    <a:bodyPr/>
                    <a:lstStyle/>
                    <a:p>
                      <a:r>
                        <a:rPr lang="en-US" sz="800" dirty="0" smtClean="0"/>
                        <a:t>Yes (M?)</a:t>
                      </a:r>
                      <a:endParaRPr lang="en-US" sz="800" dirty="0"/>
                    </a:p>
                  </a:txBody>
                  <a:tcPr/>
                </a:tc>
                <a:tc>
                  <a:txBody>
                    <a:bodyPr/>
                    <a:lstStyle/>
                    <a:p>
                      <a:r>
                        <a:rPr lang="en-US" sz="800" dirty="0" smtClean="0"/>
                        <a:t>Yes</a:t>
                      </a:r>
                      <a:endParaRPr lang="en-US" sz="800" dirty="0"/>
                    </a:p>
                  </a:txBody>
                  <a:tcPr/>
                </a:tc>
                <a:tc>
                  <a:txBody>
                    <a:bodyPr/>
                    <a:lstStyle/>
                    <a:p>
                      <a:r>
                        <a:rPr lang="en-US" sz="800" dirty="0" smtClean="0"/>
                        <a:t>SLL</a:t>
                      </a:r>
                      <a:endParaRPr lang="en-US" sz="800" dirty="0"/>
                    </a:p>
                  </a:txBody>
                  <a:tcPr/>
                </a:tc>
              </a:tr>
              <a:tr h="274999">
                <a:tc>
                  <a:txBody>
                    <a:bodyPr/>
                    <a:lstStyle/>
                    <a:p>
                      <a:r>
                        <a:rPr lang="en-US" sz="800" dirty="0" smtClean="0"/>
                        <a:t>Yukon</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c>
                  <a:txBody>
                    <a:bodyPr/>
                    <a:lstStyle/>
                    <a:p>
                      <a:r>
                        <a:rPr lang="en-US" sz="800" dirty="0" smtClean="0"/>
                        <a:t>n/a</a:t>
                      </a:r>
                      <a:endParaRPr lang="en-US" sz="8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CRI / </a:t>
            </a:r>
            <a:r>
              <a:rPr lang="en-US" dirty="0" err="1" smtClean="0"/>
              <a:t>Microlog</a:t>
            </a:r>
            <a:r>
              <a:rPr lang="en-US" dirty="0" smtClean="0"/>
              <a:t> </a:t>
            </a:r>
            <a:endParaRPr lang="en-US" dirty="0"/>
          </a:p>
        </p:txBody>
      </p:sp>
      <p:pic>
        <p:nvPicPr>
          <p:cNvPr id="4" name="Content Placeholder 3" descr="Microlog.png"/>
          <p:cNvPicPr>
            <a:picLocks noGrp="1" noChangeAspect="1"/>
          </p:cNvPicPr>
          <p:nvPr>
            <p:ph idx="1"/>
          </p:nvPr>
        </p:nvPicPr>
        <p:blipFill>
          <a:blip r:embed="rId3"/>
          <a:srcRect l="-6803" r="-6803"/>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QCAT to DSP</a:t>
            </a:r>
            <a:endParaRPr lang="en-US" dirty="0"/>
          </a:p>
        </p:txBody>
      </p:sp>
      <p:pic>
        <p:nvPicPr>
          <p:cNvPr id="4" name="Content Placeholder 3" descr="QCAT_DSP.png"/>
          <p:cNvPicPr>
            <a:picLocks noGrp="1" noChangeAspect="1"/>
          </p:cNvPicPr>
          <p:nvPr>
            <p:ph idx="1"/>
          </p:nvPr>
        </p:nvPicPr>
        <p:blipFill>
          <a:blip r:embed="rId3"/>
          <a:srcRect l="-7445" r="-7445"/>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1292</TotalTime>
  <Words>2002</Words>
  <Application>Microsoft Office PowerPoint</Application>
  <PresentationFormat>On-screen Show (4:3)</PresentationFormat>
  <Paragraphs>456</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Plaza</vt:lpstr>
      <vt:lpstr>Government information: Bridging the print/electronic divide </vt:lpstr>
      <vt:lpstr>Outline</vt:lpstr>
      <vt:lpstr>Government Publications</vt:lpstr>
      <vt:lpstr>Legislation: Federal</vt:lpstr>
      <vt:lpstr>Legislation: Provincial</vt:lpstr>
      <vt:lpstr>Legislation: Municipal</vt:lpstr>
      <vt:lpstr>Legislation: Summary</vt:lpstr>
      <vt:lpstr>Access: CRI / Microlog </vt:lpstr>
      <vt:lpstr>Access: QCAT to DSP</vt:lpstr>
      <vt:lpstr>Access: QCAT to LAC</vt:lpstr>
      <vt:lpstr>Access: QCAT to OLL</vt:lpstr>
      <vt:lpstr>Access: QCAT to Ozone</vt:lpstr>
      <vt:lpstr>Access: QCAT to EUi</vt:lpstr>
      <vt:lpstr>Access: QCAT to OECD</vt:lpstr>
      <vt:lpstr>Access: CEL</vt:lpstr>
      <vt:lpstr>Access: QCAT to Marcive</vt:lpstr>
      <vt:lpstr>Access: CSE &amp; Widgets</vt:lpstr>
      <vt:lpstr>Access: Guides</vt:lpstr>
      <vt:lpstr>Access: AccessUN</vt:lpstr>
      <vt:lpstr>Access: Networking</vt:lpstr>
      <vt:lpstr>LAC’s E-Collection, Web Archive and TDR</vt:lpstr>
      <vt:lpstr>Government information: Bridging the print/electronic divide </vt:lpstr>
      <vt:lpstr>Outline</vt:lpstr>
      <vt:lpstr>Canadian Academic Libraries Government Publications Survey</vt:lpstr>
      <vt:lpstr>Collection Policy</vt:lpstr>
      <vt:lpstr>Location of service unit</vt:lpstr>
      <vt:lpstr>Integration of service unit</vt:lpstr>
      <vt:lpstr>Collection location</vt:lpstr>
      <vt:lpstr>Catalogue links</vt:lpstr>
      <vt:lpstr>User support</vt:lpstr>
      <vt:lpstr>Collaborative projects</vt:lpstr>
      <vt:lpstr>Survey comparisons</vt:lpstr>
      <vt:lpstr>Collection arrangement</vt:lpstr>
      <vt:lpstr>Reference challenges</vt:lpstr>
      <vt:lpstr>Reference challenges cont’d</vt:lpstr>
      <vt:lpstr>United  Nations – Terms of Use</vt:lpstr>
      <vt:lpstr>Preservation Policies</vt:lpstr>
      <vt:lpstr>Solutions : Change focus</vt:lpstr>
      <vt:lpstr>Needs assessment</vt:lpstr>
      <vt:lpstr>User preferences – Burroughs, 2009</vt:lpstr>
      <vt:lpstr>Solutions : Regional</vt:lpstr>
      <vt:lpstr>Solutions : National</vt:lpstr>
      <vt:lpstr>Gov’t of Canada Website Archive</vt:lpstr>
      <vt:lpstr>Web Archive cont’d</vt:lpstr>
      <vt:lpstr>Solutions : U. S.</vt:lpstr>
      <vt:lpstr>Solutions: Web archive portals</vt:lpstr>
      <vt:lpstr>Solutions: Archive indexes</vt:lpstr>
      <vt:lpstr>Solutions: Collaborative guides</vt:lpstr>
      <vt:lpstr>Solutions : Current events feeds</vt:lpstr>
      <vt:lpstr>Acknowledgements</vt:lpstr>
      <vt:lpstr>Contacts</vt:lpstr>
      <vt:lpstr>References</vt:lpstr>
      <vt:lpstr>References cont’d</vt:lpstr>
    </vt:vector>
  </TitlesOfParts>
  <Company>Queen's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information: Bridging the print/electronic divide </dc:title>
  <dc:subject>SuperConference2010</dc:subject>
  <dc:creator>David Burke</dc:creator>
  <cp:lastModifiedBy>Carol Perry</cp:lastModifiedBy>
  <cp:revision>146</cp:revision>
  <dcterms:created xsi:type="dcterms:W3CDTF">2010-02-27T12:00:50Z</dcterms:created>
  <dcterms:modified xsi:type="dcterms:W3CDTF">2010-03-09T17:01:28Z</dcterms:modified>
</cp:coreProperties>
</file>