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1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89" r:id="rId3"/>
    <p:sldMasterId id="2147483660" r:id="rId4"/>
    <p:sldMasterId id="2147483667" r:id="rId5"/>
    <p:sldMasterId id="2147483675" r:id="rId6"/>
    <p:sldMasterId id="2147483672" r:id="rId7"/>
    <p:sldMasterId id="2147483677" r:id="rId8"/>
    <p:sldMasterId id="2147483679" r:id="rId9"/>
    <p:sldMasterId id="2147483682" r:id="rId10"/>
    <p:sldMasterId id="2147483684" r:id="rId11"/>
    <p:sldMasterId id="2147483692" r:id="rId12"/>
    <p:sldMasterId id="2147483701" r:id="rId13"/>
    <p:sldMasterId id="2147483707" r:id="rId14"/>
    <p:sldMasterId id="2147483713" r:id="rId15"/>
    <p:sldMasterId id="2147483723" r:id="rId16"/>
    <p:sldMasterId id="2147483735" r:id="rId17"/>
    <p:sldMasterId id="2147483746" r:id="rId18"/>
    <p:sldMasterId id="2147483749" r:id="rId19"/>
    <p:sldMasterId id="2147483760" r:id="rId20"/>
    <p:sldMasterId id="2147483765" r:id="rId21"/>
    <p:sldMasterId id="2147483771" r:id="rId22"/>
    <p:sldMasterId id="2147483777" r:id="rId23"/>
    <p:sldMasterId id="2147483787" r:id="rId24"/>
    <p:sldMasterId id="2147483790" r:id="rId25"/>
    <p:sldMasterId id="2147483794" r:id="rId26"/>
  </p:sldMasterIdLst>
  <p:notesMasterIdLst>
    <p:notesMasterId r:id="rId119"/>
  </p:notesMasterIdLst>
  <p:sldIdLst>
    <p:sldId id="256" r:id="rId27"/>
    <p:sldId id="495" r:id="rId28"/>
    <p:sldId id="261" r:id="rId29"/>
    <p:sldId id="264" r:id="rId30"/>
    <p:sldId id="266" r:id="rId31"/>
    <p:sldId id="416" r:id="rId32"/>
    <p:sldId id="417" r:id="rId33"/>
    <p:sldId id="418" r:id="rId34"/>
    <p:sldId id="415" r:id="rId35"/>
    <p:sldId id="353" r:id="rId36"/>
    <p:sldId id="427" r:id="rId37"/>
    <p:sldId id="488" r:id="rId38"/>
    <p:sldId id="430" r:id="rId39"/>
    <p:sldId id="501" r:id="rId40"/>
    <p:sldId id="583" r:id="rId41"/>
    <p:sldId id="584" r:id="rId42"/>
    <p:sldId id="598" r:id="rId43"/>
    <p:sldId id="585" r:id="rId44"/>
    <p:sldId id="595" r:id="rId45"/>
    <p:sldId id="594" r:id="rId46"/>
    <p:sldId id="593" r:id="rId47"/>
    <p:sldId id="596" r:id="rId48"/>
    <p:sldId id="586" r:id="rId49"/>
    <p:sldId id="589" r:id="rId50"/>
    <p:sldId id="590" r:id="rId51"/>
    <p:sldId id="591" r:id="rId52"/>
    <p:sldId id="592" r:id="rId53"/>
    <p:sldId id="588" r:id="rId54"/>
    <p:sldId id="597" r:id="rId55"/>
    <p:sldId id="431" r:id="rId56"/>
    <p:sldId id="432" r:id="rId57"/>
    <p:sldId id="433" r:id="rId58"/>
    <p:sldId id="435" r:id="rId59"/>
    <p:sldId id="446" r:id="rId60"/>
    <p:sldId id="576" r:id="rId61"/>
    <p:sldId id="440" r:id="rId62"/>
    <p:sldId id="444" r:id="rId63"/>
    <p:sldId id="455" r:id="rId64"/>
    <p:sldId id="577" r:id="rId65"/>
    <p:sldId id="447" r:id="rId66"/>
    <p:sldId id="543" r:id="rId67"/>
    <p:sldId id="544" r:id="rId68"/>
    <p:sldId id="436" r:id="rId69"/>
    <p:sldId id="442" r:id="rId70"/>
    <p:sldId id="437" r:id="rId71"/>
    <p:sldId id="507" r:id="rId72"/>
    <p:sldId id="460" r:id="rId73"/>
    <p:sldId id="461" r:id="rId74"/>
    <p:sldId id="462" r:id="rId75"/>
    <p:sldId id="463" r:id="rId76"/>
    <p:sldId id="568" r:id="rId77"/>
    <p:sldId id="570" r:id="rId78"/>
    <p:sldId id="571" r:id="rId79"/>
    <p:sldId id="580" r:id="rId80"/>
    <p:sldId id="572" r:id="rId81"/>
    <p:sldId id="573" r:id="rId82"/>
    <p:sldId id="292" r:id="rId83"/>
    <p:sldId id="509" r:id="rId84"/>
    <p:sldId id="439" r:id="rId85"/>
    <p:sldId id="511" r:id="rId86"/>
    <p:sldId id="547" r:id="rId87"/>
    <p:sldId id="517" r:id="rId88"/>
    <p:sldId id="518" r:id="rId89"/>
    <p:sldId id="546" r:id="rId90"/>
    <p:sldId id="550" r:id="rId91"/>
    <p:sldId id="551" r:id="rId92"/>
    <p:sldId id="519" r:id="rId93"/>
    <p:sldId id="520" r:id="rId94"/>
    <p:sldId id="579" r:id="rId95"/>
    <p:sldId id="521" r:id="rId96"/>
    <p:sldId id="522" r:id="rId97"/>
    <p:sldId id="523" r:id="rId98"/>
    <p:sldId id="524" r:id="rId99"/>
    <p:sldId id="549" r:id="rId100"/>
    <p:sldId id="525" r:id="rId101"/>
    <p:sldId id="527" r:id="rId102"/>
    <p:sldId id="528" r:id="rId103"/>
    <p:sldId id="530" r:id="rId104"/>
    <p:sldId id="529" r:id="rId105"/>
    <p:sldId id="531" r:id="rId106"/>
    <p:sldId id="532" r:id="rId107"/>
    <p:sldId id="533" r:id="rId108"/>
    <p:sldId id="534" r:id="rId109"/>
    <p:sldId id="536" r:id="rId110"/>
    <p:sldId id="600" r:id="rId111"/>
    <p:sldId id="599" r:id="rId112"/>
    <p:sldId id="537" r:id="rId113"/>
    <p:sldId id="538" r:id="rId114"/>
    <p:sldId id="539" r:id="rId115"/>
    <p:sldId id="552" r:id="rId116"/>
    <p:sldId id="553" r:id="rId117"/>
    <p:sldId id="320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82308" autoAdjust="0"/>
  </p:normalViewPr>
  <p:slideViewPr>
    <p:cSldViewPr>
      <p:cViewPr>
        <p:scale>
          <a:sx n="98" d="100"/>
          <a:sy n="98" d="100"/>
        </p:scale>
        <p:origin x="-264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16" Type="http://schemas.openxmlformats.org/officeDocument/2006/relationships/slide" Target="slides/slide9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11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14" Type="http://schemas.openxmlformats.org/officeDocument/2006/relationships/slide" Target="slides/slide88.xml"/><Relationship Id="rId11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nbrarian\Desktop\TAKEHOME\Data\Participant%20Us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epl.ca\files\shared\pmaguire\Fake%20Desktop\Active%20Docs\Final%20Report\Full%20Report\Data\Participant%20Us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5000">
                <a:latin typeface="Arial" pitchFamily="34" charset="0"/>
                <a:cs typeface="Arial" pitchFamily="34" charset="0"/>
              </a:defRPr>
            </a:pPr>
            <a:r>
              <a:rPr lang="en-CA" sz="1400" b="1" i="0" u="none" strike="noStrike" baseline="0">
                <a:effectLst/>
              </a:rPr>
              <a:t>Primary Community Membership</a:t>
            </a:r>
            <a:endParaRPr lang="en-US" sz="140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7469749245054067"/>
          <c:y val="4.1776660710428758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Gender!$D$1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Gender!$A$3:$A$13</c:f>
              <c:strCache>
                <c:ptCount val="11"/>
                <c:pt idx="0">
                  <c:v>Aboriginal</c:v>
                </c:pt>
                <c:pt idx="1">
                  <c:v>At-Risk Teens</c:v>
                </c:pt>
                <c:pt idx="2">
                  <c:v>Isolated</c:v>
                </c:pt>
                <c:pt idx="3">
                  <c:v>Homeless</c:v>
                </c:pt>
                <c:pt idx="4">
                  <c:v>Low Income Adults</c:v>
                </c:pt>
                <c:pt idx="5">
                  <c:v>Low Income Families</c:v>
                </c:pt>
                <c:pt idx="6">
                  <c:v>Low Literacy Adults</c:v>
                </c:pt>
                <c:pt idx="7">
                  <c:v>Newcomers</c:v>
                </c:pt>
                <c:pt idx="8">
                  <c:v>Seniors</c:v>
                </c:pt>
                <c:pt idx="9">
                  <c:v>University of Alberta Students</c:v>
                </c:pt>
                <c:pt idx="10">
                  <c:v>Teen Parents</c:v>
                </c:pt>
              </c:strCache>
            </c:strRef>
          </c:cat>
          <c:val>
            <c:numRef>
              <c:f>Gender!$D$3:$D$13</c:f>
              <c:numCache>
                <c:formatCode>General</c:formatCode>
                <c:ptCount val="11"/>
                <c:pt idx="0">
                  <c:v>10</c:v>
                </c:pt>
                <c:pt idx="1">
                  <c:v>25</c:v>
                </c:pt>
                <c:pt idx="2">
                  <c:v>10</c:v>
                </c:pt>
                <c:pt idx="3">
                  <c:v>14</c:v>
                </c:pt>
                <c:pt idx="4">
                  <c:v>12</c:v>
                </c:pt>
                <c:pt idx="5">
                  <c:v>15</c:v>
                </c:pt>
                <c:pt idx="6">
                  <c:v>20</c:v>
                </c:pt>
                <c:pt idx="7">
                  <c:v>28</c:v>
                </c:pt>
                <c:pt idx="8">
                  <c:v>16</c:v>
                </c:pt>
                <c:pt idx="9">
                  <c:v>10</c:v>
                </c:pt>
                <c:pt idx="10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</c:legend>
    <c:plotVisOnly val="1"/>
    <c:dispBlanksAs val="zero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CA"/>
              <a:t>Participants Using Library Services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'All Combinations'!$I$3</c:f>
              <c:strCache>
                <c:ptCount val="1"/>
                <c:pt idx="0">
                  <c:v>Any Service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'All Combinations'!$J$1</c:f>
              <c:strCache>
                <c:ptCount val="1"/>
                <c:pt idx="0">
                  <c:v>Community Members</c:v>
                </c:pt>
              </c:strCache>
            </c:strRef>
          </c:cat>
          <c:val>
            <c:numRef>
              <c:f>'All Combinations'!$J$3</c:f>
              <c:numCache>
                <c:formatCode>General</c:formatCode>
                <c:ptCount val="1"/>
                <c:pt idx="0">
                  <c:v>138</c:v>
                </c:pt>
              </c:numCache>
            </c:numRef>
          </c:val>
        </c:ser>
        <c:ser>
          <c:idx val="2"/>
          <c:order val="1"/>
          <c:tx>
            <c:strRef>
              <c:f>'All Combinations'!$I$8</c:f>
              <c:strCache>
                <c:ptCount val="1"/>
                <c:pt idx="0">
                  <c:v>No Services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'All Combinations'!$J$1</c:f>
              <c:strCache>
                <c:ptCount val="1"/>
                <c:pt idx="0">
                  <c:v>Community Members</c:v>
                </c:pt>
              </c:strCache>
            </c:strRef>
          </c:cat>
          <c:val>
            <c:numRef>
              <c:f>'All Combinations'!$J$8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5842816"/>
        <c:axId val="45844352"/>
      </c:barChart>
      <c:catAx>
        <c:axId val="4584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5844352"/>
        <c:crosses val="autoZero"/>
        <c:auto val="1"/>
        <c:lblAlgn val="ctr"/>
        <c:lblOffset val="100"/>
        <c:noMultiLvlLbl val="0"/>
      </c:catAx>
      <c:valAx>
        <c:axId val="45844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58428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0.34726</cdr:x>
      <cdr:y>0.38517</cdr:y>
    </cdr:from>
    <cdr:to>
      <cdr:x>0.52981</cdr:x>
      <cdr:y>0.5877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81625" y="6086475"/>
          <a:ext cx="2828925" cy="3200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CA" sz="1100"/>
        </a:p>
      </cdr:txBody>
    </cdr:sp>
  </cdr:relSizeAnchor>
  <cdr:relSizeAnchor xmlns:cdr="http://schemas.openxmlformats.org/drawingml/2006/chartDrawing">
    <cdr:from>
      <cdr:x>0.33247</cdr:x>
      <cdr:y>0.48917</cdr:y>
    </cdr:from>
    <cdr:to>
      <cdr:x>0.43184</cdr:x>
      <cdr:y>0.59404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27619" y="2481873"/>
          <a:ext cx="755431" cy="532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CA" sz="1100"/>
        </a:p>
      </cdr:txBody>
    </cdr:sp>
  </cdr:relSizeAnchor>
  <cdr:relSizeAnchor xmlns:cdr="http://schemas.openxmlformats.org/drawingml/2006/chartDrawing">
    <cdr:from>
      <cdr:x>0.27945</cdr:x>
      <cdr:y>0.48823</cdr:y>
    </cdr:from>
    <cdr:to>
      <cdr:x>0.4082</cdr:x>
      <cdr:y>0.6177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31535" y="1923721"/>
          <a:ext cx="751661" cy="510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CA" sz="1500">
              <a:latin typeface="Arial" pitchFamily="34" charset="0"/>
              <a:cs typeface="Arial" pitchFamily="34" charset="0"/>
            </a:rPr>
            <a:t>174</a:t>
          </a:r>
        </a:p>
      </cdr:txBody>
    </cdr:sp>
  </cdr:relSizeAnchor>
  <cdr:relSizeAnchor xmlns:cdr="http://schemas.openxmlformats.org/drawingml/2006/chartDrawing">
    <cdr:from>
      <cdr:x>0.01171</cdr:x>
      <cdr:y>0.92865</cdr:y>
    </cdr:from>
    <cdr:to>
      <cdr:x>0.66988</cdr:x>
      <cdr:y>0.97691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6367" y="3546987"/>
          <a:ext cx="3731342" cy="184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CA" sz="1100">
              <a:effectLst/>
              <a:latin typeface="+mn-lt"/>
              <a:ea typeface="+mn-ea"/>
              <a:cs typeface="+mn-cs"/>
            </a:rPr>
            <a:t>(</a:t>
          </a:r>
          <a:r>
            <a:rPr lang="en-CA" sz="1100" b="1">
              <a:effectLst/>
              <a:latin typeface="+mn-lt"/>
              <a:ea typeface="+mn-ea"/>
              <a:cs typeface="+mn-cs"/>
            </a:rPr>
            <a:t>FIG. 1)</a:t>
          </a:r>
          <a:endParaRPr lang="en-CA" sz="800" b="1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0.28302</cdr:x>
      <cdr:y>0.23077</cdr:y>
    </cdr:from>
    <cdr:to>
      <cdr:x>0.8021</cdr:x>
      <cdr:y>0.42303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1080120"/>
          <a:ext cx="1981029" cy="8998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r>
            <a:rPr lang="en-US" sz="2400" dirty="0"/>
            <a:t>No Services</a:t>
          </a:r>
        </a:p>
        <a:p xmlns:a="http://schemas.openxmlformats.org/drawingml/2006/main">
          <a:pPr algn="ctr" rtl="0"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r>
            <a:rPr lang="en-US" sz="2400" dirty="0" smtClean="0"/>
            <a:t>25%</a:t>
          </a:r>
          <a:endParaRPr lang="en-CA" sz="1100" dirty="0"/>
        </a:p>
      </cdr:txBody>
    </cdr:sp>
  </cdr:relSizeAnchor>
  <cdr:relSizeAnchor xmlns:cdr="http://schemas.openxmlformats.org/drawingml/2006/chartDrawing">
    <cdr:from>
      <cdr:x>0.2865</cdr:x>
      <cdr:y>0.547</cdr:y>
    </cdr:from>
    <cdr:to>
      <cdr:x>0.8083</cdr:x>
      <cdr:y>0.78274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7364" y="1762432"/>
          <a:ext cx="1415844" cy="759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/>
            <a:t>Uses Services </a:t>
          </a:r>
        </a:p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/>
            <a:t>75%</a:t>
          </a:r>
          <a:endParaRPr lang="en-US" sz="2400" dirty="0"/>
        </a:p>
        <a:p xmlns:a="http://schemas.openxmlformats.org/drawingml/2006/main">
          <a:endParaRPr lang="en-CA" sz="2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C6042-4D9B-48B5-9278-E6A216DBB91A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CFD94-5EC6-467A-B5B3-B0F47D455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- Keeping in mind that </a:t>
            </a:r>
            <a:r>
              <a:rPr lang="en-US" dirty="0" err="1" smtClean="0"/>
              <a:t>Kupersmith</a:t>
            </a:r>
            <a:r>
              <a:rPr lang="en-US" baseline="0" dirty="0" smtClean="0"/>
              <a:t> was looking at University students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5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45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Oranges and Peaches</a:t>
            </a:r>
            <a:r>
              <a:rPr lang="en-US" baseline="0" dirty="0" smtClean="0"/>
              <a:t> reference question story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7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These quotes were </a:t>
            </a:r>
            <a:r>
              <a:rPr lang="en-US" dirty="0" err="1" smtClean="0"/>
              <a:t>recontextualized</a:t>
            </a:r>
            <a:r>
              <a:rPr lang="en-US" dirty="0" smtClean="0"/>
              <a:t> by the study – now when I have these interactions I think about how it represent</a:t>
            </a:r>
            <a:r>
              <a:rPr lang="en-US" baseline="0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45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In-house</a:t>
            </a:r>
            <a:r>
              <a:rPr lang="en-CA" baseline="0" dirty="0" smtClean="0"/>
              <a:t> developed customer service training based on our own experiences and building on what we have learned from outside consultants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71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training being expanded from a service philosophy to specific courses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59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0" tIns="45697" rIns="91420" bIns="45697" anchor="t" anchorCtr="0">
            <a:noAutofit/>
          </a:bodyPr>
          <a:lstStyle/>
          <a:p>
            <a:r>
              <a:rPr lang="en-US" sz="1800" dirty="0" smtClean="0"/>
              <a:t>…and that continues to be built on and expanded</a:t>
            </a:r>
            <a:endParaRPr lang="en-US" sz="1800" dirty="0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0" tIns="45697" rIns="91420" bIns="45697" anchor="b" anchorCtr="0">
            <a:noAutofit/>
          </a:bodyPr>
          <a:lstStyle/>
          <a:p>
            <a:pPr>
              <a:buSzPct val="25000"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 feel like this looks more complicated than it actually is for users to use. Books, CDs,</a:t>
            </a:r>
            <a:r>
              <a:rPr lang="en-CA" baseline="0" dirty="0" smtClean="0"/>
              <a:t> and DVDs all have the same rules attached to them and account for most of the circulation within the library.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38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CA" smtClean="0"/>
              <a:t>exercise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CA" smtClean="0"/>
              <a:t>exercise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CA" smtClean="0"/>
              <a:t>exercise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8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CFD94-5EC6-467A-B5B3-B0F47D4550F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6"/>
            <a:ext cx="8429655" cy="785818"/>
          </a:xfrm>
        </p:spPr>
        <p:txBody>
          <a:bodyPr>
            <a:normAutofit/>
          </a:bodyPr>
          <a:lstStyle>
            <a:lvl1pPr>
              <a:buNone/>
              <a:defRPr sz="4400" b="1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1142985"/>
            <a:ext cx="7643866" cy="1214446"/>
          </a:xfrm>
        </p:spPr>
        <p:txBody>
          <a:bodyPr/>
          <a:lstStyle>
            <a:lvl1pPr marL="0">
              <a:buNone/>
              <a:defRPr b="0"/>
            </a:lvl1pPr>
          </a:lstStyle>
          <a:p>
            <a:pPr lvl="0"/>
            <a:r>
              <a:rPr lang="en-US" dirty="0" smtClean="0"/>
              <a:t>Presentation subtitle or a two-line description about the 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6"/>
            <a:ext cx="8429655" cy="785818"/>
          </a:xfrm>
        </p:spPr>
        <p:txBody>
          <a:bodyPr>
            <a:normAutofit/>
          </a:bodyPr>
          <a:lstStyle>
            <a:lvl1pPr>
              <a:buNone/>
              <a:defRPr sz="4400" b="1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1142985"/>
            <a:ext cx="7643866" cy="1214446"/>
          </a:xfrm>
        </p:spPr>
        <p:txBody>
          <a:bodyPr/>
          <a:lstStyle>
            <a:lvl1pPr marL="0">
              <a:buNone/>
              <a:defRPr b="0"/>
            </a:lvl1pPr>
          </a:lstStyle>
          <a:p>
            <a:pPr lvl="0"/>
            <a:r>
              <a:rPr lang="en-US" dirty="0" smtClean="0"/>
              <a:t>Presentation subtitle or a two-line description about the 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red when they follow the red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red when they follow the red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9" y="357188"/>
            <a:ext cx="8358246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purple when they follow the purple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purple when they follow the purple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46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74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6"/>
            <a:ext cx="8429655" cy="785818"/>
          </a:xfrm>
        </p:spPr>
        <p:txBody>
          <a:bodyPr>
            <a:normAutofit/>
          </a:bodyPr>
          <a:lstStyle>
            <a:lvl1pPr>
              <a:buNone/>
              <a:defRPr sz="4400" b="1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1142985"/>
            <a:ext cx="7643866" cy="1214446"/>
          </a:xfrm>
        </p:spPr>
        <p:txBody>
          <a:bodyPr/>
          <a:lstStyle>
            <a:lvl1pPr marL="0">
              <a:buNone/>
              <a:defRPr b="0"/>
            </a:lvl1pPr>
          </a:lstStyle>
          <a:p>
            <a:pPr lvl="0"/>
            <a:r>
              <a:rPr lang="en-US" dirty="0" smtClean="0"/>
              <a:t>Presentation subtitle or a two-line description about the 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04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96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19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4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71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58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8318-22E1-48FB-9160-1924CF5150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2D7D-60E5-41F5-838C-560946EB9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5DEC-22FF-47CD-992C-60A7345B1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DCD2-558D-4DFD-8A53-4413BE66A9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7188" y="357188"/>
            <a:ext cx="8358187" cy="5114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E9B9-5C58-4837-A8B7-36F611D696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62A5B-E524-4AA2-A9E5-A6C73AB9F6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500188"/>
            <a:ext cx="8358187" cy="397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D1AB-42F9-4589-AE7D-EE78CFF6B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500188"/>
            <a:ext cx="4102100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00188"/>
            <a:ext cx="4103687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B7C6-32CC-4B61-8B25-AD01146278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8318-22E1-48FB-9160-1924CF5150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2D7D-60E5-41F5-838C-560946EB9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5DEC-22FF-47CD-992C-60A7345B1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DBCC-BC7C-420A-802C-A256D6DC95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DCD2-558D-4DFD-8A53-4413BE66A9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7188" y="357188"/>
            <a:ext cx="8358187" cy="5114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E9B9-5C58-4837-A8B7-36F611D696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62A5B-E524-4AA2-A9E5-A6C73AB9F6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500188"/>
            <a:ext cx="8358187" cy="397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D1AB-42F9-4589-AE7D-EE78CFF6B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500188"/>
            <a:ext cx="4102100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00188"/>
            <a:ext cx="4103687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B7C6-32CC-4B61-8B25-AD01146278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CC5E-BDCD-46B3-AC5A-2CA91E5E79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4C8CE-5C73-4EDD-B137-5C6479CE98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7188" y="357188"/>
            <a:ext cx="8358187" cy="5114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9DEAC-CFF6-4E8B-8364-577276112E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8B6D-4F5F-4D87-A989-0839141BDF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500188"/>
            <a:ext cx="8358187" cy="397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546A9-5C8E-493F-8EAF-08CE641804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500188"/>
            <a:ext cx="4102100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00188"/>
            <a:ext cx="4103687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E0AA-535E-421B-9C3B-BC8BEDA141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44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32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8318-22E1-48FB-9160-1924CF5150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6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2D7D-60E5-41F5-838C-560946EB9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32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5DEC-22FF-47CD-992C-60A7345B1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86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DBCC-BC7C-420A-802C-A256D6DC95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1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DCD2-558D-4DFD-8A53-4413BE66A9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5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7188" y="357188"/>
            <a:ext cx="8358187" cy="5114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E9B9-5C58-4837-A8B7-36F611D696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37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62A5B-E524-4AA2-A9E5-A6C73AB9F6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7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500188"/>
            <a:ext cx="8358187" cy="397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D1AB-42F9-4589-AE7D-EE78CFF6B5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50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3581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500188"/>
            <a:ext cx="4102100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00188"/>
            <a:ext cx="4103687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B7C6-32CC-4B61-8B25-AD01146278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27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45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48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27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2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769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9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9A49E-18EB-40F6-A686-707158932DD0}" type="datetimeFigureOut">
              <a:rPr lang="en-CA" smtClean="0">
                <a:solidFill>
                  <a:prstClr val="black"/>
                </a:solidFill>
              </a:rPr>
              <a:pPr/>
              <a:t>03/02/2015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F8E1-E536-442E-9F46-155B64581785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43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03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86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89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7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9A49E-18EB-40F6-A686-707158932DD0}" type="datetimeFigureOut">
              <a:rPr lang="en-CA" smtClean="0"/>
              <a:t>03/02/2015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F8E1-E536-442E-9F46-155B645817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68079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6"/>
            <a:ext cx="8429655" cy="785818"/>
          </a:xfrm>
        </p:spPr>
        <p:txBody>
          <a:bodyPr>
            <a:normAutofit/>
          </a:bodyPr>
          <a:lstStyle>
            <a:lvl1pPr>
              <a:buNone/>
              <a:defRPr sz="4400" b="1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1142985"/>
            <a:ext cx="7643866" cy="1214446"/>
          </a:xfrm>
        </p:spPr>
        <p:txBody>
          <a:bodyPr/>
          <a:lstStyle>
            <a:lvl1pPr marL="0">
              <a:buNone/>
              <a:defRPr b="0"/>
            </a:lvl1pPr>
          </a:lstStyle>
          <a:p>
            <a:pPr lvl="0"/>
            <a:r>
              <a:rPr lang="en-US" dirty="0" smtClean="0"/>
              <a:t>Presentation subtitle or a two-line description about the 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35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57158" y="357165"/>
            <a:ext cx="8429700" cy="78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Font typeface="Helvetica Neu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357158" y="1142984"/>
            <a:ext cx="7644000" cy="121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rtl="0">
              <a:spcBef>
                <a:spcPts val="0"/>
              </a:spcBef>
              <a:buFont typeface="Helvetica Neu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357158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69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6"/>
            <a:ext cx="8429655" cy="785818"/>
          </a:xfrm>
        </p:spPr>
        <p:txBody>
          <a:bodyPr>
            <a:normAutofit/>
          </a:bodyPr>
          <a:lstStyle>
            <a:lvl1pPr>
              <a:buNone/>
              <a:defRPr sz="4400" b="1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1142985"/>
            <a:ext cx="7643866" cy="1214446"/>
          </a:xfrm>
        </p:spPr>
        <p:txBody>
          <a:bodyPr/>
          <a:lstStyle>
            <a:lvl1pPr marL="0">
              <a:buNone/>
              <a:defRPr b="0"/>
            </a:lvl1pPr>
          </a:lstStyle>
          <a:p>
            <a:pPr lvl="0"/>
            <a:r>
              <a:rPr lang="en-US" dirty="0" smtClean="0"/>
              <a:t>Presentation subtitle or a two-line description about the presentation.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41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78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blue when they follow the blue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96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green when they follow the green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029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purple when they follow the purple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291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purple when they follow the purple section divider.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46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7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258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551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157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187" cy="114300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7158" y="1500188"/>
            <a:ext cx="8358217" cy="4071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 slide.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5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500167"/>
            <a:ext cx="4038600" cy="4000528"/>
          </a:xfrm>
        </p:spPr>
        <p:txBody>
          <a:bodyPr/>
          <a:lstStyle>
            <a:lvl1pPr marL="0">
              <a:defRPr sz="3200" b="1"/>
            </a:lvl1pPr>
            <a:lvl2pPr marL="0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1500188"/>
            <a:ext cx="4071937" cy="4000500"/>
          </a:xfrm>
        </p:spPr>
        <p:txBody>
          <a:bodyPr/>
          <a:lstStyle>
            <a:lvl1pPr marL="0"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Subheading</a:t>
            </a:r>
          </a:p>
          <a:p>
            <a:pPr lvl="1"/>
            <a:r>
              <a:rPr lang="en-US" dirty="0" smtClean="0"/>
              <a:t>Slides should feature the slide heading above in yellow when they follow the yellow section divider.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7158" y="357188"/>
            <a:ext cx="8358217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309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8" y="357167"/>
            <a:ext cx="8358188" cy="5214973"/>
          </a:xfrm>
        </p:spPr>
        <p:txBody>
          <a:bodyPr>
            <a:normAutofit/>
          </a:bodyPr>
          <a:lstStyle>
            <a:lvl1pPr marL="0">
              <a:buNone/>
              <a:defRPr sz="4400" b="1" baseline="0"/>
            </a:lvl1pPr>
          </a:lstStyle>
          <a:p>
            <a:pPr lvl="0"/>
            <a:r>
              <a:rPr lang="en-US" dirty="0" smtClean="0"/>
              <a:t>Section title or a short</a:t>
            </a:r>
            <a:br>
              <a:rPr lang="en-US" dirty="0" smtClean="0"/>
            </a:br>
            <a:r>
              <a:rPr lang="en-US" dirty="0" smtClean="0"/>
              <a:t>introductory statement that </a:t>
            </a:r>
            <a:br>
              <a:rPr lang="en-US" dirty="0" smtClean="0"/>
            </a:br>
            <a:r>
              <a:rPr lang="en-US" dirty="0" smtClean="0"/>
              <a:t>acts as a section divider.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6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.jpeg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.jpe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.jpe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.jpe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.jpeg"/><Relationship Id="rId4" Type="http://schemas.openxmlformats.org/officeDocument/2006/relationships/theme" Target="../theme/theme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74"/>
            <a:ext cx="842968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75"/>
            <a:ext cx="8429684" cy="3929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15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E12818-C8D7-49A7-9977-208E1218482F}" type="datetime1">
              <a:rPr lang="en-US" smtClean="0"/>
              <a:pPr/>
              <a:t>2/3/2015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0" r:id="rId3"/>
    <p:sldLayoutId id="2147483712" r:id="rId4"/>
    <p:sldLayoutId id="2147483782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6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7188" y="357188"/>
            <a:ext cx="8358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7188" y="1500188"/>
            <a:ext cx="835818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88" y="635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38E50A81-C6CD-4FF4-9A08-5B3360A9CF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742950" indent="-10287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363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7188" y="357188"/>
            <a:ext cx="8358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7188" y="1500188"/>
            <a:ext cx="835818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88" y="635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38E50A81-C6CD-4FF4-9A08-5B3360A9CF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742950" indent="-10287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363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7188" y="357188"/>
            <a:ext cx="8358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7188" y="1500188"/>
            <a:ext cx="835818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88" y="635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1AC4143-8B71-4F74-A073-34ADE76AD0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1" r:id="rId3"/>
    <p:sldLayoutId id="2147483742" r:id="rId4"/>
    <p:sldLayoutId id="2147483743" r:id="rId5"/>
    <p:sldLayoutId id="2147483744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742950" indent="-10287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36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7188" y="357188"/>
            <a:ext cx="8358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7188" y="1500188"/>
            <a:ext cx="835818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88" y="635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38E50A81-C6CD-4FF4-9A08-5B3360A9CF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4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742950" indent="-10287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363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6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4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84" r:id="rId6"/>
    <p:sldLayoutId id="2147483785" r:id="rId7"/>
    <p:sldLayoutId id="2147483786" r:id="rId8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7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1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2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6" r:id="rId2"/>
    <p:sldLayoutId id="2147483764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6"/>
            <a:ext cx="8358246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5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74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00167"/>
            <a:ext cx="8358246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158" y="63500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76B6DAE-1464-4C4A-A17B-99A185F7EC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5536" y="620688"/>
            <a:ext cx="8429655" cy="785818"/>
          </a:xfrm>
        </p:spPr>
        <p:txBody>
          <a:bodyPr>
            <a:normAutofit/>
          </a:bodyPr>
          <a:lstStyle/>
          <a:p>
            <a:r>
              <a:rPr lang="en-US" sz="3000" dirty="0"/>
              <a:t>Breaking Down Barriers</a:t>
            </a:r>
            <a:r>
              <a:rPr lang="en-US" sz="3000" dirty="0" smtClean="0"/>
              <a:t>:</a:t>
            </a:r>
            <a:endParaRPr lang="en-US" sz="3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544" y="1124744"/>
            <a:ext cx="7643866" cy="1214446"/>
          </a:xfrm>
        </p:spPr>
        <p:txBody>
          <a:bodyPr>
            <a:normAutofit/>
          </a:bodyPr>
          <a:lstStyle/>
          <a:p>
            <a:r>
              <a:rPr lang="en-US" sz="2200" dirty="0"/>
              <a:t>From Assumptions to Understanding</a:t>
            </a:r>
          </a:p>
          <a:p>
            <a:pPr lvl="0"/>
            <a:r>
              <a:rPr lang="en-CA" sz="2800" dirty="0" smtClean="0"/>
              <a:t> 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CA26CB-F7BE-4F9B-85FA-0E34A3DC6879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5105400"/>
            <a:ext cx="69147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+mj-lt"/>
              </a:rPr>
              <a:t>Peter Maguire, Community Librarian – Castle Downs Branch</a:t>
            </a:r>
          </a:p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+mj-lt"/>
              </a:rPr>
              <a:t>Edmonton Public Library </a:t>
            </a:r>
            <a:endParaRPr lang="en-CA" b="1" dirty="0" smtClean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3528" y="332656"/>
            <a:ext cx="8358187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Eleven Targeted Populations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48162"/>
              </p:ext>
            </p:extLst>
          </p:nvPr>
        </p:nvGraphicFramePr>
        <p:xfrm>
          <a:off x="251520" y="1268760"/>
          <a:ext cx="8496944" cy="3796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519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Adults, Aboriginal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Students, </a:t>
                      </a:r>
                      <a:r>
                        <a:rPr lang="en-US" sz="3000" u="none" strike="noStrike" dirty="0" smtClean="0"/>
                        <a:t>University </a:t>
                      </a:r>
                      <a:r>
                        <a:rPr lang="en-US" sz="3000" u="none" strike="noStrike" dirty="0"/>
                        <a:t>of Alberta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65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Adults, Homeless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Teens, </a:t>
                      </a:r>
                      <a:r>
                        <a:rPr lang="en-US" sz="3000" u="none" strike="noStrike" dirty="0" smtClean="0"/>
                        <a:t>at-risk </a:t>
                      </a:r>
                      <a:r>
                        <a:rPr lang="en-US" sz="3000" u="none" strike="noStrike" dirty="0"/>
                        <a:t>and Group Home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3310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Families, Low income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Teens, Parents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3310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Adults, Low literacy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 smtClean="0"/>
                        <a:t>Far</a:t>
                      </a:r>
                      <a:r>
                        <a:rPr lang="en-US" sz="3000" u="none" strike="noStrike" baseline="0" dirty="0" smtClean="0"/>
                        <a:t> away from libraries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3310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Adults, low-income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Seniors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5041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u="none" strike="noStrike" dirty="0"/>
                        <a:t>Newcomers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Findings?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739735" y="1517073"/>
          <a:ext cx="5664530" cy="382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Findings?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17499095"/>
              </p:ext>
            </p:extLst>
          </p:nvPr>
        </p:nvGraphicFramePr>
        <p:xfrm>
          <a:off x="2267744" y="1340768"/>
          <a:ext cx="3816423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CLI Position Go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8640"/>
            <a:ext cx="7848872" cy="577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DID WE LEARN ABOUT BARRIERS?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>
          <a:xfrm>
            <a:off x="357188" y="357188"/>
            <a:ext cx="8358187" cy="5592092"/>
          </a:xfrm>
        </p:spPr>
        <p:txBody>
          <a:bodyPr/>
          <a:lstStyle/>
          <a:p>
            <a:pPr algn="ctr"/>
            <a:r>
              <a:rPr lang="en-CA" sz="2200" dirty="0" smtClean="0">
                <a:solidFill>
                  <a:schemeClr val="tx1"/>
                </a:solidFill>
                <a:latin typeface="Stencil" pitchFamily="82" charset="0"/>
                <a:ea typeface="Gungsuh" pitchFamily="18" charset="-127"/>
              </a:rPr>
              <a:t/>
            </a:r>
            <a:br>
              <a:rPr lang="en-CA" sz="2200" dirty="0" smtClean="0">
                <a:solidFill>
                  <a:schemeClr val="tx1"/>
                </a:solidFill>
                <a:latin typeface="Stencil" pitchFamily="82" charset="0"/>
                <a:ea typeface="Gungsuh" pitchFamily="18" charset="-127"/>
              </a:rPr>
            </a:br>
            <a:r>
              <a:rPr lang="en-CA" sz="6600" dirty="0" smtClean="0">
                <a:solidFill>
                  <a:schemeClr val="tx1"/>
                </a:solidFill>
                <a:latin typeface="Stencil" pitchFamily="82" charset="0"/>
                <a:ea typeface="Gungsuh" pitchFamily="18" charset="-127"/>
              </a:rPr>
              <a:t/>
            </a:r>
            <a:br>
              <a:rPr lang="en-CA" sz="6600" dirty="0" smtClean="0">
                <a:solidFill>
                  <a:schemeClr val="tx1"/>
                </a:solidFill>
                <a:latin typeface="Stencil" pitchFamily="82" charset="0"/>
                <a:ea typeface="Gungsuh" pitchFamily="18" charset="-127"/>
              </a:rPr>
            </a:br>
            <a:r>
              <a:rPr lang="en-CA" sz="6600" dirty="0" smtClean="0">
                <a:solidFill>
                  <a:schemeClr val="tx1"/>
                </a:solidFill>
                <a:latin typeface="+mj-lt"/>
                <a:ea typeface="Gungsuh" pitchFamily="18" charset="-127"/>
              </a:rPr>
              <a:t>What are Library Services?</a:t>
            </a:r>
            <a:endParaRPr lang="en-CA" sz="4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84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7"/>
          <a:stretch/>
        </p:blipFill>
        <p:spPr>
          <a:xfrm>
            <a:off x="4970834" y="476672"/>
            <a:ext cx="4009780" cy="245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loveepl.smugmug.com/Shelley-Milner-Childrens-Libra/2014-MNJ/Branch-MNJ/Hanging-Out/i-Wk5SD5M/0/XL/friends%20and%20family%20enjoy%20the%20library-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51" y="456568"/>
            <a:ext cx="3422666" cy="25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loveepl.smugmug.com/CastleDownsBranch/2014-CSD/Branch-CSD/Miscellaneous/i-4TSvTCj/0/XL/Picture%20002-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24831" r="14275" b="34673"/>
          <a:stretch/>
        </p:blipFill>
        <p:spPr bwMode="auto">
          <a:xfrm>
            <a:off x="5004048" y="2257048"/>
            <a:ext cx="3604686" cy="16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0th Birthday Celebra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10278" b="20355"/>
          <a:stretch/>
        </p:blipFill>
        <p:spPr bwMode="auto">
          <a:xfrm>
            <a:off x="5364088" y="3805657"/>
            <a:ext cx="3652392" cy="22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Outline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607330" cy="430507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WHAT WAS THE EPL BARRIERS STUDY?</a:t>
            </a:r>
          </a:p>
          <a:p>
            <a:endParaRPr lang="en-US" dirty="0" smtClean="0"/>
          </a:p>
          <a:p>
            <a:r>
              <a:rPr lang="en-US" dirty="0"/>
              <a:t>WHAT </a:t>
            </a:r>
            <a:r>
              <a:rPr lang="en-US" dirty="0" smtClean="0"/>
              <a:t>DID WE LEARN ABOUT BARRIERS?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HOW HAVE WE ADDRESSED BARRIERS?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OO Child on Computer with Mother 8/3/2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68" y="1628800"/>
            <a:ext cx="3716580" cy="2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EPL Kenna 11/12/2014 @Miln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4" r="15292"/>
          <a:stretch/>
        </p:blipFill>
        <p:spPr bwMode="auto">
          <a:xfrm>
            <a:off x="5891281" y="-5680"/>
            <a:ext cx="3252719" cy="21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O Stacks 14/02/2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16296"/>
            <a:ext cx="3400884" cy="2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irl gamer enjoy the Playstation in the EPL Makerspace.  Taken on July 7, 2014 by James Cadde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3888"/>
            <a:ext cx="37774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loveepl.smugmug.com/AbbottsfieldBranch/2014-ABB/Childrens-Programs-ABB/SRC-2014/i-x7HSv4X/0/XL/Into%20D%20Jungle%20%282%29-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ildren play with &quot;Little Bits&quot; inside the EPL Makerspace.  Taken on March 5, 2014 by James Cadden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29293"/>
            <a:ext cx="3491880" cy="23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6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C62A5B-E524-4AA2-A9E5-A6C73AB9F6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-963488"/>
            <a:ext cx="1728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dirty="0" smtClean="0">
                <a:solidFill>
                  <a:srgbClr val="7C3F99"/>
                </a:solidFill>
              </a:rPr>
              <a:t>|</a:t>
            </a:r>
            <a:endParaRPr lang="en-US" sz="45000" b="1" dirty="0">
              <a:solidFill>
                <a:srgbClr val="7C3F99"/>
              </a:solidFill>
            </a:endParaRP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/>
          <a:stretch/>
        </p:blipFill>
        <p:spPr bwMode="auto">
          <a:xfrm>
            <a:off x="5148063" y="188640"/>
            <a:ext cx="3333003" cy="251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C:\Users\pmaguire\AppData\Local\Microsoft\Windows\Temporary Internet Files\Content.IE5\4G551CU9\crowd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107160" cy="17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PL Library Assistant, Lisa Snyder, shows EPL Student Page,  Rawda Baharun, an iPad.&lt;br /&gt;&#10;&lt;br /&gt;&#10;Taken on July 4, 2014 by James Cadden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02100"/>
            <a:ext cx="3168352" cy="21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OO 17/09/2014  Kelly Shelv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15" y="1963923"/>
            <a:ext cx="3044185" cy="20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916832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 smtClean="0">
                <a:solidFill>
                  <a:srgbClr val="7030A0"/>
                </a:solidFill>
              </a:rPr>
              <a:t>WE SHARE</a:t>
            </a:r>
            <a:endParaRPr lang="en-CA" sz="8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-217040" y="1196752"/>
            <a:ext cx="9361040" cy="335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Helvetic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CA" sz="1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9033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781647"/>
            <a:ext cx="5146526" cy="50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4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>
          <a:xfrm>
            <a:off x="-217040" y="1196752"/>
            <a:ext cx="9361040" cy="3359844"/>
          </a:xfrm>
        </p:spPr>
        <p:txBody>
          <a:bodyPr/>
          <a:lstStyle/>
          <a:p>
            <a:pPr algn="ctr"/>
            <a:r>
              <a:rPr lang="en-CA" sz="1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SERVICES </a:t>
            </a:r>
          </a:p>
        </p:txBody>
      </p:sp>
    </p:spTree>
    <p:extLst>
      <p:ext uri="{BB962C8B-B14F-4D97-AF65-F5344CB8AC3E}">
        <p14:creationId xmlns:p14="http://schemas.microsoft.com/office/powerpoint/2010/main" val="7050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781647"/>
            <a:ext cx="5146526" cy="50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8474149">
            <a:off x="5595792" y="4002939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Find Answers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043561">
            <a:off x="2235944" y="2060041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Use Bathroom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1052736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Borrow Stuff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838553">
            <a:off x="5580112" y="2210381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Use a Computer 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3963" y="4948184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Escape</a:t>
            </a:r>
          </a:p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518345">
            <a:off x="2215633" y="4002171"/>
            <a:ext cx="13681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0000"/>
                </a:solidFill>
              </a:rPr>
              <a:t>Play With Kids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059832" y="1772816"/>
            <a:ext cx="3024336" cy="3096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Services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607330" cy="4305076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dirty="0" smtClean="0"/>
              <a:t>Materials</a:t>
            </a:r>
          </a:p>
          <a:p>
            <a:pPr marL="514350" lvl="0" indent="-514350">
              <a:buAutoNum type="arabicPeriod"/>
            </a:pPr>
            <a:r>
              <a:rPr lang="en-US" dirty="0" smtClean="0"/>
              <a:t>Discovery Service (Reference)</a:t>
            </a:r>
            <a:endParaRPr lang="en-US" dirty="0"/>
          </a:p>
          <a:p>
            <a:pPr lvl="0"/>
            <a:r>
              <a:rPr lang="en-US" dirty="0" smtClean="0"/>
              <a:t>3. Space</a:t>
            </a:r>
          </a:p>
          <a:p>
            <a:pPr lvl="0"/>
            <a:r>
              <a:rPr lang="en-US" dirty="0" smtClean="0"/>
              <a:t>4. Digital access</a:t>
            </a:r>
            <a:endParaRPr lang="en-US" dirty="0"/>
          </a:p>
          <a:p>
            <a:pPr lvl="0"/>
            <a:r>
              <a:rPr lang="en-US" dirty="0" smtClean="0"/>
              <a:t>5. Programming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So,</a:t>
            </a:r>
          </a:p>
          <a:p>
            <a:r>
              <a:rPr lang="en-US" dirty="0" smtClean="0"/>
              <a:t>WHAT DID WE LEARN ABOUT BARRIERS?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WAS EPL’S BARRIERS STUDY?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Top Five Barriers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Transportation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Awareness of Services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Library Policies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Fines and Fees</a:t>
            </a:r>
          </a:p>
          <a:p>
            <a:pPr>
              <a:buFont typeface="Arial" pitchFamily="34" charset="0"/>
              <a:buChar char="•"/>
            </a:pPr>
            <a:r>
              <a:rPr lang="en-CA" dirty="0" err="1" smtClean="0"/>
              <a:t>Literacies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Transportation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247372" cy="47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Distance to Library</a:t>
            </a:r>
            <a:endParaRPr lang="en-CA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69127" y="501317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800" dirty="0"/>
              <a:t>http://www.globaltvedmonton.com/uploadedImages/Global_Edmonton/News/etsvalidator.jpg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7" y="1971675"/>
            <a:ext cx="5153025" cy="291465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217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Getting to Library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Getting Into Library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Photo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Seasonal Conditions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23728" y="544580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800" dirty="0"/>
              <a:t>http://www.edmontonjournal.com/cms/binary/6348059.jpg?size=620x400s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9347"/>
            <a:ext cx="6408712" cy="41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Awareness – Mental Models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7" y="1052736"/>
            <a:ext cx="8460432" cy="427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Awareness – Expectations 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2807"/>
          <a:stretch/>
        </p:blipFill>
        <p:spPr>
          <a:xfrm>
            <a:off x="277090" y="1268760"/>
            <a:ext cx="3893127" cy="158417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9" y="3212976"/>
            <a:ext cx="6929636" cy="22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31429"/>
            <a:ext cx="3428355" cy="178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Awareness - Location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 descr="Photo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247372" cy="47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1143000"/>
          </a:xfrm>
        </p:spPr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Location</a:t>
            </a:r>
            <a:endParaRPr lang="en-CA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CLI Position Go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848872" cy="577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Library Policies – Written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 descr="C:\Users\Manbrarian\Desktop\2012-12-06 Teen Card Options flowchart fina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290071" cy="464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Library 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04740" y="5777880"/>
            <a:ext cx="4118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/>
              <a:t>http://3.bp.blogspot.com/_2thMM_fEjdE/S70aMYXO9II/AAAAAAAAAno/qZT_TpxFyO0/s1600/librarian.jpg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0158"/>
            <a:ext cx="3183313" cy="53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Enforced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0" indent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/>
        </p:blipFill>
        <p:spPr>
          <a:xfrm>
            <a:off x="0" y="470647"/>
            <a:ext cx="9144000" cy="48719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7784" y="53425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800" dirty="0"/>
              <a:t>http://monsterlibrarian.com/monster_librarian_2.jpg</a:t>
            </a:r>
          </a:p>
        </p:txBody>
      </p:sp>
    </p:spTree>
    <p:extLst>
      <p:ext uri="{BB962C8B-B14F-4D97-AF65-F5344CB8AC3E}">
        <p14:creationId xmlns:p14="http://schemas.microsoft.com/office/powerpoint/2010/main" val="16205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Literacies - Written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3951511" cy="40828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08311" y="5207607"/>
            <a:ext cx="33661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/>
              <a:t>http://www.oclc.org/ca/en/about/cooperation/images/grandebil-lg.jpg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Literacies – Digital 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2947" name="Picture 3" descr="C:\Program Files\Microsoft Office\MEDIA\CAGCAT10\j019640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427536"/>
            <a:ext cx="3567506" cy="3813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What Digital Mediation can Feel like: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 descr="http://i.imgur.com/bcL7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812756" cy="42579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1880" y="5589240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http://i.imgur.com/bcL7k.jpg</a:t>
            </a:r>
            <a:endParaRPr lang="en-CA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7"/>
          <a:stretch/>
        </p:blipFill>
        <p:spPr bwMode="auto">
          <a:xfrm>
            <a:off x="1691680" y="335155"/>
            <a:ext cx="5231649" cy="56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0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623540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FINES AND FEES – do not want to pay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1124744"/>
            <a:ext cx="7920880" cy="18158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"</a:t>
            </a: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The highest fine that I owed was $60, and I didn't want to borrow after that. 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Olivia, Aboriginal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FINES AND FEES – Cannot pay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1124744"/>
            <a:ext cx="7920880" cy="18158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"</a:t>
            </a: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The highest fine that I owed was $60, and I didn't want to borrow after that. 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Olivia, Aboriginal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8032" y="1772235"/>
            <a:ext cx="8136904" cy="2677656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Yeah, uh.. my fine is kind of a little outrageous I, you know the money situation because of my situation. It's hard to pay, I wouldn't be able to pay it right?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Anne,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Homeless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767556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FINES AND FEES – Bothered but will pay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1124744"/>
            <a:ext cx="7920880" cy="18158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"</a:t>
            </a: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The highest fine that I owed was $60, and I didn't want to borrow after that. 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Olivia, Aboriginal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8032" y="1772235"/>
            <a:ext cx="8136904" cy="2677656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Yeah, uh.. my fine is kind of a little outrageous I, you know the money situation because of my situation. It's hard to pay, I wouldn't be able to pay it right, so I'm hoping they'll be able to wipe it.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Anne,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Homeless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2636332"/>
            <a:ext cx="8136904" cy="224676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I love it. I love all the qualities, and all the services they provide, I just hate the overdue fines. And I get stuck with them all the time.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Sarah,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Isolated Community Member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Project Goals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sz="2800" dirty="0" smtClean="0"/>
              <a:t>1.	To identify the populations most underserved by EPL services. </a:t>
            </a:r>
          </a:p>
          <a:p>
            <a:pPr>
              <a:spcAft>
                <a:spcPts val="1500"/>
              </a:spcAft>
            </a:pPr>
            <a:r>
              <a:rPr lang="en-US" sz="2800" dirty="0" smtClean="0"/>
              <a:t>2.	To identify the barriers potential users face when accessing EPL services.</a:t>
            </a:r>
          </a:p>
          <a:p>
            <a:pPr>
              <a:spcAft>
                <a:spcPts val="1500"/>
              </a:spcAft>
            </a:pPr>
            <a:r>
              <a:rPr lang="en-US" sz="2800" dirty="0" smtClean="0"/>
              <a:t>3.	To develop evidence-based recommendations for mitigating or eliminating those barriers.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767556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FINES AND FEES - Disconnected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1124744"/>
            <a:ext cx="7920880" cy="18158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"</a:t>
            </a:r>
            <a:r>
              <a:rPr kumimoji="0" lang="en-C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The highest fine that I owed was $60, and I didn't want to borrow after that. 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Olivia, Aboriginal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8032" y="1772235"/>
            <a:ext cx="8136904" cy="2677656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Yeah, uh.. my fine is kind of a little outrageous I, you know the money situation because of my situation. It's hard to pay, I wouldn't be able to pay it right, so I'm hoping they'll be able to wipe it.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Anne,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Homeless Adult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2636332"/>
            <a:ext cx="8136904" cy="224676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I love it. I love all the qualities, and all the services they provide, I just hate the overdue fines. And I get stuck with them all the time.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Sarah,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Isolated Community Member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07096" y="2780928"/>
            <a:ext cx="8136904" cy="138499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 smtClean="0"/>
              <a:t>Yeah. Stupid.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CA" sz="2800" dirty="0" smtClean="0"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Jack, </a:t>
            </a:r>
            <a:r>
              <a:rPr kumimoji="0" lang="en-C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At-Risk Teen</a:t>
            </a: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-36512" y="357188"/>
            <a:ext cx="9180512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Assumptions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95536" y="357188"/>
            <a:ext cx="8424936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People Understand What Librarians Say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023938"/>
            <a:ext cx="40481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7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95536" y="357188"/>
            <a:ext cx="8424936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People Understand What Librarians Say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54550"/>
          <a:stretch/>
        </p:blipFill>
        <p:spPr bwMode="auto">
          <a:xfrm>
            <a:off x="680936" y="1412776"/>
            <a:ext cx="7651158" cy="418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0625" r="28945" b="28416"/>
          <a:stretch/>
        </p:blipFill>
        <p:spPr bwMode="auto">
          <a:xfrm>
            <a:off x="358873" y="1004672"/>
            <a:ext cx="1741251" cy="5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9618" y="1905662"/>
            <a:ext cx="2256317" cy="64633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9617" y="2859886"/>
            <a:ext cx="2256317" cy="36933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147751" y="1865775"/>
            <a:ext cx="2256317" cy="147732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2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357188"/>
            <a:ext cx="7848872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We Understand What People Need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pmaguire\Desktop\stacks sig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40" y="908720"/>
            <a:ext cx="6308361" cy="47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7120" y="563999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https://farm3.staticflickr.com/2872/10875380243_a4d2224528_b.jpg</a:t>
            </a:r>
          </a:p>
        </p:txBody>
      </p:sp>
    </p:spTree>
    <p:extLst>
      <p:ext uri="{BB962C8B-B14F-4D97-AF65-F5344CB8AC3E}">
        <p14:creationId xmlns:p14="http://schemas.microsoft.com/office/powerpoint/2010/main" val="37154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357188"/>
            <a:ext cx="7848872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People Will Tell </a:t>
            </a:r>
            <a:r>
              <a:rPr lang="en-US" b="1" dirty="0" smtClean="0">
                <a:solidFill>
                  <a:srgbClr val="7030A0"/>
                </a:solidFill>
              </a:rPr>
              <a:t>Us </a:t>
            </a:r>
            <a:r>
              <a:rPr lang="en-US" b="1" dirty="0">
                <a:solidFill>
                  <a:srgbClr val="7030A0"/>
                </a:solidFill>
              </a:rPr>
              <a:t>What They Need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18243" r="14226" b="15938"/>
          <a:stretch/>
        </p:blipFill>
        <p:spPr bwMode="auto">
          <a:xfrm>
            <a:off x="4283968" y="1916832"/>
            <a:ext cx="3809561" cy="282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802" y="1500104"/>
            <a:ext cx="3240360" cy="365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774" y="5153816"/>
            <a:ext cx="37444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http://upload.wikimedia.org/wikipedia/commons/4/43/Ambersweet_oranges.jpg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4725448"/>
            <a:ext cx="3809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http://upload.wikimedia.org/wikipedia/commons/4/4d/%27A_Basket_of_Peaches%27_painting_by_Edward_Edmondson%2C_Jr.jpg</a:t>
            </a:r>
          </a:p>
        </p:txBody>
      </p:sp>
    </p:spTree>
    <p:extLst>
      <p:ext uri="{BB962C8B-B14F-4D97-AF65-F5344CB8AC3E}">
        <p14:creationId xmlns:p14="http://schemas.microsoft.com/office/powerpoint/2010/main" val="20557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357188"/>
            <a:ext cx="7848872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People Understand What Libraries Do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2807"/>
          <a:stretch/>
        </p:blipFill>
        <p:spPr>
          <a:xfrm>
            <a:off x="277090" y="1268760"/>
            <a:ext cx="3893127" cy="158417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9" y="3212976"/>
            <a:ext cx="6929636" cy="22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31429"/>
            <a:ext cx="3428355" cy="178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0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HAS EPL DONE TO ADDRESS THOSE BARRIERS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2204864"/>
            <a:ext cx="7848872" cy="1143000"/>
          </a:xfrm>
        </p:spPr>
        <p:txBody>
          <a:bodyPr>
            <a:normAutofit lnSpcReduction="10000"/>
          </a:bodyPr>
          <a:lstStyle/>
          <a:p>
            <a:pPr algn="ctr"/>
            <a:endParaRPr lang="en-US" b="1" dirty="0" smtClean="0">
              <a:solidFill>
                <a:srgbClr val="7030A0"/>
              </a:solidFill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Assumptions ==== &gt; Understanding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What Has Been Working?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 descr="Outreach%20Office%20Opening%203%20cropped%20&amp;%20compres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565433"/>
            <a:ext cx="3782913" cy="411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32" y="3850197"/>
            <a:ext cx="1665933" cy="13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" y="4018660"/>
            <a:ext cx="4114403" cy="159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" y="1255911"/>
            <a:ext cx="86852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95382" y="0"/>
            <a:ext cx="8358187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Review Literature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103" name="Picture 7" descr="C:\DOCUME~1\pmaguire\LOCALS~1\Temp\SNAGHTML1a541d3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7" y="1928181"/>
            <a:ext cx="4364756" cy="11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>
            <a:off x="3812762" y="836712"/>
            <a:ext cx="5076346" cy="297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84586"/>
            <a:ext cx="354250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13739" r="2178" b="14150"/>
          <a:stretch/>
        </p:blipFill>
        <p:spPr bwMode="auto">
          <a:xfrm>
            <a:off x="3615069" y="2955850"/>
            <a:ext cx="2296135" cy="265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3"/>
          <a:stretch/>
        </p:blipFill>
        <p:spPr>
          <a:xfrm>
            <a:off x="6649973" y="5199457"/>
            <a:ext cx="2239135" cy="829067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" y="3143808"/>
            <a:ext cx="3153787" cy="87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Top Five Barriers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CA" dirty="0"/>
              <a:t>Library Policies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Transportation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Awareness of Services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Fines and Fees</a:t>
            </a:r>
          </a:p>
          <a:p>
            <a:pPr>
              <a:buFont typeface="Arial" pitchFamily="34" charset="0"/>
              <a:buChar char="•"/>
            </a:pPr>
            <a:r>
              <a:rPr lang="en-CA" dirty="0" err="1" smtClean="0"/>
              <a:t>Literacies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04740" y="5777880"/>
            <a:ext cx="4118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/>
              <a:t>http://3.bp.blogspot.com/_2thMM_fEjdE/S70aMYXO9II/AAAAAAAAAno/qZT_TpxFyO0/s1600/librarian.jpg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0158"/>
            <a:ext cx="3183313" cy="53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Policies – Recommendations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Staff Orientation and training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Simplify Borrowing Policies and Procedures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Simplify Membership Policies and Procedures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4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Orientation and Training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05828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2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What is Discovery Service?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867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 Service @ EPL: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 smtClean="0"/>
              <a:t>It’s Personal.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2133600" cy="365125"/>
          </a:xfrm>
          <a:prstGeom prst="rect">
            <a:avLst/>
          </a:prstGeom>
        </p:spPr>
        <p:txBody>
          <a:bodyPr/>
          <a:lstStyle/>
          <a:p>
            <a:fld id="{976B6DAE-1464-4C4A-A17B-99A185F7EC6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953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7979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28600" y="326960"/>
            <a:ext cx="8429655" cy="7858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lang="en-US" sz="4400" b="1" i="0" u="none" strike="noStrike" cap="none" baseline="0" dirty="0">
                <a:latin typeface="Helvetica Neue"/>
                <a:ea typeface="Helvetica Neue"/>
                <a:cs typeface="Helvetica Neue"/>
                <a:sym typeface="Helvetica Neue"/>
              </a:rPr>
              <a:t>Customer Service @ EPL II: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228608" y="1112784"/>
            <a:ext cx="7644000" cy="1214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It’s still personal!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357158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lang="en-US" sz="12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lang="en-U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r>
              <a:rPr lang="en-US" sz="12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/2014</a:t>
            </a:r>
          </a:p>
        </p:txBody>
      </p:sp>
    </p:spTree>
    <p:extLst>
      <p:ext uri="{BB962C8B-B14F-4D97-AF65-F5344CB8AC3E}">
        <p14:creationId xmlns:p14="http://schemas.microsoft.com/office/powerpoint/2010/main" val="9922517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Borrowing 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196752"/>
            <a:ext cx="8358217" cy="4320480"/>
          </a:xfrm>
        </p:spPr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3 borrowing periods </a:t>
            </a:r>
          </a:p>
          <a:p>
            <a:pPr lvl="2"/>
            <a:r>
              <a:rPr lang="en-US" dirty="0" smtClean="0"/>
              <a:t>1 week: Flicks, Hits and Bestsellers to Go(Rapid Reads)</a:t>
            </a:r>
          </a:p>
          <a:p>
            <a:pPr lvl="2"/>
            <a:r>
              <a:rPr lang="en-US" dirty="0" smtClean="0"/>
              <a:t>2 week: Pedometers (Provincial partnership)  </a:t>
            </a:r>
          </a:p>
          <a:p>
            <a:pPr lvl="2"/>
            <a:r>
              <a:rPr lang="en-US" dirty="0" smtClean="0"/>
              <a:t>3 week: Everything Else</a:t>
            </a:r>
          </a:p>
          <a:p>
            <a:pPr>
              <a:buFont typeface="Arial" pitchFamily="34" charset="0"/>
              <a:buChar char="•"/>
            </a:pPr>
            <a:endParaRPr lang="en-US" sz="13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 Limited Borrowing Item Types</a:t>
            </a:r>
          </a:p>
          <a:p>
            <a:pPr lvl="2"/>
            <a:r>
              <a:rPr lang="en-US" dirty="0" smtClean="0"/>
              <a:t>1 Flick/Hit/Bestseller</a:t>
            </a:r>
          </a:p>
          <a:p>
            <a:pPr lvl="2"/>
            <a:r>
              <a:rPr lang="en-US" dirty="0" smtClean="0"/>
              <a:t>5 Video Games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 renewal schedules </a:t>
            </a:r>
          </a:p>
          <a:p>
            <a:pPr lvl="2"/>
            <a:r>
              <a:rPr lang="en-US" dirty="0" smtClean="0"/>
              <a:t>No renewals: Magazines &amp; Flick/Hit/Bestsellers</a:t>
            </a:r>
          </a:p>
          <a:p>
            <a:pPr lvl="2"/>
            <a:r>
              <a:rPr lang="en-US" dirty="0" smtClean="0"/>
              <a:t>2 renewals: Everything else (if no requests)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Membership 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607330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[Context for Non-Albertan Libraries]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Membership fees are a common practice in Alberta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Membership 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607330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EPL eliminated its membership fee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Almost everyone in Edmonton is eligible for a card.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95382" y="0"/>
            <a:ext cx="835818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Ask Community Librarians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0" y="1412776"/>
            <a:ext cx="7776773" cy="40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" name="Picture 4" descr="C:\Users\Manbrarian\Desktop\2012-12-06 Teen Card Options flowchart fina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290071" cy="464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36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Policies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4" descr="C:\Users\Manbrarian\Desktop\2012-12-06 Teen Card Options flowchart fina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290071" cy="464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9615579">
            <a:off x="1555099" y="2276872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Card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615579">
            <a:off x="3067268" y="3785455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Card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615579">
            <a:off x="6627822" y="3206697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Card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043608" y="4103446"/>
            <a:ext cx="2448272" cy="1944216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84610" y="260648"/>
            <a:ext cx="870774" cy="252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Age?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8156" y="890258"/>
            <a:ext cx="967738" cy="350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you have ID?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1250" y="947645"/>
            <a:ext cx="1361252" cy="358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you have a guardian?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>
            <a:stCxn id="9" idx="1"/>
            <a:endCxn id="8" idx="3"/>
          </p:cNvCxnSpPr>
          <p:nvPr/>
        </p:nvCxnSpPr>
        <p:spPr>
          <a:xfrm flipH="1" flipV="1">
            <a:off x="3075894" y="1065441"/>
            <a:ext cx="2355356" cy="614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  <a:endCxn id="8" idx="0"/>
          </p:cNvCxnSpPr>
          <p:nvPr/>
        </p:nvCxnSpPr>
        <p:spPr>
          <a:xfrm flipH="1">
            <a:off x="2592025" y="386662"/>
            <a:ext cx="892585" cy="5035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9" idx="0"/>
          </p:cNvCxnSpPr>
          <p:nvPr/>
        </p:nvCxnSpPr>
        <p:spPr>
          <a:xfrm>
            <a:off x="4355384" y="386662"/>
            <a:ext cx="1756492" cy="56098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25189" y="1490408"/>
            <a:ext cx="1167579" cy="4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you have a home?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26329" y="1449391"/>
            <a:ext cx="1800200" cy="3439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Are they here right now?</a:t>
            </a:r>
            <a:endParaRPr lang="en-CA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9" idx="3"/>
            <a:endCxn id="19" idx="0"/>
          </p:cNvCxnSpPr>
          <p:nvPr/>
        </p:nvCxnSpPr>
        <p:spPr>
          <a:xfrm>
            <a:off x="6792502" y="1126897"/>
            <a:ext cx="1233927" cy="322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2"/>
            <a:endCxn id="33" idx="0"/>
          </p:cNvCxnSpPr>
          <p:nvPr/>
        </p:nvCxnSpPr>
        <p:spPr>
          <a:xfrm>
            <a:off x="2592025" y="1240624"/>
            <a:ext cx="1474098" cy="9471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1"/>
            <a:endCxn id="18" idx="0"/>
          </p:cNvCxnSpPr>
          <p:nvPr/>
        </p:nvCxnSpPr>
        <p:spPr>
          <a:xfrm flipH="1">
            <a:off x="1208979" y="1065441"/>
            <a:ext cx="899177" cy="4249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7019396" y="2167503"/>
            <a:ext cx="1985349" cy="8994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Register for JUV-01 card. Give address to Staff – they will mail you a form for your guardian to sign. 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53923" y="2245455"/>
            <a:ext cx="1428785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they have ID?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84610" y="2187804"/>
            <a:ext cx="1163026" cy="5269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EPL Access Card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06163" y="2798930"/>
            <a:ext cx="1456276" cy="41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you have proof of address?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Arrow Connector 34"/>
          <p:cNvCxnSpPr>
            <a:stCxn id="18" idx="2"/>
            <a:endCxn id="34" idx="0"/>
          </p:cNvCxnSpPr>
          <p:nvPr/>
        </p:nvCxnSpPr>
        <p:spPr>
          <a:xfrm flipH="1">
            <a:off x="934301" y="1919008"/>
            <a:ext cx="274678" cy="8799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8" idx="3"/>
            <a:endCxn id="33" idx="1"/>
          </p:cNvCxnSpPr>
          <p:nvPr/>
        </p:nvCxnSpPr>
        <p:spPr>
          <a:xfrm>
            <a:off x="1792768" y="1704708"/>
            <a:ext cx="1691842" cy="7465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9" idx="2"/>
            <a:endCxn id="31" idx="0"/>
          </p:cNvCxnSpPr>
          <p:nvPr/>
        </p:nvCxnSpPr>
        <p:spPr>
          <a:xfrm flipH="1">
            <a:off x="8012071" y="1793376"/>
            <a:ext cx="14358" cy="3741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9" idx="1"/>
            <a:endCxn id="32" idx="0"/>
          </p:cNvCxnSpPr>
          <p:nvPr/>
        </p:nvCxnSpPr>
        <p:spPr>
          <a:xfrm flipH="1">
            <a:off x="5668316" y="1621384"/>
            <a:ext cx="1458013" cy="6240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2108156" y="3154844"/>
            <a:ext cx="2145416" cy="1159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Register for Access/JUV-01 card, give address to Staff – they will send mail that can be used as proof of address.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6021" y="3884943"/>
            <a:ext cx="1798037" cy="4291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Independent Juvenile or Adult Card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Straight Arrow Connector 63"/>
          <p:cNvCxnSpPr>
            <a:stCxn id="34" idx="3"/>
            <a:endCxn id="62" idx="1"/>
          </p:cNvCxnSpPr>
          <p:nvPr/>
        </p:nvCxnSpPr>
        <p:spPr>
          <a:xfrm>
            <a:off x="1662439" y="3003989"/>
            <a:ext cx="445717" cy="730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4" idx="2"/>
            <a:endCxn id="63" idx="0"/>
          </p:cNvCxnSpPr>
          <p:nvPr/>
        </p:nvCxnSpPr>
        <p:spPr>
          <a:xfrm flipH="1">
            <a:off x="925040" y="3209047"/>
            <a:ext cx="9261" cy="6758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4893317" y="3729830"/>
            <a:ext cx="1550891" cy="492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they have proof of address?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048113" y="4222775"/>
            <a:ext cx="1202798" cy="2632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Juvenile Card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Arrow Connector 72"/>
          <p:cNvCxnSpPr>
            <a:stCxn id="32" idx="3"/>
            <a:endCxn id="52" idx="0"/>
          </p:cNvCxnSpPr>
          <p:nvPr/>
        </p:nvCxnSpPr>
        <p:spPr>
          <a:xfrm>
            <a:off x="6382708" y="2389471"/>
            <a:ext cx="246620" cy="7847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32" idx="2"/>
            <a:endCxn id="71" idx="0"/>
          </p:cNvCxnSpPr>
          <p:nvPr/>
        </p:nvCxnSpPr>
        <p:spPr>
          <a:xfrm>
            <a:off x="5668316" y="2533487"/>
            <a:ext cx="447" cy="11963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71" idx="1"/>
            <a:endCxn id="62" idx="3"/>
          </p:cNvCxnSpPr>
          <p:nvPr/>
        </p:nvCxnSpPr>
        <p:spPr>
          <a:xfrm flipH="1" flipV="1">
            <a:off x="4253572" y="3734489"/>
            <a:ext cx="639745" cy="2418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71" idx="3"/>
            <a:endCxn id="72" idx="1"/>
          </p:cNvCxnSpPr>
          <p:nvPr/>
        </p:nvCxnSpPr>
        <p:spPr>
          <a:xfrm>
            <a:off x="6444208" y="3976303"/>
            <a:ext cx="603905" cy="3781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 rot="19837533">
            <a:off x="2663693" y="478061"/>
            <a:ext cx="634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Over 18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 rot="917569">
            <a:off x="4723902" y="433740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Under 18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 rot="4080528">
            <a:off x="6310281" y="2621214"/>
            <a:ext cx="596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 rot="20053193">
            <a:off x="6041513" y="1699402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31250" y="3326236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 rot="2416163">
            <a:off x="6385168" y="3884943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95400" y="3449346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 rot="17677455">
            <a:off x="587313" y="2291644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 rot="20055043">
            <a:off x="1283662" y="1012694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 rot="970271">
            <a:off x="6886559" y="1012694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4377207" y="882607"/>
            <a:ext cx="567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 rot="1499760">
            <a:off x="2296218" y="1831810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 rot="3166995">
            <a:off x="1506521" y="3038542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 rot="1956610">
            <a:off x="3082528" y="1536274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1274972">
            <a:off x="4094143" y="3592801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256843" y="217385"/>
            <a:ext cx="252785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EPL Library Card Options</a:t>
            </a:r>
            <a:endParaRPr lang="en-C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1891" y="5157192"/>
            <a:ext cx="83420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People who cannot get cards: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Group home residents without guarantors</a:t>
            </a:r>
            <a:endParaRPr lang="en-C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789149" y="1921282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14935" y="3174210"/>
            <a:ext cx="1428785" cy="363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Do they have ID at home?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Straight Arrow Connector 55"/>
          <p:cNvCxnSpPr>
            <a:stCxn id="52" idx="3"/>
            <a:endCxn id="31" idx="2"/>
          </p:cNvCxnSpPr>
          <p:nvPr/>
        </p:nvCxnSpPr>
        <p:spPr>
          <a:xfrm flipV="1">
            <a:off x="7343720" y="3066996"/>
            <a:ext cx="668351" cy="2889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0580031">
            <a:off x="7145771" y="3067130"/>
            <a:ext cx="75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Yes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343720" y="3667966"/>
            <a:ext cx="1202798" cy="2632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JUV-01 Card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Straight Arrow Connector 65"/>
          <p:cNvCxnSpPr>
            <a:stCxn id="52" idx="2"/>
            <a:endCxn id="60" idx="1"/>
          </p:cNvCxnSpPr>
          <p:nvPr/>
        </p:nvCxnSpPr>
        <p:spPr>
          <a:xfrm>
            <a:off x="6629328" y="3537620"/>
            <a:ext cx="714392" cy="2619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1119006">
            <a:off x="6780545" y="3507632"/>
            <a:ext cx="596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No</a:t>
            </a:r>
            <a:endParaRPr lang="en-CA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Fees – Recommendations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Institute a Regular Fine Cleanup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Explore simplification of fees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Create other options for payment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Fee Simplification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7504" y="1500188"/>
            <a:ext cx="9217024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Eliminated Membership Fee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Investigated options and kept Fee Structure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Did not add any new penalty charges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48" y="188640"/>
            <a:ext cx="3736537" cy="575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8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158" y="357188"/>
            <a:ext cx="8358187" cy="911572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>
                <a:solidFill>
                  <a:srgbClr val="7030A0"/>
                </a:solidFill>
              </a:rPr>
              <a:t>Transportation - Recommendations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Increase Access Points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Increase Promotion of Off-site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Access Points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83684"/>
            <a:ext cx="7457306" cy="35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Access Points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6180559" cy="46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Access Points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84271"/>
            <a:ext cx="4951356" cy="3268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5374" y="46557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http://i2.wp.com/metronewsca.files.wordpress.com/2014/07/mg_3587_modded_by_james.jpg?crop=0px%2C15px%2C5184px%2C3422px&amp;resize=618%2C408</a:t>
            </a:r>
          </a:p>
        </p:txBody>
      </p:sp>
    </p:spTree>
    <p:extLst>
      <p:ext uri="{BB962C8B-B14F-4D97-AF65-F5344CB8AC3E}">
        <p14:creationId xmlns:p14="http://schemas.microsoft.com/office/powerpoint/2010/main" val="9153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32" y="3850197"/>
            <a:ext cx="1665933" cy="13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" y="4018660"/>
            <a:ext cx="4114403" cy="159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" y="1255911"/>
            <a:ext cx="86852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6590" y="0"/>
            <a:ext cx="835818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Re-Review Literature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103" name="Picture 7" descr="C:\DOCUME~1\pmaguire\LOCALS~1\Temp\SNAGHTML1a541d3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7" y="1928181"/>
            <a:ext cx="4364756" cy="11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>
            <a:off x="3812762" y="836712"/>
            <a:ext cx="5076346" cy="297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84586"/>
            <a:ext cx="354250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13739" r="2178" b="14150"/>
          <a:stretch/>
        </p:blipFill>
        <p:spPr bwMode="auto">
          <a:xfrm>
            <a:off x="3615069" y="2955850"/>
            <a:ext cx="2296135" cy="265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3"/>
          <a:stretch/>
        </p:blipFill>
        <p:spPr>
          <a:xfrm>
            <a:off x="6649973" y="5199457"/>
            <a:ext cx="2239135" cy="829067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" y="3143808"/>
            <a:ext cx="3153787" cy="87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0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Service Awareness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Categorize services from a customer-centered perspective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8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Service Awareness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0823"/>
            <a:ext cx="35718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2748"/>
            <a:ext cx="35337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9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Service Awareness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67732"/>
              </p:ext>
            </p:extLst>
          </p:nvPr>
        </p:nvGraphicFramePr>
        <p:xfrm>
          <a:off x="2123728" y="1196752"/>
          <a:ext cx="4722849" cy="452754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9265"/>
                <a:gridCol w="962843"/>
                <a:gridCol w="2490741"/>
              </a:tblGrid>
              <a:tr h="341307">
                <a:tc>
                  <a:txBody>
                    <a:bodyPr/>
                    <a:lstStyle/>
                    <a:p>
                      <a:pPr marL="0" marR="2063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Updated Classification (bold = new)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Call sign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Interfile with (old category)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Non-classical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Blues/R&amp;B/Soul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BLUES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BLUES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Country &amp; Bluegrass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COUNT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COUNT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Dance &amp; Electronic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DANCE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Display (or shelve at the front of CD POP VOC)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Faith-based music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FAITH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SACRE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Folk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FOLK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FOLK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Instrumental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INSTR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INSTR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Jazz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JAZZ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JAZZ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Pop music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Display (or shelve at the front of CD POP VOC)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Rap &amp; Hip hop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RAP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Display (or shelve at the front of CD POP ROCK)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Rock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ROCK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POP ROCK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Sound Effects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SOU EFFEC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SOU EFFEC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Soundtracks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SNDTRK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Shelve at the front of CD POP SOU/F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World music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WORLD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Display (or shelve at the front of CD POP NAT)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Classical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Chamber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CHAMB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CHAMB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Keyboard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KEYBO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KEYBO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Operas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OPERA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OPERA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Orchestral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ORCHE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ORCH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Sacred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SACRE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SACRE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Strings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STRIN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Shelve at the front of CD CLA STRIN/B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Winds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WIND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Shelve at the front of CD CLA WIND/B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Vocal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CLA VOCAL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Shelve at the front of CD CLA VOC/CH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 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3565" algn="ctr"/>
                        </a:tabLst>
                      </a:pPr>
                      <a:r>
                        <a:rPr lang="en-US" sz="600">
                          <a:effectLst/>
                        </a:rPr>
                        <a:t>CD J 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JUV Christmas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 Classical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 CLA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JUV CLA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 Faith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 FAITH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JUV SACRE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 Songs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 SONGS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JUV SONGS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  <a:tr h="130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Children's Soundtracks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CD J SNDTRK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CD JUV SOU</a:t>
                      </a: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72" marR="4057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6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1917"/>
            <a:ext cx="679926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0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Service Awareness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60848"/>
            <a:ext cx="2739967" cy="36450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36338"/>
            <a:ext cx="5209307" cy="136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2052" name="Picture 4" descr="http://iloveepl.smugmug.com/Epl2go/Events-epl2go/Events/Ellerslie-Community-League-Day/i-DtbNPhx/0/XL/IMG_0842-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749323" cy="50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/>
        </p:blipFill>
        <p:spPr bwMode="auto">
          <a:xfrm>
            <a:off x="683568" y="188640"/>
            <a:ext cx="8100392" cy="531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7764" y="56612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000" dirty="0">
                <a:solidFill>
                  <a:prstClr val="black"/>
                </a:solidFill>
              </a:rPr>
              <a:t>http://www.homewardtrust.ca/homelessconnect/gallery/photos.php?id=5</a:t>
            </a:r>
          </a:p>
        </p:txBody>
      </p:sp>
    </p:spTree>
    <p:extLst>
      <p:ext uri="{BB962C8B-B14F-4D97-AF65-F5344CB8AC3E}">
        <p14:creationId xmlns:p14="http://schemas.microsoft.com/office/powerpoint/2010/main" val="24984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Literacies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7158" y="1500188"/>
            <a:ext cx="8358217" cy="4071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Increase provision of Flexible Digital Literacy Instruction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Encourage Literacy Instruction Programs from Partner Agencies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Digital Literacy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633538"/>
            <a:ext cx="717073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20280187">
            <a:off x="1533401" y="2945738"/>
            <a:ext cx="5616624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Available at All Branches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7951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</a:rPr>
              <a:t>Digital Literacy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90650"/>
            <a:ext cx="71612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6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95382" y="0"/>
            <a:ext cx="835818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Re-Ask Outreach Staff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0" y="1412776"/>
            <a:ext cx="7776773" cy="40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4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2204864"/>
            <a:ext cx="7848872" cy="1143000"/>
          </a:xfrm>
        </p:spPr>
        <p:txBody>
          <a:bodyPr>
            <a:normAutofit lnSpcReduction="10000"/>
          </a:bodyPr>
          <a:lstStyle/>
          <a:p>
            <a:pPr algn="ctr"/>
            <a:endParaRPr lang="en-US" b="1" dirty="0" smtClean="0">
              <a:solidFill>
                <a:srgbClr val="7030A0"/>
              </a:solidFill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Assumptions ==== &gt; Understanding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5472608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B01F8D-5414-4860-B9DB-D1711511FAEC}" type="datetime1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560" y="2204864"/>
            <a:ext cx="7848872" cy="1143000"/>
          </a:xfrm>
        </p:spPr>
        <p:txBody>
          <a:bodyPr>
            <a:normAutofit lnSpcReduction="10000"/>
          </a:bodyPr>
          <a:lstStyle/>
          <a:p>
            <a:pPr algn="ctr"/>
            <a:endParaRPr lang="en-US" b="1" dirty="0" smtClean="0">
              <a:solidFill>
                <a:srgbClr val="7030A0"/>
              </a:solidFill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Assumptions = &gt; Understanding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1560" y="1196752"/>
            <a:ext cx="3312368" cy="4104456"/>
          </a:xfrm>
        </p:spPr>
        <p:txBody>
          <a:bodyPr>
            <a:normAutofit/>
          </a:bodyPr>
          <a:lstStyle/>
          <a:p>
            <a:pPr algn="ctr"/>
            <a:endParaRPr lang="en-US" dirty="0" smtClean="0">
              <a:solidFill>
                <a:srgbClr val="7030A0"/>
              </a:solidFill>
            </a:endParaRP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B6DAE-1464-4C4A-A17B-99A185F7EC64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1560" y="3789040"/>
            <a:ext cx="3600400" cy="1928812"/>
          </a:xfrm>
        </p:spPr>
        <p:txBody>
          <a:bodyPr>
            <a:normAutofit fontScale="92500" lnSpcReduction="20000"/>
          </a:bodyPr>
          <a:lstStyle/>
          <a:p>
            <a:r>
              <a:rPr lang="en-US" b="0" u="sng" dirty="0" smtClean="0"/>
              <a:t>Contact:</a:t>
            </a:r>
          </a:p>
          <a:p>
            <a:r>
              <a:rPr lang="en-US" b="0" dirty="0" smtClean="0"/>
              <a:t>Peter Maguire</a:t>
            </a:r>
          </a:p>
          <a:p>
            <a:r>
              <a:rPr lang="en-US" dirty="0" smtClean="0"/>
              <a:t>T: 780.495.9876 </a:t>
            </a:r>
          </a:p>
          <a:p>
            <a:r>
              <a:rPr lang="en-US" dirty="0" smtClean="0"/>
              <a:t>pmaguire@epl.ca</a:t>
            </a:r>
            <a:endParaRPr lang="en-US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/>
        </p:blipFill>
        <p:spPr bwMode="auto">
          <a:xfrm>
            <a:off x="5510822" y="445107"/>
            <a:ext cx="3491880" cy="228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71323" y="2734754"/>
            <a:ext cx="1970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prstClr val="black"/>
                </a:solidFill>
              </a:rPr>
              <a:t>http://www.homewardtrust.ca/homelessconnect/gallery/photos.php?id=5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PL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lu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ue Content Slide">
  <a:themeElements>
    <a:clrScheme name="EPL Blue">
      <a:dk1>
        <a:srgbClr val="009DDC"/>
      </a:dk1>
      <a:lt1>
        <a:sysClr val="window" lastClr="FFFFFF"/>
      </a:lt1>
      <a:dk2>
        <a:srgbClr val="000000"/>
      </a:dk2>
      <a:lt2>
        <a:srgbClr val="FFFFFF"/>
      </a:lt2>
      <a:accent1>
        <a:srgbClr val="009DDC"/>
      </a:accent1>
      <a:accent2>
        <a:srgbClr val="25C1FF"/>
      </a:accent2>
      <a:accent3>
        <a:srgbClr val="009DDC"/>
      </a:accent3>
      <a:accent4>
        <a:srgbClr val="25C1FF"/>
      </a:accent4>
      <a:accent5>
        <a:srgbClr val="009DDC"/>
      </a:accent5>
      <a:accent6>
        <a:srgbClr val="25C1FF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lack Content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Yellow Content Slide">
  <a:themeElements>
    <a:clrScheme name="EPL Yellow">
      <a:dk1>
        <a:srgbClr val="FDBB3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FED686"/>
      </a:accent2>
      <a:accent3>
        <a:srgbClr val="FDBB30"/>
      </a:accent3>
      <a:accent4>
        <a:srgbClr val="FED686"/>
      </a:accent4>
      <a:accent5>
        <a:srgbClr val="FDBB30"/>
      </a:accent5>
      <a:accent6>
        <a:srgbClr val="FED686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Black Content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Blu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Blu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Blu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Purpl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Blu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Yellow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Yellow Content Slide">
  <a:themeElements>
    <a:clrScheme name="EPL Yellow">
      <a:dk1>
        <a:srgbClr val="FDBB3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FED686"/>
      </a:accent2>
      <a:accent3>
        <a:srgbClr val="FDBB30"/>
      </a:accent3>
      <a:accent4>
        <a:srgbClr val="FED686"/>
      </a:accent4>
      <a:accent5>
        <a:srgbClr val="FDBB30"/>
      </a:accent5>
      <a:accent6>
        <a:srgbClr val="FED686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Black Content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Black Content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Black Content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Purple Content Slide">
  <a:themeElements>
    <a:clrScheme name="EPL Purple">
      <a:dk1>
        <a:srgbClr val="7C3F99"/>
      </a:dk1>
      <a:lt1>
        <a:sysClr val="window" lastClr="FFFFFF"/>
      </a:lt1>
      <a:dk2>
        <a:srgbClr val="000000"/>
      </a:dk2>
      <a:lt2>
        <a:srgbClr val="FFFFFF"/>
      </a:lt2>
      <a:accent1>
        <a:srgbClr val="7C3F99"/>
      </a:accent1>
      <a:accent2>
        <a:srgbClr val="A368C0"/>
      </a:accent2>
      <a:accent3>
        <a:srgbClr val="7C3F99"/>
      </a:accent3>
      <a:accent4>
        <a:srgbClr val="A368C0"/>
      </a:accent4>
      <a:accent5>
        <a:srgbClr val="7C3F99"/>
      </a:accent5>
      <a:accent6>
        <a:srgbClr val="A368C0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_Yellow Content Slide">
  <a:themeElements>
    <a:clrScheme name="EPL Yellow">
      <a:dk1>
        <a:srgbClr val="FDBB3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FED686"/>
      </a:accent2>
      <a:accent3>
        <a:srgbClr val="FDBB30"/>
      </a:accent3>
      <a:accent4>
        <a:srgbClr val="FED686"/>
      </a:accent4>
      <a:accent5>
        <a:srgbClr val="FDBB30"/>
      </a:accent5>
      <a:accent6>
        <a:srgbClr val="FED686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_Yellow Content Slide">
  <a:themeElements>
    <a:clrScheme name="EPL Yellow">
      <a:dk1>
        <a:srgbClr val="FDBB3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FED686"/>
      </a:accent2>
      <a:accent3>
        <a:srgbClr val="FDBB30"/>
      </a:accent3>
      <a:accent4>
        <a:srgbClr val="FED686"/>
      </a:accent4>
      <a:accent5>
        <a:srgbClr val="FDBB30"/>
      </a:accent5>
      <a:accent6>
        <a:srgbClr val="FED686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Yellow Content Slide">
  <a:themeElements>
    <a:clrScheme name="EPL Yellow">
      <a:dk1>
        <a:srgbClr val="FDBB3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FED686"/>
      </a:accent2>
      <a:accent3>
        <a:srgbClr val="FDBB30"/>
      </a:accent3>
      <a:accent4>
        <a:srgbClr val="FED686"/>
      </a:accent4>
      <a:accent5>
        <a:srgbClr val="FDBB30"/>
      </a:accent5>
      <a:accent6>
        <a:srgbClr val="FED686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een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reen Content Slide">
  <a:themeElements>
    <a:clrScheme name="EPL Green">
      <a:dk1>
        <a:srgbClr val="7BC143"/>
      </a:dk1>
      <a:lt1>
        <a:sysClr val="window" lastClr="FFFFFF"/>
      </a:lt1>
      <a:dk2>
        <a:srgbClr val="000000"/>
      </a:dk2>
      <a:lt2>
        <a:srgbClr val="FFFFFF"/>
      </a:lt2>
      <a:accent1>
        <a:srgbClr val="7BC143"/>
      </a:accent1>
      <a:accent2>
        <a:srgbClr val="AFD98E"/>
      </a:accent2>
      <a:accent3>
        <a:srgbClr val="7BC143"/>
      </a:accent3>
      <a:accent4>
        <a:srgbClr val="AFD98E"/>
      </a:accent4>
      <a:accent5>
        <a:srgbClr val="7BC143"/>
      </a:accent5>
      <a:accent6>
        <a:srgbClr val="AFD98E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Red Content Slide">
  <a:themeElements>
    <a:clrScheme name="EPL Red">
      <a:dk1>
        <a:srgbClr val="E40E62"/>
      </a:dk1>
      <a:lt1>
        <a:sysClr val="window" lastClr="FFFFFF"/>
      </a:lt1>
      <a:dk2>
        <a:srgbClr val="000000"/>
      </a:dk2>
      <a:lt2>
        <a:srgbClr val="FFFFFF"/>
      </a:lt2>
      <a:accent1>
        <a:srgbClr val="E40E62"/>
      </a:accent1>
      <a:accent2>
        <a:srgbClr val="F45290"/>
      </a:accent2>
      <a:accent3>
        <a:srgbClr val="E40E62"/>
      </a:accent3>
      <a:accent4>
        <a:srgbClr val="F45290"/>
      </a:accent4>
      <a:accent5>
        <a:srgbClr val="E40E62"/>
      </a:accent5>
      <a:accent6>
        <a:srgbClr val="F45290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urple Divider Slide">
  <a:themeElements>
    <a:clrScheme name="EP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DBB30"/>
      </a:accent1>
      <a:accent2>
        <a:srgbClr val="7BC143"/>
      </a:accent2>
      <a:accent3>
        <a:srgbClr val="E40E62"/>
      </a:accent3>
      <a:accent4>
        <a:srgbClr val="7C3F99"/>
      </a:accent4>
      <a:accent5>
        <a:srgbClr val="009DDC"/>
      </a:accent5>
      <a:accent6>
        <a:srgbClr val="004B8D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urple Content Slide">
  <a:themeElements>
    <a:clrScheme name="EPL Purple">
      <a:dk1>
        <a:srgbClr val="7C3F99"/>
      </a:dk1>
      <a:lt1>
        <a:sysClr val="window" lastClr="FFFFFF"/>
      </a:lt1>
      <a:dk2>
        <a:srgbClr val="000000"/>
      </a:dk2>
      <a:lt2>
        <a:srgbClr val="FFFFFF"/>
      </a:lt2>
      <a:accent1>
        <a:srgbClr val="7C3F99"/>
      </a:accent1>
      <a:accent2>
        <a:srgbClr val="A368C0"/>
      </a:accent2>
      <a:accent3>
        <a:srgbClr val="7C3F99"/>
      </a:accent3>
      <a:accent4>
        <a:srgbClr val="A368C0"/>
      </a:accent4>
      <a:accent5>
        <a:srgbClr val="7C3F99"/>
      </a:accent5>
      <a:accent6>
        <a:srgbClr val="A368C0"/>
      </a:accent6>
      <a:hlink>
        <a:srgbClr val="004B8D"/>
      </a:hlink>
      <a:folHlink>
        <a:srgbClr val="595959"/>
      </a:folHlink>
    </a:clrScheme>
    <a:fontScheme name="EP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EPL</Template>
  <TotalTime>2728</TotalTime>
  <Words>1622</Words>
  <Application>Microsoft Office PowerPoint</Application>
  <PresentationFormat>On-screen Show (4:3)</PresentationFormat>
  <Paragraphs>524</Paragraphs>
  <Slides>92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92</vt:i4>
      </vt:variant>
    </vt:vector>
  </HeadingPairs>
  <TitlesOfParts>
    <vt:vector size="118" baseType="lpstr">
      <vt:lpstr>EPL</vt:lpstr>
      <vt:lpstr>Yellow Divider Slide</vt:lpstr>
      <vt:lpstr>Yellow Content Slide</vt:lpstr>
      <vt:lpstr>Green Divider Slide</vt:lpstr>
      <vt:lpstr>Green Content Slide</vt:lpstr>
      <vt:lpstr>Red Divider Slide</vt:lpstr>
      <vt:lpstr>Red Content Slide</vt:lpstr>
      <vt:lpstr>Purple Divider Slide</vt:lpstr>
      <vt:lpstr>Purple Content Slide</vt:lpstr>
      <vt:lpstr>Blue Divider Slide</vt:lpstr>
      <vt:lpstr>Blue Content Slide</vt:lpstr>
      <vt:lpstr>Black Content Slide</vt:lpstr>
      <vt:lpstr>1_Yellow Content Slide</vt:lpstr>
      <vt:lpstr>1_Black Content Slide</vt:lpstr>
      <vt:lpstr>1_Blue Divider Slide</vt:lpstr>
      <vt:lpstr>2_Blue Divider Slide</vt:lpstr>
      <vt:lpstr>3_Blue Divider Slide</vt:lpstr>
      <vt:lpstr>1_Purple Divider Slide</vt:lpstr>
      <vt:lpstr>4_Blue Divider Slide</vt:lpstr>
      <vt:lpstr>2_Yellow Content Slide</vt:lpstr>
      <vt:lpstr>2_Black Content Slide</vt:lpstr>
      <vt:lpstr>3_Black Content Slide</vt:lpstr>
      <vt:lpstr>4_Black Content Slide</vt:lpstr>
      <vt:lpstr>1_Purple Content Slide</vt:lpstr>
      <vt:lpstr>3_Yellow Content Slide</vt:lpstr>
      <vt:lpstr>4_Yellow 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are Library Services?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Edmonton Public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pmaguire</dc:creator>
  <cp:lastModifiedBy>Peter Maguire</cp:lastModifiedBy>
  <cp:revision>205</cp:revision>
  <dcterms:created xsi:type="dcterms:W3CDTF">2012-07-09T15:10:38Z</dcterms:created>
  <dcterms:modified xsi:type="dcterms:W3CDTF">2015-02-04T01:41:48Z</dcterms:modified>
</cp:coreProperties>
</file>