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sldIdLst>
    <p:sldId id="262" r:id="rId2"/>
    <p:sldId id="273" r:id="rId3"/>
    <p:sldId id="287" r:id="rId4"/>
    <p:sldId id="280" r:id="rId5"/>
    <p:sldId id="288" r:id="rId6"/>
    <p:sldId id="260" r:id="rId7"/>
    <p:sldId id="289" r:id="rId8"/>
    <p:sldId id="290" r:id="rId9"/>
    <p:sldId id="267" r:id="rId10"/>
    <p:sldId id="282" r:id="rId11"/>
    <p:sldId id="283" r:id="rId12"/>
    <p:sldId id="268" r:id="rId13"/>
    <p:sldId id="291" r:id="rId14"/>
    <p:sldId id="277" r:id="rId15"/>
    <p:sldId id="272" r:id="rId16"/>
    <p:sldId id="257" r:id="rId17"/>
    <p:sldId id="278" r:id="rId18"/>
    <p:sldId id="270" r:id="rId19"/>
    <p:sldId id="276" r:id="rId20"/>
    <p:sldId id="292" r:id="rId21"/>
    <p:sldId id="293" r:id="rId22"/>
    <p:sldId id="259" r:id="rId23"/>
    <p:sldId id="279" r:id="rId24"/>
    <p:sldId id="263" r:id="rId25"/>
    <p:sldId id="275" r:id="rId26"/>
    <p:sldId id="264" r:id="rId27"/>
    <p:sldId id="286" r:id="rId28"/>
    <p:sldId id="265" r:id="rId29"/>
    <p:sldId id="294" r:id="rId30"/>
    <p:sldId id="281" r:id="rId31"/>
    <p:sldId id="295" r:id="rId32"/>
    <p:sldId id="298" r:id="rId33"/>
    <p:sldId id="271" r:id="rId34"/>
    <p:sldId id="297" r:id="rId35"/>
    <p:sldId id="296" r:id="rId36"/>
    <p:sldId id="258" r:id="rId37"/>
    <p:sldId id="261" r:id="rId38"/>
    <p:sldId id="269" r:id="rId39"/>
    <p:sldId id="299" r:id="rId40"/>
    <p:sldId id="256" r:id="rId41"/>
    <p:sldId id="28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D34"/>
    <a:srgbClr val="C5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51" d="100"/>
          <a:sy n="51" d="100"/>
        </p:scale>
        <p:origin x="52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12F7-4F03-4CEE-9B9F-47A014895858}" type="datetimeFigureOut">
              <a:rPr lang="en-CA" smtClean="0"/>
              <a:t>30/01/2015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5C7-6B04-4A9E-9108-B79F176AC3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557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12F7-4F03-4CEE-9B9F-47A014895858}" type="datetimeFigureOut">
              <a:rPr lang="en-CA" smtClean="0"/>
              <a:t>30/01/2015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5C7-6B04-4A9E-9108-B79F176AC3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50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12F7-4F03-4CEE-9B9F-47A014895858}" type="datetimeFigureOut">
              <a:rPr lang="en-CA" smtClean="0"/>
              <a:t>30/01/2015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5C7-6B04-4A9E-9108-B79F176AC3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682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12F7-4F03-4CEE-9B9F-47A014895858}" type="datetimeFigureOut">
              <a:rPr lang="en-CA" smtClean="0"/>
              <a:t>30/01/2015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5C7-6B04-4A9E-9108-B79F176AC3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417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12F7-4F03-4CEE-9B9F-47A014895858}" type="datetimeFigureOut">
              <a:rPr lang="en-CA" smtClean="0"/>
              <a:t>30/01/2015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5C7-6B04-4A9E-9108-B79F176AC3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4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12F7-4F03-4CEE-9B9F-47A014895858}" type="datetimeFigureOut">
              <a:rPr lang="en-CA" smtClean="0"/>
              <a:t>30/01/2015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5C7-6B04-4A9E-9108-B79F176AC3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5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12F7-4F03-4CEE-9B9F-47A014895858}" type="datetimeFigureOut">
              <a:rPr lang="en-CA" smtClean="0"/>
              <a:t>30/01/2015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5C7-6B04-4A9E-9108-B79F176AC3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9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12F7-4F03-4CEE-9B9F-47A014895858}" type="datetimeFigureOut">
              <a:rPr lang="en-CA" smtClean="0"/>
              <a:t>30/01/2015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5C7-6B04-4A9E-9108-B79F176AC3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58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12F7-4F03-4CEE-9B9F-47A014895858}" type="datetimeFigureOut">
              <a:rPr lang="en-CA" smtClean="0"/>
              <a:t>30/01/2015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5C7-6B04-4A9E-9108-B79F176AC3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492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12F7-4F03-4CEE-9B9F-47A014895858}" type="datetimeFigureOut">
              <a:rPr lang="en-CA" smtClean="0"/>
              <a:t>30/01/2015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5C7-6B04-4A9E-9108-B79F176AC3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539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C12F7-4F03-4CEE-9B9F-47A014895858}" type="datetimeFigureOut">
              <a:rPr lang="en-CA" smtClean="0"/>
              <a:t>30/01/2015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05C7-6B04-4A9E-9108-B79F176AC3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67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94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12F7-4F03-4CEE-9B9F-47A014895858}" type="datetimeFigureOut">
              <a:rPr lang="en-CA" smtClean="0"/>
              <a:t>30/01/2015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B05C7-6B04-4A9E-9108-B79F176AC3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460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opedia.com/TERM/O/open_source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tionaloptimist.com/blog/collective-intelligence-on-the-edge.aspx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esignthinking.ideo.com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276" y="5013176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CA" sz="4400" dirty="0">
                <a:solidFill>
                  <a:schemeClr val="bg1"/>
                </a:solidFill>
                <a:latin typeface="Accord Heavy SF" panose="020BE200000000000000" pitchFamily="34" charset="0"/>
              </a:rPr>
              <a:t>Library Patrons as Open Source Maker Community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2" y="1556792"/>
            <a:ext cx="4247964" cy="283459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341276" y="404664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CA" sz="44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You Can Do That Here!</a:t>
            </a:r>
            <a:endParaRPr lang="en-CA" sz="4400" dirty="0">
              <a:solidFill>
                <a:schemeClr val="bg1"/>
              </a:solidFill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682916" cy="74293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5763179"/>
            <a:ext cx="8676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err="1" smtClean="0">
                <a:solidFill>
                  <a:schemeClr val="accent2">
                    <a:lumMod val="75000"/>
                  </a:schemeClr>
                </a:solidFill>
                <a:latin typeface="Accord Heavy SF" panose="020BE200000000000000" pitchFamily="34" charset="0"/>
              </a:rPr>
              <a:t>Jorges</a:t>
            </a:r>
            <a:r>
              <a:rPr lang="en-CA" sz="6600" dirty="0" smtClean="0">
                <a:solidFill>
                  <a:schemeClr val="accent2">
                    <a:lumMod val="75000"/>
                  </a:schemeClr>
                </a:solidFill>
                <a:latin typeface="Accord Heavy SF" panose="020BE200000000000000" pitchFamily="34" charset="0"/>
              </a:rPr>
              <a:t> Luis Borges</a:t>
            </a:r>
            <a:endParaRPr lang="en-CA" sz="6600" dirty="0">
              <a:solidFill>
                <a:schemeClr val="accent2">
                  <a:lumMod val="75000"/>
                </a:schemeClr>
              </a:solidFill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0951778" cy="11125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3968" y="5590525"/>
            <a:ext cx="5040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600" dirty="0" smtClean="0">
                <a:latin typeface="Accord Heavy SF" panose="020BE200000000000000" pitchFamily="34" charset="0"/>
              </a:rPr>
              <a:t>bell hooks</a:t>
            </a:r>
            <a:endParaRPr lang="en-CA" sz="6600" dirty="0"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0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39" y="0"/>
            <a:ext cx="528132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534561"/>
            <a:ext cx="8676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dirty="0" smtClean="0">
                <a:latin typeface="Accord Heavy SF" panose="020BE200000000000000" pitchFamily="34" charset="0"/>
              </a:rPr>
              <a:t>Keith Richards</a:t>
            </a:r>
            <a:endParaRPr lang="en-CA" sz="8000" dirty="0"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6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r="70513" b="79111"/>
          <a:stretch/>
        </p:blipFill>
        <p:spPr>
          <a:xfrm>
            <a:off x="2771800" y="332656"/>
            <a:ext cx="3925860" cy="3888432"/>
          </a:xfrm>
          <a:prstGeom prst="rect">
            <a:avLst/>
          </a:prstGeom>
          <a:ln w="165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22262" y="4509120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CA" sz="66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You Can Do That Here! </a:t>
            </a:r>
            <a:endParaRPr lang="en-CA" sz="6600" dirty="0">
              <a:solidFill>
                <a:schemeClr val="bg1"/>
              </a:solidFill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628800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CA" sz="6600" dirty="0">
                <a:solidFill>
                  <a:schemeClr val="bg1"/>
                </a:solidFill>
                <a:latin typeface="Accord Heavy SF" panose="020BE200000000000000" pitchFamily="34" charset="0"/>
              </a:rPr>
              <a:t>Library </a:t>
            </a:r>
            <a:r>
              <a:rPr lang="en-CA" sz="6600" i="1" u="sng" dirty="0">
                <a:latin typeface="Accord Heavy SF" panose="020BE200000000000000" pitchFamily="34" charset="0"/>
              </a:rPr>
              <a:t>Patrons</a:t>
            </a:r>
            <a:r>
              <a:rPr lang="en-CA" sz="6600" dirty="0">
                <a:solidFill>
                  <a:schemeClr val="bg1"/>
                </a:solidFill>
                <a:latin typeface="Accord Heavy SF" panose="020BE200000000000000" pitchFamily="34" charset="0"/>
              </a:rPr>
              <a:t> as Open Source Maker Community</a:t>
            </a:r>
          </a:p>
        </p:txBody>
      </p:sp>
    </p:spTree>
    <p:extLst>
      <p:ext uri="{BB962C8B-B14F-4D97-AF65-F5344CB8AC3E}">
        <p14:creationId xmlns:p14="http://schemas.microsoft.com/office/powerpoint/2010/main" val="29176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71296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800" dirty="0" smtClean="0">
                <a:latin typeface="Accord Heavy SF" panose="020BE200000000000000" pitchFamily="34" charset="0"/>
              </a:rPr>
              <a:t>A User: </a:t>
            </a:r>
          </a:p>
          <a:p>
            <a:endParaRPr lang="en-CA" sz="4000" dirty="0" smtClean="0">
              <a:solidFill>
                <a:schemeClr val="bg1"/>
              </a:solidFill>
              <a:latin typeface="Accord Heavy SF" panose="020BE200000000000000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a</a:t>
            </a:r>
            <a:r>
              <a:rPr lang="en-CA" sz="4000" dirty="0">
                <a:solidFill>
                  <a:schemeClr val="bg1"/>
                </a:solidFill>
                <a:latin typeface="Accord Heavy SF" panose="020BE200000000000000" pitchFamily="34" charset="0"/>
              </a:rPr>
              <a:t> </a:t>
            </a:r>
            <a:r>
              <a:rPr lang="en-CA" sz="40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person or thing that uses.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4000" dirty="0" smtClean="0">
              <a:solidFill>
                <a:schemeClr val="bg1"/>
              </a:solidFill>
              <a:latin typeface="Accord Heavy SF" panose="020BE200000000000000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one who uses drugs, especially as an abuser or addict.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CA" sz="4000" dirty="0">
              <a:solidFill>
                <a:schemeClr val="bg1"/>
              </a:solidFill>
              <a:latin typeface="Accord Heavy SF" panose="020BE200000000000000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CA" sz="4000" i="1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Computers. </a:t>
            </a:r>
            <a:r>
              <a:rPr lang="en-CA" sz="40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a person who uses a computer.</a:t>
            </a:r>
            <a:endParaRPr lang="en-CA" sz="4000" dirty="0">
              <a:solidFill>
                <a:schemeClr val="bg1"/>
              </a:solidFill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885698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800" dirty="0" smtClean="0">
                <a:latin typeface="Accord Heavy SF" panose="020BE200000000000000" pitchFamily="34" charset="0"/>
              </a:rPr>
              <a:t>A patron: </a:t>
            </a:r>
          </a:p>
          <a:p>
            <a:endParaRPr lang="en-CA" sz="3600" dirty="0">
              <a:latin typeface="Accord Heavy SF" panose="020BE20000000000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a </a:t>
            </a:r>
            <a:r>
              <a:rPr lang="en-CA" sz="4000" dirty="0">
                <a:solidFill>
                  <a:schemeClr val="bg1"/>
                </a:solidFill>
                <a:latin typeface="Accord Heavy SF" panose="020BE200000000000000" pitchFamily="34" charset="0"/>
              </a:rPr>
              <a:t>person who gives money and support to an artist, organization, etc</a:t>
            </a:r>
            <a:r>
              <a:rPr lang="en-CA" sz="40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.</a:t>
            </a:r>
          </a:p>
          <a:p>
            <a:endParaRPr lang="en-CA" sz="4000" dirty="0">
              <a:latin typeface="Accord Heavy SF" panose="020BE200000000000000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40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a </a:t>
            </a:r>
            <a:r>
              <a:rPr lang="en-CA" sz="4000" dirty="0">
                <a:solidFill>
                  <a:schemeClr val="bg1"/>
                </a:solidFill>
                <a:latin typeface="Accord Heavy SF" panose="020BE200000000000000" pitchFamily="34" charset="0"/>
              </a:rPr>
              <a:t>person who buys the goods or uses the services of a business, library, etc</a:t>
            </a:r>
            <a:r>
              <a:rPr lang="en-CA" sz="40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1416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628800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CA" sz="6600" dirty="0">
                <a:solidFill>
                  <a:schemeClr val="bg1"/>
                </a:solidFill>
                <a:latin typeface="Accord Heavy SF" panose="020BE200000000000000" pitchFamily="34" charset="0"/>
              </a:rPr>
              <a:t>Library Patrons as </a:t>
            </a:r>
            <a:r>
              <a:rPr lang="en-CA" sz="6600" b="1" i="1" u="sng" dirty="0">
                <a:latin typeface="Accord Heavy SF" panose="020BE200000000000000" pitchFamily="34" charset="0"/>
              </a:rPr>
              <a:t>Open Source </a:t>
            </a:r>
            <a:r>
              <a:rPr lang="en-CA" sz="6600" dirty="0">
                <a:solidFill>
                  <a:schemeClr val="bg1"/>
                </a:solidFill>
                <a:latin typeface="Accord Heavy SF" panose="020BE200000000000000" pitchFamily="34" charset="0"/>
              </a:rPr>
              <a:t>Maker Community</a:t>
            </a:r>
          </a:p>
        </p:txBody>
      </p:sp>
    </p:spTree>
    <p:extLst>
      <p:ext uri="{BB962C8B-B14F-4D97-AF65-F5344CB8AC3E}">
        <p14:creationId xmlns:p14="http://schemas.microsoft.com/office/powerpoint/2010/main" val="2983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980728"/>
            <a:ext cx="871296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>
                <a:latin typeface="Accord Heavy SF" panose="020BE200000000000000" pitchFamily="34" charset="0"/>
              </a:rPr>
              <a:t>“Open </a:t>
            </a:r>
            <a:r>
              <a:rPr lang="en-CA" sz="4400" dirty="0">
                <a:latin typeface="Accord Heavy SF" panose="020BE200000000000000" pitchFamily="34" charset="0"/>
              </a:rPr>
              <a:t>source code is typically created as a </a:t>
            </a:r>
            <a:r>
              <a:rPr lang="en-CA" sz="4400" dirty="0">
                <a:solidFill>
                  <a:schemeClr val="bg1"/>
                </a:solidFill>
                <a:latin typeface="Accord Heavy SF" panose="020BE200000000000000" pitchFamily="34" charset="0"/>
              </a:rPr>
              <a:t>collaborative effort </a:t>
            </a:r>
            <a:r>
              <a:rPr lang="en-CA" sz="4400" dirty="0">
                <a:latin typeface="Accord Heavy SF" panose="020BE200000000000000" pitchFamily="34" charset="0"/>
              </a:rPr>
              <a:t>in which programmers improve upon the code and </a:t>
            </a:r>
            <a:r>
              <a:rPr lang="en-CA" sz="4400" dirty="0">
                <a:solidFill>
                  <a:schemeClr val="bg1"/>
                </a:solidFill>
                <a:latin typeface="Accord Heavy SF" panose="020BE200000000000000" pitchFamily="34" charset="0"/>
              </a:rPr>
              <a:t>share</a:t>
            </a:r>
            <a:r>
              <a:rPr lang="en-CA" sz="4400" dirty="0">
                <a:latin typeface="Accord Heavy SF" panose="020BE200000000000000" pitchFamily="34" charset="0"/>
              </a:rPr>
              <a:t> the changes within the </a:t>
            </a:r>
            <a:r>
              <a:rPr lang="en-CA" sz="44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community</a:t>
            </a:r>
            <a:r>
              <a:rPr lang="en-CA" sz="4400" dirty="0" smtClean="0">
                <a:latin typeface="Accord Heavy SF" panose="020BE200000000000000" pitchFamily="34" charset="0"/>
              </a:rPr>
              <a:t>… 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11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84784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800" dirty="0">
                <a:latin typeface="Accord Heavy SF" panose="020BE200000000000000" pitchFamily="34" charset="0"/>
              </a:rPr>
              <a:t>Open source </a:t>
            </a:r>
            <a:r>
              <a:rPr lang="en-CA" sz="4800" dirty="0">
                <a:solidFill>
                  <a:schemeClr val="bg1"/>
                </a:solidFill>
                <a:latin typeface="Accord Heavy SF" panose="020BE200000000000000" pitchFamily="34" charset="0"/>
              </a:rPr>
              <a:t>sprouted</a:t>
            </a:r>
            <a:r>
              <a:rPr lang="en-CA" sz="4800" dirty="0">
                <a:latin typeface="Accord Heavy SF" panose="020BE200000000000000" pitchFamily="34" charset="0"/>
              </a:rPr>
              <a:t> in the technological </a:t>
            </a:r>
            <a:r>
              <a:rPr lang="en-CA" sz="4800" dirty="0">
                <a:solidFill>
                  <a:schemeClr val="bg1"/>
                </a:solidFill>
                <a:latin typeface="Accord Heavy SF" panose="020BE200000000000000" pitchFamily="34" charset="0"/>
              </a:rPr>
              <a:t>community</a:t>
            </a:r>
            <a:r>
              <a:rPr lang="en-CA" sz="4800" dirty="0">
                <a:latin typeface="Accord Heavy SF" panose="020BE200000000000000" pitchFamily="34" charset="0"/>
              </a:rPr>
              <a:t> as a response to proprietary software </a:t>
            </a:r>
            <a:r>
              <a:rPr lang="en-CA" sz="4800" dirty="0">
                <a:solidFill>
                  <a:schemeClr val="bg1"/>
                </a:solidFill>
                <a:latin typeface="Accord Heavy SF" panose="020BE200000000000000" pitchFamily="34" charset="0"/>
              </a:rPr>
              <a:t>owned</a:t>
            </a:r>
            <a:r>
              <a:rPr lang="en-CA" sz="4800" dirty="0">
                <a:latin typeface="Accord Heavy SF" panose="020BE200000000000000" pitchFamily="34" charset="0"/>
              </a:rPr>
              <a:t> by corporations</a:t>
            </a:r>
            <a:r>
              <a:rPr lang="en-CA" sz="4800" dirty="0" smtClean="0">
                <a:latin typeface="Accord Heavy SF" panose="020BE200000000000000" pitchFamily="34" charset="0"/>
              </a:rPr>
              <a:t>.”</a:t>
            </a:r>
          </a:p>
          <a:p>
            <a:pPr algn="ctr"/>
            <a:endParaRPr lang="en-CA" sz="4800" dirty="0">
              <a:latin typeface="Accord Heavy SF" panose="020BE200000000000000" pitchFamily="34" charset="0"/>
            </a:endParaRPr>
          </a:p>
          <a:p>
            <a:pPr algn="ctr"/>
            <a:r>
              <a:rPr lang="en-CA" sz="2800" dirty="0">
                <a:hlinkClick r:id="rId2"/>
              </a:rPr>
              <a:t>http://www.webopedia.com/TERM/O/open_source.html</a:t>
            </a:r>
            <a:endParaRPr lang="en-CA" sz="2800" dirty="0"/>
          </a:p>
          <a:p>
            <a:pPr algn="ctr"/>
            <a:endParaRPr lang="en-CA" sz="4800" dirty="0"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lpl.on.ca/sites/default/files/gov_of_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41" y="332656"/>
            <a:ext cx="58635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0" y="3074317"/>
            <a:ext cx="8712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latin typeface="Accord Heavy SF" panose="020BE200000000000000" pitchFamily="34" charset="0"/>
              </a:rPr>
              <a:t>Government of Ontario </a:t>
            </a:r>
          </a:p>
          <a:p>
            <a:pPr algn="ctr"/>
            <a:r>
              <a:rPr lang="en-CA" sz="3600" dirty="0" smtClean="0">
                <a:latin typeface="Accord Heavy SF" panose="020BE200000000000000" pitchFamily="34" charset="0"/>
              </a:rPr>
              <a:t>Culture Development Fund </a:t>
            </a:r>
          </a:p>
          <a:p>
            <a:pPr algn="ctr"/>
            <a:endParaRPr lang="en-CA" sz="3600" dirty="0">
              <a:latin typeface="Accord Heavy SF" panose="020BE200000000000000" pitchFamily="34" charset="0"/>
            </a:endParaRPr>
          </a:p>
          <a:p>
            <a:pPr algn="ctr"/>
            <a:r>
              <a:rPr lang="en-CA" sz="36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Community Media Centre Project</a:t>
            </a:r>
          </a:p>
          <a:p>
            <a:pPr algn="ctr"/>
            <a:r>
              <a:rPr lang="en-CA" sz="3600" i="1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Mobile App, eLearning Channel, Download/Research Stations</a:t>
            </a:r>
            <a:endParaRPr lang="en-CA" sz="3600" i="1" dirty="0">
              <a:solidFill>
                <a:schemeClr val="bg1"/>
              </a:solidFill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6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04664"/>
            <a:ext cx="864096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dirty="0" smtClean="0"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What </a:t>
            </a:r>
            <a:r>
              <a:rPr lang="en-US" sz="5400" dirty="0"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 the source code for your library</a:t>
            </a:r>
            <a:r>
              <a:rPr lang="en-US" sz="5400" dirty="0" smtClean="0"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54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Strategic Plans</a:t>
            </a:r>
          </a:p>
          <a:p>
            <a:pPr>
              <a:spcAft>
                <a:spcPts val="0"/>
              </a:spcAft>
            </a:pPr>
            <a:r>
              <a:rPr lang="en-US" sz="54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Policies/Procedures </a:t>
            </a:r>
          </a:p>
          <a:p>
            <a:pPr>
              <a:spcAft>
                <a:spcPts val="0"/>
              </a:spcAft>
            </a:pPr>
            <a:r>
              <a:rPr lang="en-US" sz="54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Programming </a:t>
            </a:r>
          </a:p>
          <a:p>
            <a:pPr>
              <a:spcAft>
                <a:spcPts val="0"/>
              </a:spcAft>
            </a:pPr>
            <a:r>
              <a:rPr lang="en-US" sz="54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Collection Guidelines </a:t>
            </a:r>
          </a:p>
          <a:p>
            <a:pPr>
              <a:spcAft>
                <a:spcPts val="0"/>
              </a:spcAft>
            </a:pPr>
            <a:r>
              <a:rPr lang="en-US" sz="54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Service Delivery</a:t>
            </a:r>
          </a:p>
          <a:p>
            <a:pPr>
              <a:spcAft>
                <a:spcPts val="0"/>
              </a:spcAft>
            </a:pPr>
            <a:r>
              <a:rPr lang="en-US" sz="5400" dirty="0" smtClean="0"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CA" sz="5400" dirty="0">
              <a:latin typeface="Accord Heavy SF" panose="020BE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5400" dirty="0"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CA" sz="5400" dirty="0">
              <a:latin typeface="Accord Heavy SF" panose="020BE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6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84784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400" dirty="0" smtClean="0"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 source code for your library is always under revision…but who has control over how it is written and put into use? </a:t>
            </a:r>
            <a:endParaRPr lang="en-CA" sz="4400" dirty="0">
              <a:latin typeface="Accord Heavy SF" panose="020BE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latin typeface="Accord Heavy SF" panose="020BE200000000000000" pitchFamily="34" charset="0"/>
              </a:rPr>
              <a:t>Public Libraries Act</a:t>
            </a:r>
          </a:p>
          <a:p>
            <a:endParaRPr lang="en-CA" sz="4000" b="1" dirty="0" smtClean="0">
              <a:latin typeface="Accord Heavy SF" panose="020BE200000000000000" pitchFamily="34" charset="0"/>
            </a:endParaRPr>
          </a:p>
          <a:p>
            <a:r>
              <a:rPr lang="en-CA" sz="4000" b="1" dirty="0" smtClean="0">
                <a:latin typeface="Accord Heavy SF" panose="020BE200000000000000" pitchFamily="34" charset="0"/>
              </a:rPr>
              <a:t>Powers </a:t>
            </a:r>
            <a:r>
              <a:rPr lang="en-CA" sz="4000" b="1" dirty="0">
                <a:latin typeface="Accord Heavy SF" panose="020BE200000000000000" pitchFamily="34" charset="0"/>
              </a:rPr>
              <a:t>and duties of board</a:t>
            </a:r>
          </a:p>
          <a:p>
            <a:r>
              <a:rPr lang="en-CA" sz="4000" dirty="0" smtClean="0">
                <a:latin typeface="Accord Heavy SF" panose="020BE200000000000000" pitchFamily="34" charset="0"/>
              </a:rPr>
              <a:t>20.</a:t>
            </a:r>
            <a:r>
              <a:rPr lang="en-CA" sz="4000" dirty="0">
                <a:latin typeface="Accord Heavy SF" panose="020BE200000000000000" pitchFamily="34" charset="0"/>
              </a:rPr>
              <a:t> A board,</a:t>
            </a:r>
          </a:p>
          <a:p>
            <a:r>
              <a:rPr lang="en-CA" sz="4000" dirty="0">
                <a:latin typeface="Accord Heavy SF" panose="020BE200000000000000" pitchFamily="34" charset="0"/>
              </a:rPr>
              <a:t>(a) shall seek to provide, in co-operation with other boards, </a:t>
            </a:r>
            <a:r>
              <a:rPr lang="en-CA" sz="4000" dirty="0" smtClean="0">
                <a:latin typeface="Accord Heavy SF" panose="020BE200000000000000" pitchFamily="34" charset="0"/>
              </a:rPr>
              <a:t>  </a:t>
            </a:r>
            <a:r>
              <a:rPr lang="en-CA" sz="4000" b="1" i="1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a </a:t>
            </a:r>
            <a:r>
              <a:rPr lang="en-CA" sz="4000" b="1" i="1" dirty="0">
                <a:solidFill>
                  <a:schemeClr val="bg1"/>
                </a:solidFill>
                <a:latin typeface="Accord Heavy SF" panose="020BE200000000000000" pitchFamily="34" charset="0"/>
              </a:rPr>
              <a:t>comprehensive and efficient public library service that reflects the community’s unique needs</a:t>
            </a:r>
            <a:r>
              <a:rPr lang="en-CA" sz="4000" dirty="0">
                <a:solidFill>
                  <a:schemeClr val="bg1"/>
                </a:solidFill>
                <a:latin typeface="Accord Heavy SF" panose="020BE200000000000000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238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628800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CA" sz="6600" dirty="0">
                <a:solidFill>
                  <a:schemeClr val="bg1"/>
                </a:solidFill>
                <a:latin typeface="Accord Heavy SF" panose="020BE200000000000000" pitchFamily="34" charset="0"/>
              </a:rPr>
              <a:t>Library Patrons as </a:t>
            </a:r>
            <a:r>
              <a:rPr lang="en-CA" sz="6600" b="1" dirty="0">
                <a:solidFill>
                  <a:schemeClr val="bg1"/>
                </a:solidFill>
                <a:latin typeface="Accord Heavy SF" panose="020BE200000000000000" pitchFamily="34" charset="0"/>
              </a:rPr>
              <a:t>Open Source </a:t>
            </a:r>
            <a:r>
              <a:rPr lang="en-CA" sz="6600" b="1" i="1" u="sng" dirty="0">
                <a:latin typeface="Accord Heavy SF" panose="020BE200000000000000" pitchFamily="34" charset="0"/>
              </a:rPr>
              <a:t>Maker Community</a:t>
            </a:r>
          </a:p>
        </p:txBody>
      </p:sp>
    </p:spTree>
    <p:extLst>
      <p:ext uri="{BB962C8B-B14F-4D97-AF65-F5344CB8AC3E}">
        <p14:creationId xmlns:p14="http://schemas.microsoft.com/office/powerpoint/2010/main" val="28262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632"/>
            <a:ext cx="4385523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r="70513" b="79111"/>
          <a:stretch/>
        </p:blipFill>
        <p:spPr>
          <a:xfrm>
            <a:off x="2771800" y="260648"/>
            <a:ext cx="3925860" cy="3888432"/>
          </a:xfrm>
          <a:prstGeom prst="rect">
            <a:avLst/>
          </a:prstGeom>
          <a:ln w="1651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14250" y="443711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7200" b="1" dirty="0" smtClean="0">
                <a:solidFill>
                  <a:schemeClr val="bg1"/>
                </a:solidFill>
                <a:latin typeface="Accord SF" panose="020BE200000000000000" pitchFamily="34" charset="0"/>
              </a:rPr>
              <a:t>Build a Better Library! </a:t>
            </a:r>
            <a:endParaRPr lang="en-CA" sz="7200" b="1" dirty="0">
              <a:solidFill>
                <a:schemeClr val="bg1"/>
              </a:solidFill>
              <a:latin typeface="Accord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967" y="332656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dirty="0" smtClean="0">
                <a:latin typeface="Accord Heavy SF" panose="020BE200000000000000" pitchFamily="34" charset="0"/>
              </a:rPr>
              <a:t>“Human </a:t>
            </a:r>
            <a:r>
              <a:rPr lang="en-CA" sz="4400" dirty="0">
                <a:latin typeface="Accord Heavy SF" panose="020BE200000000000000" pitchFamily="34" charset="0"/>
              </a:rPr>
              <a:t>achievement is based on </a:t>
            </a:r>
            <a:r>
              <a:rPr lang="en-CA" sz="4400" dirty="0">
                <a:solidFill>
                  <a:schemeClr val="bg1"/>
                </a:solidFill>
                <a:latin typeface="Accord Heavy SF" panose="020BE200000000000000" pitchFamily="34" charset="0"/>
              </a:rPr>
              <a:t>collective intelligence </a:t>
            </a:r>
            <a:r>
              <a:rPr lang="en-CA" sz="4400" dirty="0">
                <a:latin typeface="Accord Heavy SF" panose="020BE200000000000000" pitchFamily="34" charset="0"/>
              </a:rPr>
              <a:t>- the nodes in the human neural network are </a:t>
            </a:r>
            <a:r>
              <a:rPr lang="en-CA" sz="4400" dirty="0" smtClean="0">
                <a:latin typeface="Accord Heavy SF" panose="020BE200000000000000" pitchFamily="34" charset="0"/>
              </a:rPr>
              <a:t>people themselves.”  Matt Ridley </a:t>
            </a:r>
            <a:endParaRPr lang="en-CA" sz="4400" dirty="0">
              <a:latin typeface="Accord Heavy SF" panose="020BE200000000000000" pitchFamily="34" charset="0"/>
            </a:endParaRPr>
          </a:p>
          <a:p>
            <a:endParaRPr lang="en-CA" sz="3200" dirty="0" smtClean="0">
              <a:latin typeface="Accord Heavy SF" panose="020BE200000000000000" pitchFamily="34" charset="0"/>
            </a:endParaRPr>
          </a:p>
          <a:p>
            <a:r>
              <a:rPr lang="en-CA" sz="3200" dirty="0">
                <a:latin typeface="Accord Heavy SF" panose="020BE200000000000000" pitchFamily="34" charset="0"/>
                <a:hlinkClick r:id="rId2"/>
              </a:rPr>
              <a:t>http://</a:t>
            </a:r>
            <a:r>
              <a:rPr lang="en-CA" sz="3200" dirty="0" smtClean="0">
                <a:latin typeface="Accord Heavy SF" panose="020BE200000000000000" pitchFamily="34" charset="0"/>
                <a:hlinkClick r:id="rId2"/>
              </a:rPr>
              <a:t>www.rationaloptimist.com/blog/collective-intelligence-on-the-edge.aspx</a:t>
            </a:r>
            <a:endParaRPr lang="en-CA" sz="3200" dirty="0" smtClean="0">
              <a:latin typeface="Accord Heavy SF" panose="020BE200000000000000" pitchFamily="34" charset="0"/>
            </a:endParaRP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7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171400"/>
            <a:ext cx="10750221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1800" y="1340768"/>
            <a:ext cx="320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http://designthinking.ideo.com/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7939" y="3244334"/>
            <a:ext cx="3208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http://designthinking.ideo.com/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30027"/>
            <a:ext cx="10655858" cy="70104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296720"/>
            <a:ext cx="63044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hlinkClick r:id="rId3"/>
              </a:rPr>
              <a:t>http://designthinking.ideo.com</a:t>
            </a:r>
            <a:r>
              <a:rPr lang="en-CA" sz="3600" dirty="0" smtClean="0">
                <a:hlinkClick r:id="rId3"/>
              </a:rPr>
              <a:t>/</a:t>
            </a:r>
            <a:endParaRPr lang="en-CA" sz="3600" dirty="0" smtClean="0"/>
          </a:p>
          <a:p>
            <a:r>
              <a:rPr lang="en-CA" sz="3200" dirty="0" smtClean="0">
                <a:latin typeface="Accord Heavy SF" panose="020BE200000000000000" pitchFamily="34" charset="0"/>
              </a:rPr>
              <a:t>Tim Brown</a:t>
            </a:r>
            <a:endParaRPr lang="en-CA" sz="3200" dirty="0"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48478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7200" b="1" dirty="0" smtClean="0">
                <a:solidFill>
                  <a:schemeClr val="bg1"/>
                </a:solidFill>
                <a:latin typeface="Accord SF" panose="020BE200000000000000" pitchFamily="34" charset="0"/>
              </a:rPr>
              <a:t>Giving Up Control…</a:t>
            </a:r>
          </a:p>
          <a:p>
            <a:pPr algn="ctr"/>
            <a:r>
              <a:rPr lang="en-CA" sz="7200" b="1" dirty="0" smtClean="0">
                <a:solidFill>
                  <a:schemeClr val="bg1"/>
                </a:solidFill>
                <a:latin typeface="Accord SF" panose="020BE200000000000000" pitchFamily="34" charset="0"/>
              </a:rPr>
              <a:t>Are We Ready?</a:t>
            </a:r>
            <a:endParaRPr lang="en-CA" sz="7200" b="1" dirty="0">
              <a:solidFill>
                <a:schemeClr val="bg1"/>
              </a:solidFill>
              <a:latin typeface="Accord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4317"/>
            <a:ext cx="5504611" cy="3096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8608"/>
            <a:ext cx="4536504" cy="3402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9217" t="10828" r="12558" b="12392"/>
          <a:stretch/>
        </p:blipFill>
        <p:spPr>
          <a:xfrm>
            <a:off x="4716016" y="230873"/>
            <a:ext cx="4248472" cy="64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615449"/>
            <a:ext cx="11210174" cy="1494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6632"/>
            <a:ext cx="849694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8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Revising Our Library’s Source Code</a:t>
            </a:r>
          </a:p>
          <a:p>
            <a:pPr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latin typeface="Accord Heavy SF" panose="020BE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Patrons </a:t>
            </a:r>
            <a:r>
              <a:rPr lang="en-US" sz="2800" dirty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creating a </a:t>
            </a:r>
            <a:r>
              <a:rPr lang="en-US" sz="28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policy</a:t>
            </a:r>
            <a:r>
              <a:rPr lang="en-US" sz="28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                       </a:t>
            </a:r>
            <a:r>
              <a:rPr lang="en-US" sz="28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Patrons suggesting ways to revise a policy.</a:t>
            </a:r>
            <a:endParaRPr lang="en-CA" sz="2800" dirty="0">
              <a:latin typeface="Accord Heavy SF" panose="020BE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CA" sz="2800" dirty="0">
              <a:solidFill>
                <a:schemeClr val="bg1"/>
              </a:solidFill>
              <a:latin typeface="Accord Heavy SF" panose="020BE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Community organization or service group helps create and set up a special collection </a:t>
            </a:r>
            <a:r>
              <a:rPr lang="en-US" sz="2800" dirty="0" smtClean="0"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Patrons suggesting titles </a:t>
            </a:r>
            <a:r>
              <a:rPr lang="en-US" sz="2800" dirty="0"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 the library</a:t>
            </a:r>
            <a:r>
              <a:rPr lang="en-US" sz="2800" dirty="0" smtClean="0"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endParaRPr lang="en-US" sz="2800" dirty="0">
              <a:solidFill>
                <a:schemeClr val="bg1"/>
              </a:solidFill>
              <a:latin typeface="Accord Heavy SF" panose="020BE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 vision statement or strategic plan document is posted to an online forum with an invitation to solicit feedback from patrons. </a:t>
            </a:r>
            <a:endParaRPr lang="en-CA" sz="2800" dirty="0">
              <a:solidFill>
                <a:schemeClr val="bg1"/>
              </a:solidFill>
              <a:latin typeface="Accord Heavy SF" panose="020BE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CA" sz="2800" dirty="0">
              <a:solidFill>
                <a:schemeClr val="bg1"/>
              </a:solidFill>
              <a:latin typeface="Accord Heavy SF" panose="020BE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Patrons designing (and possibly delivering) a program. </a:t>
            </a:r>
          </a:p>
          <a:p>
            <a:pPr>
              <a:spcAft>
                <a:spcPts val="0"/>
              </a:spcAft>
            </a:pPr>
            <a:endParaRPr lang="en-CA" sz="4000" dirty="0">
              <a:solidFill>
                <a:schemeClr val="bg1"/>
              </a:solidFill>
              <a:latin typeface="Accord Heavy SF" panose="020BE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Patrons voting on options for a potential </a:t>
            </a:r>
            <a:r>
              <a:rPr lang="en-US" sz="40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program (times, themes, structure).</a:t>
            </a:r>
          </a:p>
          <a:p>
            <a:pPr>
              <a:spcAft>
                <a:spcPts val="0"/>
              </a:spcAft>
            </a:pPr>
            <a:endParaRPr lang="en-US" sz="4000" dirty="0">
              <a:solidFill>
                <a:schemeClr val="bg1"/>
              </a:solidFill>
              <a:latin typeface="Accord Heavy SF" panose="020BE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4000" dirty="0" smtClean="0">
                <a:solidFill>
                  <a:schemeClr val="bg1"/>
                </a:solidFill>
                <a:latin typeface="Accord Heavy SF" panose="020BE20000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Patrons / organizations are marketed directly for programs.</a:t>
            </a:r>
            <a:endParaRPr lang="en-CA" sz="4000" dirty="0">
              <a:solidFill>
                <a:schemeClr val="bg1"/>
              </a:solidFill>
              <a:latin typeface="Accord Heavy SF" panose="020BE200000000000000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568" y="764704"/>
            <a:ext cx="8892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“Don’t be the sage on the stage, be the guide on the side.” </a:t>
            </a:r>
          </a:p>
          <a:p>
            <a:endParaRPr lang="en-CA" sz="3600" dirty="0">
              <a:solidFill>
                <a:schemeClr val="bg1"/>
              </a:solidFill>
              <a:latin typeface="Accord Heavy SF" panose="020BE200000000000000" pitchFamily="34" charset="0"/>
            </a:endParaRPr>
          </a:p>
          <a:p>
            <a:r>
              <a:rPr lang="en-CA" sz="3600" dirty="0" smtClean="0">
                <a:latin typeface="Accord Heavy SF" panose="020BE200000000000000" pitchFamily="34" charset="0"/>
              </a:rPr>
              <a:t>From </a:t>
            </a:r>
            <a:r>
              <a:rPr lang="en-CA" sz="3600" dirty="0">
                <a:latin typeface="Accord Heavy SF" panose="020BE200000000000000" pitchFamily="34" charset="0"/>
              </a:rPr>
              <a:t>Sage on the Stage to Guide on the </a:t>
            </a:r>
            <a:r>
              <a:rPr lang="en-CA" sz="3600" dirty="0" smtClean="0">
                <a:latin typeface="Accord Heavy SF" panose="020BE200000000000000" pitchFamily="34" charset="0"/>
              </a:rPr>
              <a:t>Side. Alison King – 1993 article on education reform in post-secondary education. </a:t>
            </a:r>
            <a:endParaRPr lang="en-CA" sz="3600" dirty="0">
              <a:latin typeface="Accord Heavy SF" panose="020BE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234" y="764704"/>
            <a:ext cx="8892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“Don’t be the sage on the stage, be the guide on the side.” </a:t>
            </a:r>
          </a:p>
          <a:p>
            <a:endParaRPr lang="en-CA" sz="3600" dirty="0">
              <a:solidFill>
                <a:schemeClr val="bg1"/>
              </a:solidFill>
              <a:latin typeface="Accord Heavy SF" panose="020BE200000000000000" pitchFamily="34" charset="0"/>
            </a:endParaRPr>
          </a:p>
          <a:p>
            <a:r>
              <a:rPr lang="en-CA" sz="3600" dirty="0" smtClean="0">
                <a:latin typeface="Accord Heavy SF" panose="020BE200000000000000" pitchFamily="34" charset="0"/>
              </a:rPr>
              <a:t>From </a:t>
            </a:r>
            <a:r>
              <a:rPr lang="en-CA" sz="3600" dirty="0">
                <a:latin typeface="Accord Heavy SF" panose="020BE200000000000000" pitchFamily="34" charset="0"/>
              </a:rPr>
              <a:t>Sage on the Stage to Guide on the </a:t>
            </a:r>
            <a:r>
              <a:rPr lang="en-CA" sz="3600" dirty="0" smtClean="0">
                <a:latin typeface="Accord Heavy SF" panose="020BE200000000000000" pitchFamily="34" charset="0"/>
              </a:rPr>
              <a:t>Side. Alison King – 1993 article on education reform in post-secondary education. </a:t>
            </a:r>
            <a:endParaRPr lang="en-CA" sz="3600" dirty="0"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0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47" y="188640"/>
            <a:ext cx="88924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Traditional Teaching Style – </a:t>
            </a:r>
          </a:p>
          <a:p>
            <a:endParaRPr lang="en-CA" sz="3200" dirty="0" smtClean="0">
              <a:latin typeface="Accord Heavy SF" panose="020BE200000000000000" pitchFamily="34" charset="0"/>
            </a:endParaRPr>
          </a:p>
          <a:p>
            <a:r>
              <a:rPr lang="en-CA" sz="3200" dirty="0" smtClean="0">
                <a:latin typeface="Accord Heavy SF" panose="020BE200000000000000" pitchFamily="34" charset="0"/>
              </a:rPr>
              <a:t>One instructional method (primarily visual or auditory) taught by a person of unquestionable authority. </a:t>
            </a:r>
          </a:p>
          <a:p>
            <a:endParaRPr lang="en-CA" sz="3200" dirty="0">
              <a:latin typeface="Accord Heavy SF" panose="020BE200000000000000" pitchFamily="34" charset="0"/>
            </a:endParaRPr>
          </a:p>
          <a:p>
            <a:r>
              <a:rPr lang="en-CA" sz="32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Contemporary Style (this is an ideal) </a:t>
            </a:r>
          </a:p>
          <a:p>
            <a:endParaRPr lang="en-CA" sz="3200" dirty="0">
              <a:latin typeface="Accord Heavy SF" panose="020BE200000000000000" pitchFamily="34" charset="0"/>
            </a:endParaRPr>
          </a:p>
          <a:p>
            <a:r>
              <a:rPr lang="en-CA" sz="3200" dirty="0" smtClean="0">
                <a:latin typeface="Accord Heavy SF" panose="020BE200000000000000" pitchFamily="34" charset="0"/>
              </a:rPr>
              <a:t>Several instructional methods (for many kinds of learners) taught by a facilitator that directly involves students in not only what they learn, but how they learn.</a:t>
            </a:r>
            <a:endParaRPr lang="en-CA" sz="3200" dirty="0"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6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76672"/>
            <a:ext cx="889248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“Librarians </a:t>
            </a:r>
            <a:r>
              <a:rPr lang="en-CA" sz="36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are facilitators instead of </a:t>
            </a:r>
            <a:r>
              <a:rPr lang="en-CA" sz="36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the all-knowing </a:t>
            </a:r>
            <a:r>
              <a:rPr lang="en-CA" sz="36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keepers of information</a:t>
            </a:r>
            <a:r>
              <a:rPr lang="en-CA" sz="36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.”</a:t>
            </a:r>
          </a:p>
          <a:p>
            <a:endParaRPr lang="en-CA" sz="3600" dirty="0">
              <a:solidFill>
                <a:schemeClr val="bg1"/>
              </a:solidFill>
              <a:latin typeface="Accord Heavy SF" panose="020BE200000000000000" pitchFamily="34" charset="0"/>
            </a:endParaRPr>
          </a:p>
          <a:p>
            <a:r>
              <a:rPr lang="en-CA" sz="36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“Libraries are not static archives of information; libraries are interactive community hubs where patrons can create and share information relevant to their lives.” </a:t>
            </a:r>
            <a:endParaRPr lang="en-CA" sz="3600" dirty="0" smtClean="0">
              <a:solidFill>
                <a:schemeClr val="bg1"/>
              </a:solidFill>
              <a:latin typeface="Accord Heavy SF" panose="020BE200000000000000" pitchFamily="34" charset="0"/>
            </a:endParaRPr>
          </a:p>
          <a:p>
            <a:endParaRPr lang="en-CA" sz="3200" dirty="0">
              <a:latin typeface="Accord Heavy SF" panose="020BE200000000000000" pitchFamily="34" charset="0"/>
            </a:endParaRPr>
          </a:p>
          <a:p>
            <a:endParaRPr lang="en-CA" sz="3200" dirty="0"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36712"/>
            <a:ext cx="892899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600" dirty="0" smtClean="0">
                <a:latin typeface="Accord Heavy SF" panose="020BE200000000000000" pitchFamily="34" charset="0"/>
              </a:rPr>
              <a:t>A public </a:t>
            </a:r>
            <a:r>
              <a:rPr lang="en-CA" sz="6600" dirty="0">
                <a:latin typeface="Accord Heavy SF" panose="020BE200000000000000" pitchFamily="34" charset="0"/>
              </a:rPr>
              <a:t>library </a:t>
            </a:r>
            <a:r>
              <a:rPr lang="en-CA" sz="6600" dirty="0" smtClean="0">
                <a:latin typeface="Accord Heavy SF" panose="020BE200000000000000" pitchFamily="34" charset="0"/>
              </a:rPr>
              <a:t>is   </a:t>
            </a:r>
            <a:r>
              <a:rPr lang="en-CA" sz="6600" dirty="0">
                <a:latin typeface="Accord Heavy SF" panose="020BE200000000000000" pitchFamily="34" charset="0"/>
              </a:rPr>
              <a:t>a </a:t>
            </a:r>
            <a:r>
              <a:rPr lang="en-CA" sz="6600" b="1" dirty="0">
                <a:solidFill>
                  <a:schemeClr val="bg1"/>
                </a:solidFill>
                <a:latin typeface="Accord Heavy SF" panose="020BE200000000000000" pitchFamily="34" charset="0"/>
              </a:rPr>
              <a:t>shared</a:t>
            </a:r>
            <a:r>
              <a:rPr lang="en-CA" sz="6600" dirty="0">
                <a:latin typeface="Accord Heavy SF" panose="020BE200000000000000" pitchFamily="34" charset="0"/>
              </a:rPr>
              <a:t> </a:t>
            </a:r>
            <a:r>
              <a:rPr lang="en-CA" sz="6600" b="1" dirty="0">
                <a:solidFill>
                  <a:srgbClr val="C59409"/>
                </a:solidFill>
                <a:latin typeface="Accord Heavy SF" panose="020BE200000000000000" pitchFamily="34" charset="0"/>
              </a:rPr>
              <a:t>place</a:t>
            </a:r>
            <a:r>
              <a:rPr lang="en-CA" sz="6600" dirty="0">
                <a:latin typeface="Accord Heavy SF" panose="020BE200000000000000" pitchFamily="34" charset="0"/>
              </a:rPr>
              <a:t> that is </a:t>
            </a:r>
            <a:r>
              <a:rPr lang="en-CA" sz="6600" b="1" dirty="0">
                <a:solidFill>
                  <a:schemeClr val="bg1"/>
                </a:solidFill>
                <a:latin typeface="Accord Heavy SF" panose="020BE200000000000000" pitchFamily="34" charset="0"/>
              </a:rPr>
              <a:t>designed</a:t>
            </a:r>
            <a:r>
              <a:rPr lang="en-CA" sz="6600" dirty="0">
                <a:latin typeface="Accord Heavy SF" panose="020BE200000000000000" pitchFamily="34" charset="0"/>
              </a:rPr>
              <a:t> </a:t>
            </a:r>
            <a:r>
              <a:rPr lang="en-CA" sz="6600" dirty="0" smtClean="0">
                <a:latin typeface="Accord Heavy SF" panose="020BE200000000000000" pitchFamily="34" charset="0"/>
              </a:rPr>
              <a:t>to </a:t>
            </a:r>
            <a:r>
              <a:rPr lang="en-CA" sz="6600" b="1" dirty="0">
                <a:solidFill>
                  <a:schemeClr val="bg1"/>
                </a:solidFill>
                <a:latin typeface="Accord Heavy SF" panose="020BE200000000000000" pitchFamily="34" charset="0"/>
              </a:rPr>
              <a:t>connect</a:t>
            </a:r>
            <a:r>
              <a:rPr lang="en-CA" sz="6600" dirty="0">
                <a:latin typeface="Accord Heavy SF" panose="020BE200000000000000" pitchFamily="34" charset="0"/>
              </a:rPr>
              <a:t> </a:t>
            </a:r>
            <a:r>
              <a:rPr lang="en-CA" sz="6600" b="1" dirty="0" smtClean="0">
                <a:solidFill>
                  <a:srgbClr val="C59409"/>
                </a:solidFill>
                <a:latin typeface="Accord Heavy SF" panose="020BE200000000000000" pitchFamily="34" charset="0"/>
              </a:rPr>
              <a:t>people</a:t>
            </a:r>
            <a:r>
              <a:rPr lang="en-CA" sz="6600" dirty="0" smtClean="0">
                <a:latin typeface="Accord Heavy SF" panose="020BE200000000000000" pitchFamily="34" charset="0"/>
              </a:rPr>
              <a:t> and </a:t>
            </a:r>
            <a:r>
              <a:rPr lang="en-CA" sz="6600" b="1" dirty="0" smtClean="0">
                <a:solidFill>
                  <a:srgbClr val="C59409"/>
                </a:solidFill>
                <a:latin typeface="Accord Heavy SF" panose="020BE200000000000000" pitchFamily="34" charset="0"/>
              </a:rPr>
              <a:t>information</a:t>
            </a:r>
            <a:r>
              <a:rPr lang="en-CA" sz="6600" dirty="0" smtClean="0">
                <a:latin typeface="Accord Heavy SF" panose="020BE200000000000000" pitchFamily="34" charset="0"/>
              </a:rPr>
              <a:t>. </a:t>
            </a:r>
            <a:endParaRPr lang="en-CA" sz="6600" dirty="0">
              <a:effectLst/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3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144000" cy="1206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4400" dirty="0" smtClean="0">
                <a:latin typeface="Accord Heavy SF" panose="020BE200000000000000" pitchFamily="34" charset="0"/>
              </a:rPr>
              <a:t>Patron/Information/Space</a:t>
            </a:r>
          </a:p>
          <a:p>
            <a:pPr algn="ctr"/>
            <a:r>
              <a:rPr lang="en-CA" sz="4400" dirty="0" smtClean="0">
                <a:latin typeface="Accord Heavy SF" panose="020BE200000000000000" pitchFamily="34" charset="0"/>
              </a:rPr>
              <a:t>Share/Design/Connect </a:t>
            </a:r>
          </a:p>
          <a:p>
            <a:pPr algn="ctr"/>
            <a:endParaRPr lang="en-CA" sz="2000" dirty="0" smtClean="0">
              <a:latin typeface="Accord Heavy SF" panose="020BE200000000000000" pitchFamily="34" charset="0"/>
            </a:endParaRPr>
          </a:p>
          <a:p>
            <a:pPr algn="ctr"/>
            <a:r>
              <a:rPr lang="en-CA" sz="3200" dirty="0" smtClean="0">
                <a:latin typeface="Accord Heavy SF" panose="020BE200000000000000" pitchFamily="34" charset="0"/>
              </a:rPr>
              <a:t>People </a:t>
            </a:r>
            <a:r>
              <a:rPr lang="en-CA" sz="3200" dirty="0">
                <a:latin typeface="Accord Heavy SF" panose="020BE200000000000000" pitchFamily="34" charset="0"/>
              </a:rPr>
              <a:t>share a </a:t>
            </a:r>
            <a:r>
              <a:rPr lang="en-CA" sz="3200" dirty="0" smtClean="0">
                <a:latin typeface="Accord Heavy SF" panose="020BE200000000000000" pitchFamily="34" charset="0"/>
              </a:rPr>
              <a:t>space and information.</a:t>
            </a:r>
          </a:p>
          <a:p>
            <a:pPr algn="ctr"/>
            <a:r>
              <a:rPr lang="en-CA" sz="32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People are connected to a space and with information.</a:t>
            </a:r>
          </a:p>
          <a:p>
            <a:pPr algn="ctr"/>
            <a:r>
              <a:rPr lang="en-CA" sz="3200" dirty="0" smtClean="0">
                <a:latin typeface="Accord Heavy SF" panose="020BE200000000000000" pitchFamily="34" charset="0"/>
              </a:rPr>
              <a:t>People design a space and their own information.</a:t>
            </a:r>
          </a:p>
          <a:p>
            <a:pPr algn="ctr"/>
            <a:r>
              <a:rPr lang="en-CA" sz="32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People share their designs for a library space. </a:t>
            </a:r>
          </a:p>
          <a:p>
            <a:pPr algn="ctr"/>
            <a:r>
              <a:rPr lang="en-CA" sz="3200" dirty="0" smtClean="0">
                <a:latin typeface="Accord Heavy SF" panose="020BE200000000000000" pitchFamily="34" charset="0"/>
              </a:rPr>
              <a:t>A librarian connects patrons with information. </a:t>
            </a:r>
          </a:p>
          <a:p>
            <a:pPr algn="ctr"/>
            <a:r>
              <a:rPr lang="en-CA" sz="2800" dirty="0" smtClean="0"/>
              <a:t> </a:t>
            </a:r>
          </a:p>
          <a:p>
            <a:pPr algn="ctr"/>
            <a:endParaRPr lang="en-CA" sz="2800" dirty="0" smtClean="0"/>
          </a:p>
          <a:p>
            <a:pPr algn="ctr"/>
            <a:endParaRPr lang="en-CA" sz="2800" dirty="0" smtClean="0"/>
          </a:p>
          <a:p>
            <a:pPr algn="ctr"/>
            <a:r>
              <a:rPr lang="en-CA" sz="2800" dirty="0" smtClean="0"/>
              <a:t>  </a:t>
            </a:r>
            <a:endParaRPr lang="en-CA" sz="2800" dirty="0"/>
          </a:p>
          <a:p>
            <a:pPr algn="ctr"/>
            <a:endParaRPr lang="en-CA" sz="5400" dirty="0">
              <a:effectLst/>
            </a:endParaRPr>
          </a:p>
          <a:p>
            <a:pPr algn="ctr"/>
            <a:endParaRPr lang="en-CA" sz="5400" dirty="0" smtClean="0"/>
          </a:p>
          <a:p>
            <a:pPr algn="ctr"/>
            <a:endParaRPr lang="en-CA" sz="5400" dirty="0">
              <a:effectLst/>
            </a:endParaRPr>
          </a:p>
          <a:p>
            <a:pPr algn="ctr"/>
            <a:endParaRPr lang="en-CA" sz="5400" dirty="0" smtClean="0"/>
          </a:p>
          <a:p>
            <a:pPr algn="ctr"/>
            <a:endParaRPr lang="en-CA" sz="5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70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5" y="980728"/>
            <a:ext cx="8352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latin typeface="Accord Heavy SF" panose="020BE200000000000000" pitchFamily="34" charset="0"/>
              </a:rPr>
              <a:t>What do I think the most profound question librarians need to ask today? </a:t>
            </a:r>
          </a:p>
          <a:p>
            <a:pPr algn="ctr"/>
            <a:endParaRPr lang="en-CA" sz="3600" dirty="0">
              <a:latin typeface="Accord Heavy SF" panose="020BE200000000000000" pitchFamily="34" charset="0"/>
            </a:endParaRPr>
          </a:p>
          <a:p>
            <a:pPr algn="ctr"/>
            <a:endParaRPr lang="en-CA" sz="3600" dirty="0">
              <a:solidFill>
                <a:schemeClr val="bg1"/>
              </a:solidFill>
              <a:latin typeface="Accord Heavy SF" panose="020BE200000000000000" pitchFamily="34" charset="0"/>
            </a:endParaRPr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395535" y="3429000"/>
            <a:ext cx="83529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dirty="0">
                <a:solidFill>
                  <a:schemeClr val="bg1"/>
                </a:solidFill>
                <a:latin typeface="Accord Heavy SF" panose="020BE200000000000000" pitchFamily="34" charset="0"/>
              </a:rPr>
              <a:t>How do we give our patrons more control over the library while still creating a coherent vision? </a:t>
            </a:r>
          </a:p>
        </p:txBody>
      </p:sp>
    </p:spTree>
    <p:extLst>
      <p:ext uri="{BB962C8B-B14F-4D97-AF65-F5344CB8AC3E}">
        <p14:creationId xmlns:p14="http://schemas.microsoft.com/office/powerpoint/2010/main" val="1940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024" y="1484784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dirty="0">
                <a:latin typeface="Accord Heavy SF" panose="020BE200000000000000" pitchFamily="34" charset="0"/>
              </a:rPr>
              <a:t>We need to define the relationship between a patron and their library. </a:t>
            </a:r>
          </a:p>
        </p:txBody>
      </p:sp>
    </p:spTree>
    <p:extLst>
      <p:ext uri="{BB962C8B-B14F-4D97-AF65-F5344CB8AC3E}">
        <p14:creationId xmlns:p14="http://schemas.microsoft.com/office/powerpoint/2010/main" val="400172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lpl.on.ca/sites/default/files/otfhorizcolo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5846564" cy="270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140968"/>
            <a:ext cx="87129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>
                <a:latin typeface="Accord Heavy SF" panose="020BE200000000000000" pitchFamily="34" charset="0"/>
              </a:rPr>
              <a:t>Ontario Trillium Foundation</a:t>
            </a:r>
          </a:p>
          <a:p>
            <a:pPr algn="ctr"/>
            <a:r>
              <a:rPr lang="en-CA" sz="3600" dirty="0" smtClean="0">
                <a:latin typeface="Accord Heavy SF" panose="020BE200000000000000" pitchFamily="34" charset="0"/>
              </a:rPr>
              <a:t>Community Grant</a:t>
            </a:r>
          </a:p>
          <a:p>
            <a:pPr algn="ctr"/>
            <a:endParaRPr lang="en-CA" sz="3600" dirty="0">
              <a:latin typeface="Accord Heavy SF" panose="020BE200000000000000" pitchFamily="34" charset="0"/>
            </a:endParaRPr>
          </a:p>
          <a:p>
            <a:pPr algn="ctr"/>
            <a:r>
              <a:rPr lang="en-CA" sz="36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Community Media Room Project New computers/furniture, projector, live streaming</a:t>
            </a:r>
            <a:endParaRPr lang="en-CA" sz="3600" dirty="0">
              <a:solidFill>
                <a:schemeClr val="bg1"/>
              </a:solidFill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AoHBwgHBgoICAgLCgoLDhgQDg0NDh0VFhEYIx8lJCIfIiEmKzcvJik0KSEiMEExNDk7Pj4+JS5ESUM8SDc9Pjv/2wBDAQoLCw4NDhwQEBw7KCIoOzs7Ozs7Ozs7Ozs7Ozs7Ozs7Ozs7Ozs7Ozs7Ozs7Ozs7Ozs7Ozs7Ozs7Ozs7Ozs7Ozv/wAARCAFaAOcDASIAAhEBAxEB/8QAHAAAAQUBAQEAAAAAAAAAAAAAAAEDBAUGAgcI/8QATRAAAgEDAgMEBQYMAwUIAwEAAQIDAAQRBSEGEjETFEFRImFxgbEHFjKRodEVIzQ1QlJUVXOSlME2g7NicrLh8BckJSYzdHWiJ4Kj8f/EABkBAAMBAQEAAAAAAAAAAAAAAAABAgMEBf/EACYRAAICAgIBBAMAAwAAAAAAAAABAhEDIRIxQQQTIlEjMmEzUnH/2gAMAwEAAhEDEQA/APXLa2ga1iJgjJKAklBvtTndbb9ni/kFFr+SQ/w1+FPUAM91tv2eL+QUd1tv2eL+QU9RQAz3W2/Z4v5BR3W2/Z4v5BT1FADPdbb9ni/kFHdbb9ni/kFPUlADXdbb9ni/kFHdbb9ni/kFPUUAM91tv2eL+QUd1tv2eL+QU9SUANd1tv2eL+QUd1tv2eL+QU9RQAz3W2/Z4v5BR3W2/Z4v5BT1FADPdbb9ni/kFHdbb9ni/kFO0tADPdbb9ni/kFHdbb9ni/kFPUUAM91tv2eL+QUd1tv2eL+QU9RQAz3W2/Z4v5BR3W2/Z4v5BT1FADPdbb9ni/kFHdbb9ni/kFPVCudUtra/trFizXN0HaONepVQOYnyAyProAf7rbfs8X8go7rbfs8X8gqq1Diqw0yQx3UdwjC1kumHIPRjjIDePXce2riKVZoklTdXUMD6jQBD1G3hSxkZIY1YYwQoB6iinNT/ADfL7viKKTGO2v5JD/DX4U9TNr+SQ/w1+FPUxBRRRQAUUUUAFRbx5kMIj5gjSYkZVyVXB/vge+pVFAFUb69iRQbdpGJG4Q9CcfXvmkkv78JkWpLL6XKqn09s4B8PKrWigCuF5ePHMOxKsqMY2CH0iDjx89tq5nur5ZFKQkqH3AU9PSG/swDVnS0AVq3l8y57sBvjBB9W/vzTct/fc6oluR05m7M+Y+IPuxVrRQBVtf3ywhktCWwTgqdsKTj34H107NLfC4dogOzXlAVh1z1+qrCigCoa91AzoRbkJynmHKcAkqN/ZknbrTvfLsOFa3P0sZQEjw8fLrVjRQBWDUL3IJtDyjBJCnO+NserP2Uq3F7IszFChCLyjlwCeZs+B3IA8+tWVFAFal5fSRljbcg9LCkHmAHn4ZO1OwXV28yrLAFRidwDlfbn4iptFABS0UUAFUOq2Mra3aarAkIntI3jDySkBkfGVICnxAIOavqYltu0YntZFJ/VbFAGbbT559at9UuFtLiS3gkt+R5sq3MwbP0PDAx6q00DtJCjuqqxGSFOQPfgU21oWJPbyjPkafReRAuScDGT40ARtT/N8vu+Ioo1P83y+74iikxjtr+SQ/w1+FPUza/kkP8ADX4U9TEFFFFABRRRQAUUUlAC0UlFAC0UlFAC0UlLQAUUlFAC0UlFAC0UlLQAUUUUAFFFFABRRRQAUUUUARNT/N8vu+Ioo1P83y+74iikxjtr+SQ/w1+FPUza/kkP8NfhT1MQUUUUAFFFFABULUbq7tYVezsGvXLYKLIqYHnk1NpKBMzGkcW3mszTJbaDMFt5+wmdrhPQYdfbipXCWuz69o7Xl2kUcguJIgEyBhTgdT1qq+T36XEH/wArL/aszpuiW1z8nWr6jcF3ngkuHt25yOxKnOwHjkbmtXFbRipPTPVywAyTgeulByMg15u15fa3rei6bNbrewJpMd28EkvZrLIwA5m2PNjy860/Cmm6lpa3sV4scVq8/PawJKZOxUjdc4G2fD11Mo0i4zt9HNxxVcDX7vR7HSJbyW0RXdhMiDDDbrU3QuIrXXreeSGOSCS2lMU8MwAaNx1GxI99ZiD8J/8AaXro0wWhc20PMbktgDA6cvWuxoml6FaG31jn1XUdSuWuBbQAjtnxvhc45QD1bYU3FEqUuzYX+oQabp09/OT2MEZkcrucAZ2py1uo7y0huoiezmQOudjgjIryyS2B0rjCwmtewgs40ngtTKZBA5Q5wfu2qw1TT47XQuEYLHNqbu6hMjRkg8zR4J9tHBB7j+j0fnULksMeea6yMZzWBtdMspuOG4daI/gvTbLtktncsskjsMu2euA2N+lUuq3M9loPFmjwzObbT7mBrYlsmMO4PID5DG1ChY3ko9XDAtjIyPXXVYK+02HQuLuGp7Mus148kd07OSZ/QBy2T1zvWl/DF5+Gu4fgS77Dmx3zK9n0znrn1dKlxopSvsuKKSlqSwooooAKKKKACiiigCJqf5vl93xFFGp/m+X3fEUUmMdtfySH+Gvwp6mbX8kh/hr8KepiCiiigAooooAKSlqs4j1CbSuHb6/twplt4WdAwyMjzoq9CbpWcaJoMGhm9MMryd8uWuH58eiT4D1VGteFLW04avNCW4lMN32vNIccw5+uKrG1nia14ai4gZrG8i7BZ5bZYWjYIRk8rcxGQPMVcpxToxsLa7lvo4EubfvCCQ4PIBufdmrakQnEjz8JwMmmyWt3La3mmwiGG5QAlkAxhgdiDVrp9nPaROLm+lvJHbmLyKqgbdAABgbVUR6xpkepXGpNrzNbm0jkNsw9CJCdpOmd8j/rpcyajZxW8Nw9wgiuGVYm8HLfRA9tJ35GqIlroMFrxDe60srtLeRpGyHHKoXyprWeHhqmoWWowXstneWXMI5UVWBVhhgQdjTknE2ixah3F9QiE/OIyu+A56KW6A+rNLe8S6NpzTpd6hFE9uVWVTnKlhlRjxyN6PlYfEr4uC7RBqwlvLiY6vGEnZ8ZBAI5hgevp0rpeE+0tdKgutRlm/Bc6SwsEVchRgKcfGrqyvrXUrOO7sp0ngkGVdDsaprDW7u5421TRnEfdrSCOSMgellgM5OfXTuQqiiTqPD63WrRata3b2d9HEYTIqhg6E5wwPXfeocvBVlNoN5pb3EzNfTCa4uTjtJH5gfLGNulS55I04hlA1aUTdxLCw25QOb/ANTp1ztVHwhxhYDh6wj1jV0N9OzDMrZY+mQuT4erNC5VoHxvZodQ0KHUdR0y9kldX012eNVxhiRjerTFVt/xDpGlySR31/FA8cYlZWO4UnAP11Hn4w4etpxDNqkKNkA5zhSegJxge+lTZVxRdUtQLzW9M09wl3exQkxGYcx6oOp+2k0zXdM1hpFsLxJ2jVWcAEFQwyM58xSpjtFhRTFteW94rtbSrKscjRsV8GU4I9xp+kMKKKKACiiigCJqf5vl93xFFGp/m+X3fEUUmMdtfySH+Gvwp6mbX8kh/hr8KepiCiiigAooooAKouNf8Gat/wC2f4Ve0xd2sF9ay2tzGJYZVKuh6MPKmnTsTVqjK3N9DY/JUjTMB2mmCJF8Wdk5QB7zVHYaQbfXuDNPv48tHYytJG24DY5sEeo4+qtpa8J6DaTRzQ6ZEHi/9MtluT2ZJxU6XTrSbUIL+SBWubdWWKU9VB6ir5pdGfBvsyLWEV/8oGt6e4Aim0lIyAOgJxVfw1PeanHZaQ6nteHkm7fPQyjKRfYWPurfJp1pHqMmorAoupUEby+JUdBRbadZ2dxcXFvbrHLdMHmYDdyBjJo56D23Z5/wtoNxr/AXdJdX7GGaRxPGLdSyuHycsTnOwNW3D9nGPlE4iaX8bLDBbRh264MYz9eBV9Jwxost1JctYJ2krc8gDMFkbzZQcE+0VMh060t764vYoFS4uQomkHV+UYGfYKHPsSx9Gb+TXA4bmUbKt9MFHkOauNIP/wCVNf8A/aQfAVp7DTrTTIGgsoFhjZy5VfFj1NQ73hbRNQvXvbqwSS4kADSczAkAYHQ0uStlcXS/hSXW/wAqEn/wJ/1TWdso7L/sTui6pzemWJAz2naej7+lehW2haZaTLPBaIkiQd3VskkR55uXc+ZqO3CegtJA50yE9hjs135RjpkZwceuqU0TwZltJtO8cf2Avo+0ki0KNyrjPp5xvnx3NHEWs3Gu8L65NaG3tNMtTJAxdOaW4cY6DYIMkeZ9lbgadZjUjqIgXvZi7Iy+PJnOPrqC/Cuhyz3Ez6fGXus9sMnlckYJK5xnc74zS5q7YcHVIyUdtFe8U8IJcL2iDSi5VtwxCgjPnvg+6pXFMw4U4rtNfiixb3ds9rMEGxcDmj95Ix7q10ejafFcWtwlqols4uxgbfKJjGBUTXNPm1S5062NuslpHcCeeRiPR5N1AHjk492fOhSVg4aHuHtN/BWh2toxzIqc0rfrSN6TH6yas6QUtZ9mqVBRRRQMKKKKAImp/m+X3fEUUan+b5fd8RRSYx21/JIf4a/CnqZtfySH+Gvwp6mIKKKKACiiigAqNfTtb2ckiAFwMID4sdh9pFSai3dot52SyH8Wj87JjIfAOAffv7qaq9kzvi67GtNvjc6WtxJgyICJAv6y7H4VFXiSHu3bvbTIhtzPHnGXUYzjfruKkwaclml2IPoTksIwMBTjBx9VV1roLy6ZFFeSssgtOwCgD8XnGfb0rVcNtnM3mSSXZNl1owQxzTWckcbsBlnXO5wNs+/FcXWsyLbXctratItuGHaMQFLAeWckCi70UXMzObhlDIqkcoOOU52Phnxrs6SRFdW6XBEFzzEpy5Klhvg/bS+A371tDY1dYpZWmSbnEMbdkCpBLEgAesn107das1lCktxaOiEgMeddsnHnv502+irKzu9we0ZI15lX6JQkg/bSXOivduzTXZJeMIxCDbBzt5evzxT+Fi/Mk6HrC7dnv2lfmSGchdug5VP9zTA4hjz6drKoKRuN1OVduUeNTIbPuouWjPO07mTB2AOAMfZVRa6RcvGbeTmijZFLMyJlXVgVxy9R160kou2wbyxpInyarE9wYvxqGK5ERxjBJXm39WDUYa52t3DKUkhtOzlcs2MOFxvtv5/XT8ejoJGeS5Lu1wJm2A3C8uK4TQI+zWGSd5IY43jVMAYVvX6qa9tEv330SNO1mDUzIsI9JFVsBw2xzjodjt0qHYatNh1kgllnkml5U5l2VWI92Nh6zVnaW8ltFySTdqFACnlwcDz86iLpHZus0FwVkDSHmKggh25iMe3FJOGy2sun5O7fW4rq6igt4JJO0jWQtsAqnI39mKsqr7HSorGftI3JAhWLB9RJz7TmrColxv4m2PnXz7FopKKk0FopAQehFLQAUUUUARNT/N8vu+Ioo1P83y+74iikxjtr+SQ/w1+FPUza/kkP8NfhT1MQUUUUAFFFFABULU7mS0tRJEqs5kRAG6ekwH96m01PbxXCBJV5lDKwHrByPtFNUnsmabi0imTV7xZPxqwlUuxbtyggnI6jfbqK5n1yaIXDR9nMiWzzRsFIB5SBjruN+oq0bTbRs5izzSiY7n6Y8fsplNC0+NGQQnlaMxYLscIeoG+w2rRSh9HM8ebpMjJqs6yzxTtCjKkbIwUnJfPo4zudqZOuXXZKezjQ4lHMVJDOpwFAz1NT5tPsLi4dHQ9qFQkqzAgAnlII99MXOiRuYxCqmJeclHZshm/SDdfdTTh9Eyjm8MY/CM0U0/LBCs7SQI5IIyWAzn2Uh1q6HMjpErJNJGZeUlSVAIGM9Tnz8KsLbSoIoUWXmlkHIXkLHLMo2PWo1xpkN1ITAEZFlZpY3yOZyBvnwx6tt6LhYOGVK7HpL+4i060keNVuLlkTlYbIx3OfZvTFzqd3btdriJu5QrJIeUjnznYb7bD11Lj0+NdLS0upDKEG7liCCDkEHORjzps2GnTXPYku8qxguDKx5lySObfcZz1pJx+i5RyfZVJJ/wCISyb4GpBsf5NSk1q8ayF2bZezlQFM7BSWAUE536/ZVoNNtBKZOy9Iy9qTk/Sxy5+qmJNP0+1tZzIGW3KkuhdiijqcDOB7qfOL8ELFkjdMi3M17FqdvFJNG0bQSsyqhAbHL6/XUaDWZU0znt4IY0tbNJmTBwcgnlHlsPXVnFY2MroVMrtCNmaRicMBtkncbDakk0zTQY4Wj5RHEBy8zAFFPRvAj20co9ND4ZO0yK2sXPO0iJH2K3EcWCDzEOFOc+rmqXp19JcvNHOBHLGd4+UgqMnBz4g+Yp9tPtJA2Y8h5FlOCd2GMH7BXFnBac80sDNIxbkdmcsRjw38N6luLXRcY5E1bK6bXJou2ZOzmRbd5Y2CEAlSNuu4360S6xd25aJ44mkbsRGQCAOckb+eMVOXQ9PRGTsSVZGjwXY4VuoG+w2p2bS7ScOJIs86qpPMQcKcr7ME0+UPonhmfkh6JzmbUe0Klu9bkDb6C1cVGtbKCyVxApHaNzOSxJY4xkk+ypNRJpu0b4ouMUmFFFFSaETU/wA3y+74iijU/wA3y+74iikxjtr+SQ/w1+FPUza/kkP8NfhT1MQUUUUAFFFFABVdrPbizDQSKjK4JUvyc48V5vD/AJVY1yyKwwyhh66adOyZx5RaM3Dd3d7dkx3Hd0XsjGsrnLKQCdv0s7jPqoSe5g09NTkupnCXB7VSfR7PmK9PVkH3VojGmQeUZHQ46UvIvLjAwfCtPcX0c6wS/wBjMz3V9bNMvbyZ7CJnJOez5nPMR7B8Keu5JjeJbW15yRdgWSR5jgvnfffONtj51oCinqBvSdlHgDkXA6DHSlzX0HsP7KqwmnTVJre4k7ZmBdJEfKgAgcpXwIz76irPczXfYm4kVWv3jPKcHlEZOK0ARQSQBk9TjrQFXOcDOc0uavop4W41ZRlpJuFbsSSO7IkyhidyFLAZ+qq+TmQ3M0FxIph06N1ZXJyQWxv4+ytZyqBjAxQI0UYCgDGMYqlkrwTLByrZQQT31zq0qm4WIRTIFRmI5kwCcDxzk703xBPI0l7BLO8UaWRaJQcB2OQfb0G3rrR8icwblBI6HFDRq5BZQceYoU1d0DwNwcbM3NeTQq5aZ1gjeAMFblPKV6A+G+KZnlmfTpY2uWlVrG4f0ZefJDDG46kA4+utJc2cdyEyzIyNzKyYyDjHj6jRbWcVsjKmTzMWZm6knrT9yP0R7E7q9Gfnv+zit1tppOeLsQxMxIIYjYL+l47npVhYSrBYX8z83Kk8rHl64z4VaiGMY9BdvVS8owQABnrUuaqqNI4ZJ22ZUahch7oC4ZbdDC5Ha8xCsSDhj4nbxwN96VLm7d4oVvVEbpI6yGckc3NgDmGckDG1aK5sYblEU5QowdSmxBFFtYw2yuAC5d+dmfBJPn9lV7ka6MvYny70Ow8/YJ2jBn5RzFehNO0lLWJ2rQUUUUDImp/m+X3fEUUan+b5fd8RRSYx21/JIf4a/CnahQThbeJfJF+Fd95HnTJslUVG7yPOjvI86AslUlRu8jzo7yPOgLJNV2saodLhhkEQk7RyuGflxhGbrg/q499SO8DzpGlR8cwBwcjI6GmJsiWuv213OkKRTqWBOXTAAHXJplOJ7ZhGGgmDSScgXAyCeblBzjGQuffVh2kec8q565xQZYyclQT16UaFsh3GvRQmBUiYmeISAtsBnoD6yOY+6mbfie3e0ilmjZXkj5+VR4YJOPPGPtHnVl2yeQ2pO0i/UX6hT0GzrTr+LUbftokdV22fruoYfYRUqoonVemB7KXvI86Q7JNLUXvI86O8jzpDslUVF7yPOjvI86AslUlR+8jzrtZAxGGG/hmgLHqKbkYpk52pnvI86AslUlRxcZ6U4GZkLdKAscpaim5HnSd5HnQFkuioneh50neh50BYup/m+X3fEUVGvrgPaOueuPiKKTGive65CFz0UfCk7566rLufFyy56AfAVHNwR41SaZEk0XffPXR3z11Rd69dL3r11fEz5F73z10vfPXVD3r11JtyLiN+VyZVGQmPpDxooORa98/2qXvfrqJHYzSae92rfQOCmN6rmuSpwTSofIvO9+ujvXrqi7366dgleeVY03ZiABRQci37166O9+uuLnTzBYrMHLPzYZQNhVS1wQcUUDZcd79dHe/XVMbk0gut+tFByL1ZpHVmUEhepHhXHe/XUrQpIp7cpn0sEMvmPOqi5icXrwQgyEMQABvRQXom989dKt2Cw5iceOKpZJnjYq4KsNiD4VyLo+BzToXI1METSzKPS7NtwwHWu1VoLsK5IXOzHoapdHvHW8TLEKTg++r2+EiszZLK4wqAdDSodqrOtRLrGCo2/SqoN5jqan6kJJLCLlGW2JOfVWZuHkikKOvKw6imkEpbL+31NB+LmLFD0welW8DxyJmOTnGMdawRuMeNaXhe47WCaMkZBBpOOgjO3Rxd3axXMiA7KxFR+/jzqs124WDVZ0VsgNVYb/106Fy2abv486Q3486zJv8A11ydQ9dHEORphd9q3JnrRVDpl52uoxJnrn4GiokqZrDo41O77PVJkO3TH1CuEuA43rjXo+e+mK/SGMfUKpobwq3KxwR1rFs6FFNFzISBlaa7c01HchhgmlYJJ9E71rDLWmc+TD5Q53j107BeyRSK6OVYdCDgiq5yUODSCU5FdKpnI7R6bo93NdaOZMiSUZAz4+2sprksK3QESBGx+MCn0eb1Vc8G3adwnV3A5CCc+VZ3iRey1edR05sj371KXyaLbuKIgnPnVtoF7FBqCPMpYAHAHnWd7SpFnMVnU+uqonZ6sOUQZRBjGQorPz6RFPqa9mpEZI7QDop8RmryF+3soyuxkjBHq2p6OMRoFXoBWCdHQ48jLcQaXBbwC4tQFUHlZQc71lzOQetej34tntZYZWRO0UjJ88V51LbIHJL5ypOegzWkdoynGnot+HL5o9SiUn0WODv4VqodP5b97nm6k49eax+nXmn2oXmJaTOSQNgfDHnW3sruO7hDxnIwCPZSn/CoL7KHX9MWNhcLzMZHPNt0rP8AMR1IU/3FbjWLd7uyMEa8zscgZry/U7t9Pu5LeZXR0bDLzf8AKqhtEzVM0FlOEnDDLAb7eRrX3txzWLNGfT5A6mvOdDurW+YmS97JgwXsi4BIPjk/Ab1spb7TooIxLcI+I+RsOMgeYx40SWwh0yluNYu+flE3ID0HX3V1FdaZLyLNcc1w5CkYIPNnas5xJqsCYFk5GRmQ9AW9XjWd0fUJJdbslLdbhB/9hVqNkPXZvZdU0blYQp2zJuUXOcePjuPZ0pzhnV4U1kHJjimJRQxzjPQfCvMorueW/jjhblldwqHmxgk7b+Fb3StDe4u0SaZknWUxydhHkEjfm3xgevofChpeRrfQ/wAaA2esyE7CQBx68/8AOsjJqwDYzXoPHWjx3clvczXRhXlEQOAcbn0jnAwM7nIrx/U2W2vpoo50nRHKiVM8rgHqKS3Gy6qRffhQEZDVx+FAfGssL4qetOPcl150OT4imlYVRueGr3tuIbVM9ef/AIDRWf4FuzJxhYoT17T/AE2ornyKmbQ6NzqnpanOD5j4CqS/sWYmWIemOo86udRb/wAWnB8x8BQsIcBielc7OlaM1DcNjBzmnhPKN8HFTdS0vANzCAGG7L51EtpxjBAqTbTJAdpFAeM5K5AzjanRYPkEsg6fpeddxygnJQE+dTYYo39LG/nmrx5HEwy4lLwaPh3RZILa4MkgQSLyb+0H3VH4g0VZpWuDNlgigrjcnGP7VBN9ew+kszt7Tmoz3K3Jy0hjfPXOR94rqjK9o5HBLTGhpKK5GJGwwXJGMnxqZpumqbiORYM/SfBBOAOgqsmaW1POCQDkcwOQffTljxDLYhgrZDAA83hjpWlN9GdxXZ6ZZxNHbQK/0lTBqRWI07jR3lAm5eU+QrS3GqJDqNjBkct0CQfdtWLhKzVZIlDxfqTW86RRgBl9LPtFY24unkUdo2QvSpPHeovDrdwmAQjDBOfIVRLqFvJGA6k80ZPotjf7a6Y4nSOd5lbHX1II2AelbXgLWu83DWTHdVLL7PH/AK9tYbS7H8LXyW9uG5pUwoOPjW40DRodH1GK+knZwrdiWQYXmII+r17e+rnCMYtPszhkk5KjXW89xcWivEg7TtCp7TYYzuarNa4K0vW7h7m4MyTON2R9umBsamWV4iW3YrPAOU7OCSp3P2++rYbiuO3F2jsSUlTPn/Wre54e1SSy5TGY2Kl/1gfHPkRTsWpTPb5zkg8u1X/yx2hF9bzxxMxkh9IqCdwdqxmho7x4dj6Y8fAiu2DU6OKVwbo41K7kb6RPXArrh0A69YHLZE6kjHjmouvhldWXo5wfbV/wto933mzv3hZLfn9KWT0Vz4EE9adK2hW6szVyrIQwU77bnxre/Jhomo6hz3L3VzDbJMACj7ejhsY6bnl9wNQ5uBdTniR+SPPRvSJ9+wNbXgqa80u9TQmFubSOHIKyL2nadWJGc4JJ8PAVnmSq4muJu9nHytyQLwzArAGc3A7PzAwc/wBq8UJ585Ne0/Kvp0k+jw38bAiBijofEN/zFeIyHBNLHSgjSf7Ee4DRsRSQXDI43OPGiR+ZsV7n8l9noacBC6e3t3fMjXbuiuRgnrtnGANqiT47RcVa2eYcDcg4/wBPEbZU9of/AOT0VN4bmsLv5VY7nS7Xutm0kpiizkAdkwz6s9ceGaKxydmkNI3mtQ4unmGOYYz7MCo9rOrAHO1da5dBb2ZCcAAf8Iqj0+9zkZ2BrlvZ11o0hAY5C523JHSsvep3PUWUDCt6S++r1b4GPDPgDwrL61d897Gwz9Hr571JcNMt7d+cCrO3BG9UOnXAcDetHYKssiozqgPVj4UFMkx4b0WFV+qWEqIZrYZPio8fZV/FYRP2YDsWkf0f90eNTYIYOXl5AO0fCFuoUdTvVxk4u0c84qSo8uOpXAlKrzKf0lI294p6YxtGzSDsGC82RuvvHUf9bVt9R0Ky1XnkBWK5eTAfw5R5157xQ8mnvLbSjlZ2wp8Co8R6q9bFlhNf08fNiyQl/At+9LLlQHjxkSIeZSPaOh9R3r1O1h79ZaJdk8zQYRzjfO33V57wQbOKWaS8lClkxHzZKk/7WPCvRfwxY20CxPJGojA2GBg+77hSy3pJEwa3b0Yr5RrXl1G5n7JyGGc4OM7CshpVnLIFeX0VKHGTv9XWttxHxtZm4kt4GknlktmhzyegebxIOObHhsPfVNZWcFvHEBPEw7PHkc++tcd+fBGSlteTrS07lPBLGX5ghwwOMH3ffUDiLjXVI2jEU6BzkMxiRifrFXLxTLaoQvMIwc9nvj2npXnWrv22pqgOfT6Z9dLK1xDAnyPQOG9evnihknucvkghFVSfqxXrUN8hsrad8jtuUD1E147pQS2sCgxzcwK7GvSYDJcaJpnNyh+bPqyOlZZ4KkXgyS5SoxHyx83e4WDt6MS7Z6bmsrw+8klrIhkc7cy7mtT8r6FtQt8D6UfKftP96z3Dtk8Fj2lx+KMbYZCMtg+GPD31WJdf8Hlfb/pxe38OmajZ3NzF3yJJFcxOfpYO48a3Mev6bK016t00cd4AqJMGSa29ScoYAfVXn3FDSxAJaxFOU5Djc7+vw91R9IlaS2MbknnG2B0NNxUp0wUqx2j1F9W0qXTGhaa1YqoR5G2kx555Tv68V1pep2D8UadaSys1zbK8UIVNsFTkl23bptgAV57EHMTykR+iOVwTvV/pWn3qPZy33PazWkiPBLIwjaSMEZQ5wfZ9VE8UUnsePJJs3PyiWrXXB9zynBiZZOuM74/vXgFzGSTyjbO4Pga9041kkvdDuLIsiO12Ei5pQvMoUHxPmeleQ6tpOoaW/wD320kh5uhddmHmD41nh/SjoyP5lXpekS6vq9tp8agSTyLGCTgDJ619IaHw9p+gaOmmWcKiIL+MLDJlJ6lvPNeG8EWcl9xfpsUZIKTrLzD9VTzH7BXv9806WM72oBmVCUB6ZrLPppGuN2jyC80q20X5bLe3soOwgljaVUAwozE2cerINFXfF3Z/9rvD/LjtO6S8/s5ZMf3orCTujRGa4tvGXWrlOb9IAD/9RS8L6bcatdC2gALEZJJwAKruKC0nFl8D0Vxj+UVbcIarLpWrRSRRiQueQp+sD4VhVM7L+JZa7w7qGkTW8bMkneX5E5GySfZWh1nRNLXQorC5iVjEgw42YN4kH21prvSI76/s76Zm5rUMUj/R5iOvurB8RXcnfXjkcgKcYrpwYuUmef6nO4pGTa2l06YshMsIOzAbj21e6depIo9KowniJ2aqrUbuCylXu/oyMdwp2Puq8vpGtwHh9cn8chuYT4q2x64qWDEhblMhyMA7DestpeqEqodvSxvWghu1cDfeuFpp0z0VTVrosopoI3HLGzjlweY4yfOqviXQYuItNjRLdWuoDzRMo3bzBPiKnRKZCAo3q0tXEeDFguu5P3U4NxdoieNSVHm1vZHTX7EAC4XZsjaP1D1+unLsqkBORkCvTb/R7PW4OaSMJNjaVeo+8V5xxXptxpCmGZPp/QcdGr2ceeMlfk8DL6eUJ14Mlp9u15q5cDKqa1fdeTG31CuuG9Ca3gE5UuXGelXvdbntQ8UYTAxvk1cXS2Y5G3KkZzUJOwtScFAdubG1ZLh60vNa4maJJe0SP0m5xzjHsNbDiqynttJlldg3gFPmfVWa4FgvbTXefIgidT2nN9Ll69Ooz9tZ5GuSRriTWNyPZNO4WsLVY4p4EmkC8xYjC59lXPLDFGqgrGqHoBj4Vl7biMDsoy6TK3Qy4GPh/emrji9okmzbqDH0UysC3uJFYSx5JPZtHNigtEvie5jOnXF7HdPbvCnNbnlEgmbwXsyN9xj31TTWNoNGs57iyjsdRvI8zwRLyjOOpX9E9KzGtcZvZSyGwsO5NcRc7yhQs3N5h8ttj4U7wxcrf6KtzNczPOrlmaY85Y53yev2VeOLUic0+ULXkquLJY7fTo5VifnV+zY82PsxUHhkrfpJbvyxqu6M8nKAep8s1ccdWEs2mc0HLIJHUqituT6gdz7qznDdhemVglo6yKcFpCUCDG438/7Vo5fkJjH8Rt9C1HR9I1hZpIjOXXk50T6DfrDJ3xvWp0nVLCEdl3m3dopCzSCYB2U9Ofnwc+HUivOTYraXzRy3katk57Ak8u3gVGaq7su87zu8kjo2CZGHMw+NOWPm7HCfE9Xv+Ibe+1HTRHqNuRG7dpClzGqTORgc3pMeX1YrKcR69aW+hXmjRKLmeaftHJjKRwb5wgbfwx4V5tqN2wZo0XkweYMCc1pYbg8S6fGyn/xSFPZ3lQOn++B9ft64QjFOjok5NWSOAY+04005Q7KDJzAqcdBnHs2r3u4uIrS2kuJ3CRRIXdj4ADJNeD/JyqjjmwDeLOR6jymvZeLGKcJaqwAJFpJgH/dNTn3NI0xfqeTNq9vrfy1QX1pcie3ZWETAMAAIGGMEDxzRWb4B34908joTL7vxb0VhkVOjaPRdcRRf+Z79vOQfAU5w3dRWnENnNMOZI5QxHvpeJjy8QXpP64+Aqq01w98CZAgXfmNZRi5OkbSmoRtn0SGDIGXcEZFY3jfTY+7LfJD6TbPjz8KvuHNQhv8AR4THKJGiRUcjzAqHxqbf8BMs9wICWBQnxI8K6sVwyJHBmrJis8ju5VtImkdCBnApix0+aWfvMyg826g+FQ0urWXU5O+6inYRt6Cn9KrpNd0ZcDvqbeo13OabOBQaRKm0+YKrEBf1SOtPW0l5asDKAYx1lzgKPNvKltNX0u6Bc36iOMZZ2zhf+fq8ay/GfE8V7jTtOc91Q5ZvGQ+uubPCE1b7Ov0uXLjlS6PRbXXbdl7OFww8X/W+4Vc2VyjkMrfVXhunavNEiKnolRjOSc1stE4huGYKQT7DXA8M10rPYj6jG9N0ev21wAAykAfpL/el1TTrHVrIwXqq8ZPMpJ3U+YNZGDiN7awkkkiZAPFhv9XWu7HVxqUovZpYooVBSNZWGT5kD/8A2qgp3tUc2aUEm07NBa2dssZiQq3LsOQZrq4nt4ZAvZlmA6bYqLZ38MgZVLt/tBCB9tJPluYIzZxsNxk/ZXR29nA9LSMBx/dLIVltJljLkq8cZyRjxz4eyqjhJXt4JZopVZ5CeaNgNh0BJPv2zU7jFue+aOWFIpFUKwU5z45+2rbQI7I6HDKESB4/RwBzMxHVt/M5raH72iJ6x0yM0skXJbvGZZmOVyCUXHX0dhUa8i7rJP6YjgKZeZSTjzwVFTrucMsrLFJIEOHaXbB99VU92uoafI13cBUwVEYBZiP7V0pPs5NdGS1d3u1cxXLXQiIVJCd2X34P6311q+FUSx02OKdx6SekB6WDn2Vi78W0ELLaSOygYPMMHfqPs+2tLwtNy6VbEKQy9Wz13rKH7M6Mi/GidxFe20eiM09sbjsWHKGB5fVneqHh7VJ7jXRIjGKFkZ2gQ4jzjA9HYVb8ZwH8FzuDsyhuuckEe2s7wfbPIbq4V1UQxgZZgOp/5USf5Eh40vabNFcXasrLLbxM8Z2IBTb1Y2qBObGZxKrTRI+xU4cD3g/2ri7ukEgmd1bOxCCq6W4kIeOOB2RtxhS2K3ckjKEWyNqmlt2q9hPBMD05X5T9TYP2U5p1lf2cKySwTQMjZUlSpI8xTElndXEfM8TqR0MmEH24r0D5MTFFPewzzQG+MGbOFpgyM4z13xn6P21xWlJyO1W4qIz+ANSv4o9aS0ktLhXXtjI3ZCYnpIpJGD5jz38cV6fxbHcz8GXsdoSLiSEBMOFySRtkmsdpIl1TTZYpuVuJVuOW4TUgCYkLdY1bYjGOnr9VbHiibu/D0kKmZpyg7MQ23bFmGNimMYJxUTlyaNYKkzxzhPhrWdI4306e+06eGImT8YyZX/02/S6fbRW50yBLZNMmu+XStUuZHWXT4JfQmXkYhmjz6JGAaKyyO5GsejBca3gTiS9j5gPTGSfD0RTVlqvD9nbqjTNJJ1Z+zO5rvifsBxXqXbWE9wxkGCo2A5RVfLNpjRRrHoE6uB6bFs8xrXFBx+Rz558/j4PTeCeO9Em1GLS4n7OS5PKg7PALeG9ajjzSG1ng+/t4gDOkZkiyOrLvj3jI99eDxahY2D9umnywXMWHhYgbMOhz6jivZ/k24puuK+HpTqKlrmCQpJJycqyg7gjAx6vd66WXUuVhhS48aPnVlOehqVZWLTq08zGG1jOHlIzk/qqPFj5V7Pc6J3PiGdmh0pLaJzy86szcvUAnlIB/69VV+s6TrEdoLuS20trVctm25uzX1YB6n2U1BN9kvNJeDyu7vu3VbeKPsbZDlI+pJ8yfEnz+rFRUhmuGYRIX5RliOijzJ8BWh13UrLU7qOSz07l7NAPTOx9wx9pp+x4ebUbPtbqWTtHPoRx4Cj2KKPblJ0ivdjFXIp4IILdVM03Ox/Qi3/8AsdvqzV1p+rrauTEqwYGARu31n+2Khy8L6hHOQIXCL4vsKsNP4XeSLneSMNnoZVBrWMJJ6MpTg12WlrrJljMDFnV9sV6RwtpEEmkwXKokQZcZYZLY2z4Vh4tGtLCS3SW4jy7cuwJwfXmtzbLZQ2AtY5u1WMAM8SFvcPAUTi/JEZx7ReiKyi+nMrEb4B/sKiaqltPp0yRJJzupCyYOxx66atXgaEPAjhWGzO4TNUnEeoCGF3SWJWjXICyMc+rrWSg7LeTR59f9teXwhBLSs3Luck1oVuby0gEMREPh6AwemOvWs/FqUs2rRlZI4c78yRqp+sDNXE87suTcOR/vHeun08e2ZeofSGL2GSSJnkW4y30nc4BPtNVrwvGgMAhd89GkBqXPMghEQiByc8x61EnJ7EhcR+RrpOZFBqloqyTdvOis5DcsSM31ZxWh0COGDTYY2MuQvRlCn4nFZa+nnUNIZMuno83qrQaFIz6dE7sSxG5Nc0EubOmbfBF1fC0u7VoriOSVSMYeU4x7sVlYZYXRhBaw23IxBRFJzjpnJOav5sletZqH0b2Yes1bW0zOLdNEnvMkRzEVjI8UQKfsqNPcTSsTJK7k+LMTXb0y0Zxk7ChoqLIznJ3OPXXAfs5QUkII3DDbBrt1JPo0y8eBmsmbxNFBxvqjQrDqBttSSP6AvYhIR7G+l9tW8HFXebRphocTAfTC3kyqfdz154zlWqzstfksrSSKPYuMZFZ3H6NXyrRseFeKjd8WW2n2+j6dZRzc4keKNmlOEZvpsSeoHSis38nrl+PNPJOSTKf/AOT0VzZKvR0Rutl5xVd3lnxHerb62kKysOaJWQFdhsdqpTdXjRNK2rqwQZySh92MVb8TaDHccWXc0ssYWVwfpE+A2OKzs2iifUAtrvCR1XwwcV2xjJRTOBuDk9mn4K4cuOKXu9a1CAXMNnHiC12RZnOSAfJR1Nel8OaXqWn3VlJcckplhYzsDiO3GNookGwAON+pxWY4f1NuGNMhtrfsZmcfjWLkj6sVbJxLZNAJO6xJJk+h2jgbVEsM27Beoilo1Goi5Op28sTMsEKkyqvpGXyXH96zuoX8OmaddWrcjTXLlniBysQ8vDeqLX+MLgafJFaPDFzpkmByrIfWfGvMX1S+1WX8bKzMvltkU4w40pClJ5LcS+0e1t3u7tJe7RNE/oswQKFz4HBJNaS91PT51gt4LmGAxjGIZHcyH1iqVINPj08XTW8jAYBIGN66srnTZHMiW4iMe4Z3wa6Ekjnk2yztYIEhnaNhzMcMzW2WJG+PSrNarrwt7lEhjjMeQwk7PkbbqMDb7KstWvbR7V0ilRnJ2Kscg+dZu50O6nAneXmB6Up8q+JWNJv5G0tLtNVv0IVzCqAowx1PsrQC4vYPxEIcoR6XpYB+qsVok95p1oLeKHP+0auUudVmG8nKPICtErWzFpJ0jWI0cceZJN8fRFYbirV4mEsaxEPnZj5VMnS5SFpHkZiBnBNYLWtWku5yrDl5DisstRibYIcplxw8IbqZ+03YdK0E6Rpt1xWR4Uf/ALy7VpnfmJJqsC+CD1H+RnXMGAHgKrNdjZrQshIx5VN7SmrrEls6+YrVrRjF0zHXL81qfM9a0nDxJ02IZ6Cstd5RmjPga1GgYFjH7K5MX7s7My/Gi3dfRrNsOW/mPma0zlQu5qpnjt0laQkZNbs50yJlceipJpmRMnLH3V3cX0SjCY91Vs12zk4qJSSNIQbHpHROmKgy3A8KbkdidzTLGueU/o64QoHfmNNmlJrk1ztm6RpPk6/x3p3+b/pPRR8nX+O9O/zf9J6KzZaLzjPUYrXXb2GA81zIwUAfo5UU3w7plxp8bSu5DSL9HGaquMA0fHV9LyFgJlbAHqFTRxVdkARWbbDxr0MUr2zzssK0vJao+qm4/GHEOfBRnFdT3TWwZ5pZAmP1BVT+GtZuNkhCVXajqF6oaO7l6j6NbOaSswWO3RB1m6We45kk5s9cbVK0bTLth20KZ5vOqIenKFHia9O0cC106JQN+UVz43zk5M6svwiooqRo2pzp2ckpVP1QTin4uFQN5JT9dXbXJJrkznzroOXZDi0Czi3I5jUtLW3jwAucedDTeumjNvnNNComqY1+igFBlJ2zVf3kc3Wla+iT6Uij30xUTJfSjZSeory/W4TBqUq+ZzW8l1yzjHpSisVr9zDe33aQ7isM+4HR6e1Mm8MAKruau5LpQOtZawuZbaEoq9aca4kY+k+KvHNRgkLJjcptl298oP0qafUMqRmqYyjzJNKHdugqvdJ9o5mt+8XJYnAJq3truOzgEanOKrREx3ZsUjGNOrZNRHTsuS5JInz6tI+y1Bkmlk3ZjTTT7eiMU0zk+NTKZUYUdOyjqc0yz+VITTZNZNmyiIx9dcUpNJWTZqhDXJro1wazZZpfk6/x3p3+b/pPRR8nX+O9O/zf9J6KhlI1vEVvbHiC7dowWLDJP+6KggRL9GNR7qc4nuVTiO8UsBhx/wAIqq7/ABL1cV6kXpHmSVyZbpIo6AVnOLEyySgVOOr2qDd6qtZ1OG8hEadRUzacWPGmpJ0VOnR9rfRL4c1eiLKkUKqTjArzi3d7eUSIdxUyTU7qX6UuKxxSUY0zfLBzlo2suoQx9ZF+uokuvWsfWTNYxppH+lKx99cej161bzfRCw/bNTNxTCM8gJqFNxPO+0aY9tUg9QroK56Cp92TK9qKJkmr30v6fLUZp55D6czH30CFj1NdrCo+kaXyfZVRXgaGM7kk04FzjCV2OyX10vbqNgKaS8iv6OgsjDyrrsVG7tTRuGPjTZkJ6mnaJpsk80SdBmkNwf0Rio3MKTmo5D4D7TM3U1wWzTfNSc1TyKqjsmuS1clq4LUmykjomuCaQtXOazci1EXNITSUlQ2UkBOa5NLSVJRpvk6/x3p3+b/pPRSfJ1/jvTv83/SeipY0LxvNIOMdSUMQBKP+EVQF3PViaveOMfPLUv4o/wCEVQ5HlWyuuzKkGSaME0vN6qOc09AKEY112XrrjtDSFyfGncRbHRGo6mlHZimcmkzRyQUSO1QdBR2/kKj5ozT5hxQ8ZmPjSc586azRmlyDiOc1HNTeaM0uQUOc1JzVxmkzRyHxHOajmpvmozS5BxO+ak564opch8UdFjSZpM0ZpWVQZopM0maQHRNck0ZpKQwoorkmgDT/ACc/4807/N/0nopPk4/x3p3+b/pPRUsaOOOT/wCc9T/ij/hFUOa+hp9B0a6mae40mxmlc5aSS3Rmb2kim/m1oH7j07+kj+6qsVHz7mjNfQXza0D9x6d/SR/dR82tA/cenf0kf3UWFHz7mjNfQXza0D9x6d/SR/dR82tA/cenf0kf3UWFHz7mjNfQXza0D9x6d/SR/dR82tA/cenf0kf3UWFHz7mjmr6C+bWgfuPTv6SP7qPm1oH7j07+kj+6iwo+feak5q+g/mzoH7j07+kj+6j5s6B+49O/pI/uosKPnzmpOavoT5s6B+49O/pI/uo+bOgfuPTv6SP7qLCj57zRX0J82dA/cenf0kf3UfNnQP3Hp39JH91Kwo+e80Zr6E+bOgfuPTv6SP7qPmzoH7j07+kj+6iwo+e80Zr6E+bOgfuPTv6SP7qPmzoH7j07+kj+6iwo+e80Zr6E+bOgfuPTv6SP7qPmzoH7j07+kj+6iwo+es0V9C/NnQP3Hp39JH91HzZ0D9x6d/SR/dRYz55ozX0N82dA/cenf0kf3UfNnh/9x6b/AEkf3UWB88Zor6H+bPD/AO49N/pI/uo+bPD/AO49N/pI/uosDx75OP8AHenf5v8ApPRXs1toWj2c63FrpVlBMmeWSK3RWXIwcEDPQ0U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331"/>
            <a:ext cx="4484419" cy="67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8424936" cy="648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5400" dirty="0" smtClean="0">
                <a:solidFill>
                  <a:schemeClr val="bg1"/>
                </a:solidFill>
                <a:latin typeface="Accord Heavy SF" panose="020BE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Libraries Need to Share Ideas with Other Libraries!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CA" sz="5400" dirty="0" smtClean="0">
              <a:solidFill>
                <a:schemeClr val="bg1"/>
              </a:solidFill>
              <a:latin typeface="Accord Heavy SF" panose="020BE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5400" dirty="0" smtClean="0">
                <a:solidFill>
                  <a:schemeClr val="bg1"/>
                </a:solidFill>
                <a:latin typeface="Accord Heavy SF" panose="020BE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put our source code into the community. </a:t>
            </a:r>
          </a:p>
        </p:txBody>
      </p:sp>
    </p:spTree>
    <p:extLst>
      <p:ext uri="{BB962C8B-B14F-4D97-AF65-F5344CB8AC3E}">
        <p14:creationId xmlns:p14="http://schemas.microsoft.com/office/powerpoint/2010/main" val="27575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1" y="98072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5" t="8678" r="19454" b="6957"/>
          <a:stretch/>
        </p:blipFill>
        <p:spPr>
          <a:xfrm>
            <a:off x="179512" y="116632"/>
            <a:ext cx="4716016" cy="66176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4474868" cy="563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55" y="836712"/>
            <a:ext cx="88569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“The </a:t>
            </a:r>
            <a:r>
              <a:rPr lang="en-CA" sz="4000" dirty="0">
                <a:solidFill>
                  <a:schemeClr val="bg1"/>
                </a:solidFill>
                <a:latin typeface="Accord Heavy SF" panose="020BE200000000000000" pitchFamily="34" charset="0"/>
              </a:rPr>
              <a:t>library should be an expression of its community’s vision and creativity; this can only happen if we involve them actively in decision-making and planning</a:t>
            </a:r>
            <a:r>
              <a:rPr lang="en-CA" sz="40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.”</a:t>
            </a:r>
          </a:p>
          <a:p>
            <a:endParaRPr lang="en-CA" sz="4000" dirty="0">
              <a:solidFill>
                <a:schemeClr val="bg1"/>
              </a:solidFill>
              <a:latin typeface="Accord Heavy SF" panose="020BE200000000000000" pitchFamily="34" charset="0"/>
            </a:endParaRPr>
          </a:p>
          <a:p>
            <a:r>
              <a:rPr lang="en-CA" sz="3600" dirty="0" smtClean="0">
                <a:solidFill>
                  <a:schemeClr val="bg1"/>
                </a:solidFill>
                <a:latin typeface="Accord Heavy SF" panose="020BE200000000000000" pitchFamily="34" charset="0"/>
              </a:rPr>
              <a:t>Community-Led Libraries Tool-Kit</a:t>
            </a:r>
            <a:endParaRPr lang="en-CA" sz="3600" dirty="0">
              <a:solidFill>
                <a:schemeClr val="bg1"/>
              </a:solidFill>
              <a:latin typeface="Accord Heavy SF" panose="020BE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D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52736"/>
            <a:ext cx="87129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Accord Heavy SF" panose="020BE200000000000000" pitchFamily="34" charset="0"/>
              </a:rPr>
              <a:t>“When you are growing up there are two institutional places that affect you most powerfully: the church, which belongs to God, and the public library, which belongs to you.” </a:t>
            </a:r>
            <a:r>
              <a:rPr lang="en-CA" sz="4400" dirty="0">
                <a:latin typeface="Accord Heavy SF" panose="020BE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7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</TotalTime>
  <Words>690</Words>
  <Application>Microsoft Office PowerPoint</Application>
  <PresentationFormat>On-screen Show (4:3)</PresentationFormat>
  <Paragraphs>115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MS Mincho</vt:lpstr>
      <vt:lpstr>Accord Heavy SF</vt:lpstr>
      <vt:lpstr>Accord SF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Windows 7</cp:lastModifiedBy>
  <cp:revision>45</cp:revision>
  <dcterms:created xsi:type="dcterms:W3CDTF">2015-01-19T18:20:59Z</dcterms:created>
  <dcterms:modified xsi:type="dcterms:W3CDTF">2015-01-30T13:42:22Z</dcterms:modified>
</cp:coreProperties>
</file>