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2" r:id="rId5"/>
    <p:sldId id="261" r:id="rId6"/>
    <p:sldId id="267" r:id="rId7"/>
    <p:sldId id="269" r:id="rId8"/>
    <p:sldId id="260" r:id="rId9"/>
    <p:sldId id="264" r:id="rId10"/>
    <p:sldId id="266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68" autoAdjust="0"/>
    <p:restoredTop sz="94660"/>
  </p:normalViewPr>
  <p:slideViewPr>
    <p:cSldViewPr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C37C3-5BA6-40B0-BAE4-D29B330C4088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58B51-31EB-419C-9A96-F0A186817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D5BA-482C-499D-AC33-A76C30608D90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0C745-3864-4AE8-B322-C7815B479B8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LL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EAC1F-19D5-4537-A04B-4F65024DA00A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BF4E55-BA78-46D3-AE26-AB97D8956A2C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80039A-DBE4-45F7-BE2F-BF01B7CF9DD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roberts@tbpl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long@tbpl.c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aws-lois.justice.gc.ca/eng/annualstatutes/2012_20/FullTex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</a:rPr>
              <a:t>How to Copyright </a:t>
            </a:r>
            <a:br>
              <a:rPr lang="en-CA" dirty="0" smtClean="0">
                <a:solidFill>
                  <a:srgbClr val="C00000"/>
                </a:solidFill>
              </a:rPr>
            </a:br>
            <a:r>
              <a:rPr lang="en-CA" dirty="0" smtClean="0">
                <a:solidFill>
                  <a:srgbClr val="C00000"/>
                </a:solidFill>
              </a:rPr>
              <a:t>in a Public Library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611607"/>
            <a:ext cx="9036496" cy="119970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Presented by: </a:t>
            </a:r>
            <a:br>
              <a:rPr lang="en-CA" sz="2000" dirty="0" smtClean="0"/>
            </a:br>
            <a:r>
              <a:rPr lang="en-CA" sz="2000" dirty="0" smtClean="0"/>
              <a:t>Jesse Roberts &amp; Lindsey Long</a:t>
            </a:r>
          </a:p>
          <a:p>
            <a:r>
              <a:rPr lang="en-CA" sz="2000" dirty="0" smtClean="0"/>
              <a:t>Thunder Bay Public Library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Rewrite Library’s copyright policy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Implement “formal” copyright training for new staff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Share future copyright news and media items with all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Left to Do?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it a part of the day to day work</a:t>
            </a:r>
          </a:p>
          <a:p>
            <a:r>
              <a:rPr lang="en-CA" dirty="0" smtClean="0"/>
              <a:t>You don’t know what you don’t know</a:t>
            </a:r>
          </a:p>
          <a:p>
            <a:r>
              <a:rPr lang="en-CA" dirty="0" smtClean="0"/>
              <a:t>Just ask, it’s simple</a:t>
            </a:r>
          </a:p>
          <a:p>
            <a:r>
              <a:rPr lang="en-CA" dirty="0" smtClean="0"/>
              <a:t>Newspaper restrictions and other oddities</a:t>
            </a:r>
          </a:p>
          <a:p>
            <a:r>
              <a:rPr lang="en-CA" dirty="0" smtClean="0"/>
              <a:t>Public use = public responsibility</a:t>
            </a:r>
          </a:p>
          <a:p>
            <a:r>
              <a:rPr lang="en-CA" dirty="0" smtClean="0"/>
              <a:t>Dr. Wilkinson annual update, EI webinars, CCM courses, etc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Clear as Mud?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rgbClr val="C00000"/>
                </a:solidFill>
              </a:rPr>
              <a:t>Questions?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3240360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	Jesse Roberts			Lindsey Long</a:t>
            </a:r>
            <a:br>
              <a:rPr lang="en-CA" dirty="0" smtClean="0"/>
            </a:br>
            <a:r>
              <a:rPr lang="en-CA" dirty="0" smtClean="0"/>
              <a:t>	</a:t>
            </a:r>
            <a:r>
              <a:rPr lang="en-CA" dirty="0" smtClean="0">
                <a:hlinkClick r:id="rId3"/>
              </a:rPr>
              <a:t>jroberts@tbpl.ca</a:t>
            </a:r>
            <a:r>
              <a:rPr lang="en-CA" dirty="0" smtClean="0"/>
              <a:t> 		</a:t>
            </a:r>
            <a:r>
              <a:rPr lang="en-CA" dirty="0" smtClean="0">
                <a:hlinkClick r:id="rId4"/>
              </a:rPr>
              <a:t>llong@tbpl.ca</a:t>
            </a:r>
            <a:endParaRPr lang="en-CA" dirty="0" smtClean="0"/>
          </a:p>
          <a:p>
            <a:pPr algn="l"/>
            <a:r>
              <a:rPr lang="en-CA" dirty="0" smtClean="0"/>
              <a:t>	807-624-4203 			807-684-6812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general rule for the length of copyright in Canada? The United States?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Can I download an image from the Internet to use for library posters?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How does copyright apply to DVDs and CDs at a public library?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Pop Quiz!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r>
              <a:rPr lang="en-CA" dirty="0" smtClean="0"/>
              <a:t>November 2012: Parliament finalized some major amendments to the Copyright Act of Canada </a:t>
            </a:r>
            <a:r>
              <a:rPr lang="en-CA" dirty="0" smtClean="0">
                <a:hlinkClick r:id="rId2"/>
              </a:rPr>
              <a:t>(Copyright Modernization Act)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200" dirty="0" smtClean="0"/>
              <a:t>http://laws-lois.justice.gc.ca/eng/annualstatutes/2012_20/FullText.html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We really should have been on top of this all along, especially after a wake-up call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Why Now?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Why Care?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7544" y="1628800"/>
            <a:ext cx="4040188" cy="3941763"/>
          </a:xfrm>
        </p:spPr>
        <p:txBody>
          <a:bodyPr/>
          <a:lstStyle/>
          <a:p>
            <a:r>
              <a:rPr lang="en-CA" dirty="0" smtClean="0"/>
              <a:t>Photos, Newspapers, Maps, etc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LAMs </a:t>
            </a:r>
            <a:br>
              <a:rPr lang="en-CA" dirty="0" smtClean="0"/>
            </a:br>
            <a:r>
              <a:rPr lang="en-CA" sz="1900" dirty="0" smtClean="0"/>
              <a:t>(Libraries, Archives &amp; Museums)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Educational Institutions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Fear Factor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41775" cy="3941763"/>
          </a:xfrm>
        </p:spPr>
        <p:txBody>
          <a:bodyPr/>
          <a:lstStyle/>
          <a:p>
            <a:r>
              <a:rPr lang="en-CA" dirty="0" smtClean="0"/>
              <a:t>Digitization of Collections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Public Access &amp; Fair Dealing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Public Demand for Support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Program Posters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  Staff Reactions?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92696"/>
            <a:ext cx="2286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204864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645024"/>
            <a:ext cx="2286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Getting to know the Act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Collection Development</a:t>
            </a:r>
          </a:p>
          <a:p>
            <a:endParaRPr lang="en-CA" dirty="0" smtClean="0"/>
          </a:p>
          <a:p>
            <a:r>
              <a:rPr lang="en-CA" dirty="0" smtClean="0"/>
              <a:t>Survey of other libraries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Staff meetings &amp; presentation to Board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Worked So Far?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Review existing policy, procedures, etc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Online courses, webinars, etc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Organizational comfort level re: risk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Copyright Page on website: Public FAQ, Copyright Statement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Worked So Far?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Review of database licenses/agreements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Staff FAQ &amp; Staff Workshops (with prizes!)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New signage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Share copyright news and media items with all staff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Worked So Far?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Future staff workshops focused on specific scenarios for practical application of copyright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Consideration of copyright clause into all contracts for reports, art, etc commissioned by TBPL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Left to Do?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Increase staff comfort level with copyright and how to apply it to everyday work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Future digitization of local history materials and other resources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Ongoing learning as Copyright Act of Canada continues to develop and grow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What’s Left to Do?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67037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194</Words>
  <Application>Microsoft Office PowerPoint</Application>
  <PresentationFormat>On-screen Show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How to Copyright  in a Public Library</vt:lpstr>
      <vt:lpstr>Why Now?</vt:lpstr>
      <vt:lpstr>Why Care?</vt:lpstr>
      <vt:lpstr>  Staff Reactions?</vt:lpstr>
      <vt:lpstr>What’s Worked So Far?</vt:lpstr>
      <vt:lpstr>What’s Worked So Far?</vt:lpstr>
      <vt:lpstr>What’s Worked So Far?</vt:lpstr>
      <vt:lpstr>What’s Left to Do?</vt:lpstr>
      <vt:lpstr>What’s Left to Do?</vt:lpstr>
      <vt:lpstr>What’s Left to Do?</vt:lpstr>
      <vt:lpstr>Clear as Mud?</vt:lpstr>
      <vt:lpstr>Questions?</vt:lpstr>
      <vt:lpstr>Pop Quiz!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Copyright  in a Public Library</dc:title>
  <dc:creator>jroberts</dc:creator>
  <cp:lastModifiedBy>staff</cp:lastModifiedBy>
  <cp:revision>36</cp:revision>
  <dcterms:created xsi:type="dcterms:W3CDTF">2014-07-09T14:44:23Z</dcterms:created>
  <dcterms:modified xsi:type="dcterms:W3CDTF">2015-01-16T15:20:00Z</dcterms:modified>
</cp:coreProperties>
</file>