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6"/>
  </p:notesMasterIdLst>
  <p:sldIdLst>
    <p:sldId id="256" r:id="rId2"/>
    <p:sldId id="263" r:id="rId3"/>
    <p:sldId id="280" r:id="rId4"/>
    <p:sldId id="282" r:id="rId5"/>
    <p:sldId id="324" r:id="rId6"/>
    <p:sldId id="346" r:id="rId7"/>
    <p:sldId id="326" r:id="rId8"/>
    <p:sldId id="348" r:id="rId9"/>
    <p:sldId id="349" r:id="rId10"/>
    <p:sldId id="327" r:id="rId11"/>
    <p:sldId id="350" r:id="rId12"/>
    <p:sldId id="352" r:id="rId13"/>
    <p:sldId id="351" r:id="rId14"/>
    <p:sldId id="34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9" autoAdjust="0"/>
    <p:restoredTop sz="85389" autoAdjust="0"/>
  </p:normalViewPr>
  <p:slideViewPr>
    <p:cSldViewPr>
      <p:cViewPr varScale="1">
        <p:scale>
          <a:sx n="58" d="100"/>
          <a:sy n="58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BA008-F570-4CB7-8ACA-8514610F02A1}" type="datetimeFigureOut">
              <a:rPr lang="en-CA" smtClean="0"/>
              <a:t>24/01/2015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973CB-FB98-43DA-A0BB-71F72C2F7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578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0E40-5D8B-48E7-B87B-5F297CA627BE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0E40-5D8B-48E7-B87B-5F297CA627BE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>
              <a:latin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9057" indent="-2847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38925" indent="-227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93251" indent="-227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49132" indent="-227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97234" indent="-22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45336" indent="-22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93437" indent="-22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41539" indent="-22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A57216-D4B1-446E-A9E8-A9709236EDDC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9057" indent="-2847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38925" indent="-227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93251" indent="-227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49132" indent="-227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97234" indent="-22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45336" indent="-22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93437" indent="-22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41539" indent="-22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D82264-AADD-4489-B408-1D02C44E52C7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>
              <a:latin typeface="Arial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9057" indent="-2847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38925" indent="-227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93251" indent="-227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49132" indent="-227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97234" indent="-22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45336" indent="-22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93437" indent="-22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41539" indent="-22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1E67592-10A8-4B0C-B138-0E180EC53EB3}" type="slidenum">
              <a:rPr lang="en-CA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9057" indent="-2847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38925" indent="-227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93251" indent="-227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49132" indent="-227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97234" indent="-22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45336" indent="-22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93437" indent="-22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41539" indent="-22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7984E1E-4906-45E6-ADDC-F05F64B5BE0A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BFA3-61E7-4CBB-9D27-568C557201E2}" type="datetime1">
              <a:rPr lang="en-CA" smtClean="0"/>
              <a:t>24/01/2015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003-DDD1-417A-9E91-18BD0639631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DCE0-C3AE-49D4-9896-34997DDEB9A3}" type="datetime1">
              <a:rPr lang="en-CA" smtClean="0"/>
              <a:t>24/01/2015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003-DDD1-417A-9E91-18BD0639631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D806-FEC0-4F23-8EC2-26E0DECAB733}" type="datetime1">
              <a:rPr lang="en-CA" smtClean="0"/>
              <a:t>24/01/2015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003-DDD1-417A-9E91-18BD06396313}" type="slidenum">
              <a:rPr lang="en-CA" smtClean="0"/>
              <a:t>‹#›</a:t>
            </a:fld>
            <a:endParaRPr lang="en-C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5140-D21E-4BAD-8244-ED0F4E9E76AF}" type="datetime1">
              <a:rPr lang="en-CA" smtClean="0"/>
              <a:t>24/01/2015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003-DDD1-417A-9E91-18BD06396313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D397-D6B2-4521-A5DA-9692FA6394CC}" type="datetime1">
              <a:rPr lang="en-CA" smtClean="0"/>
              <a:t>24/01/2015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003-DDD1-417A-9E91-18BD0639631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A75B-8A7F-41B3-B567-1D7D315FE195}" type="datetime1">
              <a:rPr lang="en-CA" smtClean="0"/>
              <a:t>24/01/2015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003-DDD1-417A-9E91-18BD06396313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1CBA-B7DB-400C-AFB4-860D3FB78022}" type="datetime1">
              <a:rPr lang="en-CA" smtClean="0"/>
              <a:t>24/01/2015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003-DDD1-417A-9E91-18BD0639631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D7DF-3621-4FF1-ABF9-FACBA2164BD2}" type="datetime1">
              <a:rPr lang="en-CA" smtClean="0"/>
              <a:t>24/01/2015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003-DDD1-417A-9E91-18BD0639631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B6A5-2A98-48BA-A6D6-4628A3E6A6C3}" type="datetime1">
              <a:rPr lang="en-CA" smtClean="0"/>
              <a:t>24/01/2015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003-DDD1-417A-9E91-18BD0639631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58A5-0796-400C-B226-37511496CB90}" type="datetime1">
              <a:rPr lang="en-CA" smtClean="0"/>
              <a:t>24/01/2015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003-DDD1-417A-9E91-18BD06396313}" type="slidenum">
              <a:rPr lang="en-CA" smtClean="0"/>
              <a:t>‹#›</a:t>
            </a:fld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80A1-F95F-402E-A2E8-A1BDA5DDD529}" type="datetime1">
              <a:rPr lang="en-CA" smtClean="0"/>
              <a:t>24/01/2015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D003-DDD1-417A-9E91-18BD06396313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169813-E00B-46C8-BDF0-95C0EE568A85}" type="datetime1">
              <a:rPr lang="en-CA" smtClean="0"/>
              <a:t>24/01/2015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82D003-DDD1-417A-9E91-18BD06396313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284164"/>
          </a:xfrm>
        </p:spPr>
        <p:txBody>
          <a:bodyPr>
            <a:noAutofit/>
          </a:bodyPr>
          <a:lstStyle/>
          <a:p>
            <a:r>
              <a:rPr lang="en-CA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Serving Newcomers </a:t>
            </a:r>
            <a:br>
              <a:rPr lang="en-CA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CA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What do they need? </a:t>
            </a:r>
            <a:br>
              <a:rPr lang="en-CA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CA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How do we serve?</a:t>
            </a:r>
            <a:endParaRPr lang="en-CA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6984776" cy="2520280"/>
          </a:xfrm>
        </p:spPr>
        <p:txBody>
          <a:bodyPr>
            <a:noAutofit/>
          </a:bodyPr>
          <a:lstStyle/>
          <a:p>
            <a:r>
              <a:rPr lang="en-CA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Sarala Uttangi  </a:t>
            </a:r>
          </a:p>
          <a:p>
            <a:r>
              <a:rPr lang="en-CA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Manager, Diversity and Adult Services</a:t>
            </a:r>
          </a:p>
          <a:p>
            <a:r>
              <a:rPr lang="en-CA" sz="3200" b="1" dirty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Brampton Library </a:t>
            </a:r>
            <a:endParaRPr lang="en-CA" sz="3200" b="1" dirty="0" smtClean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CA" sz="2400" b="1" dirty="0" smtClean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CA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OLA 2015</a:t>
            </a:r>
            <a:endParaRPr lang="en-CA" sz="32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733352"/>
              </p:ext>
            </p:extLst>
          </p:nvPr>
        </p:nvGraphicFramePr>
        <p:xfrm>
          <a:off x="611559" y="1600200"/>
          <a:ext cx="7999041" cy="3900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974"/>
                <a:gridCol w="2556934"/>
                <a:gridCol w="2887133"/>
              </a:tblGrid>
              <a:tr h="557208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TIER </a:t>
                      </a:r>
                      <a:r>
                        <a:rPr lang="en-US" sz="2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 </a:t>
                      </a:r>
                      <a:endParaRPr lang="en-CA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TIER </a:t>
                      </a:r>
                      <a:r>
                        <a:rPr lang="en-US" sz="2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2   </a:t>
                      </a:r>
                      <a:endParaRPr lang="en-CA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TIER </a:t>
                      </a:r>
                      <a:r>
                        <a:rPr lang="en-US" sz="2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3  </a:t>
                      </a:r>
                      <a:endParaRPr lang="en-CA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Punjabi   </a:t>
                      </a:r>
                      <a:endParaRPr lang="en-CA" sz="2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Sinhalese  </a:t>
                      </a:r>
                      <a:endParaRPr lang="en-CA" sz="2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Bengali  </a:t>
                      </a:r>
                      <a:endParaRPr lang="en-CA" sz="26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Hindi </a:t>
                      </a:r>
                      <a:endParaRPr lang="en-CA" sz="2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Spanish </a:t>
                      </a:r>
                      <a:endParaRPr lang="en-CA" sz="2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Marathi</a:t>
                      </a:r>
                      <a:endParaRPr lang="en-CA" sz="2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Gujarati </a:t>
                      </a:r>
                      <a:endParaRPr lang="en-CA" sz="2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Tagalog</a:t>
                      </a:r>
                      <a:endParaRPr lang="en-CA" sz="2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Korean</a:t>
                      </a:r>
                      <a:endParaRPr lang="en-CA" sz="2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Tamil </a:t>
                      </a:r>
                      <a:endParaRPr lang="en-CA" sz="26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Polish</a:t>
                      </a:r>
                      <a:endParaRPr lang="en-CA" sz="2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Vietnamese</a:t>
                      </a:r>
                      <a:endParaRPr lang="en-CA" sz="2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Urdu </a:t>
                      </a:r>
                      <a:endParaRPr lang="en-CA" sz="26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Italian</a:t>
                      </a:r>
                      <a:endParaRPr lang="en-CA" sz="2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Arabic</a:t>
                      </a:r>
                      <a:endParaRPr lang="en-CA" sz="2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Chinese</a:t>
                      </a:r>
                      <a:endParaRPr lang="en-CA" sz="2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Malayalam</a:t>
                      </a:r>
                      <a:endParaRPr lang="en-CA" sz="2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n-US" sz="2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Portuguese</a:t>
                      </a:r>
                      <a:endParaRPr lang="en-CA" sz="2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372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Building World Languages Collection </a:t>
            </a:r>
            <a:endParaRPr lang="en-CA" altLang="en-US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397" name="Rectangle 6"/>
          <p:cNvSpPr>
            <a:spLocks noChangeArrowheads="1"/>
          </p:cNvSpPr>
          <p:nvPr/>
        </p:nvSpPr>
        <p:spPr bwMode="auto">
          <a:xfrm>
            <a:off x="611561" y="5500688"/>
            <a:ext cx="807524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9EA0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EAAA7A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CA" altLang="en-US" sz="2000" b="1" dirty="0">
                <a:solidFill>
                  <a:schemeClr val="tx2"/>
                </a:solidFill>
                <a:latin typeface="Calibri" pitchFamily="34" charset="0"/>
              </a:rPr>
              <a:t>Eliminated Croatian, Persian and Serbian language due to low </a:t>
            </a:r>
            <a:r>
              <a:rPr lang="en-CA" altLang="en-US" sz="2000" b="1" dirty="0" smtClean="0">
                <a:solidFill>
                  <a:schemeClr val="tx2"/>
                </a:solidFill>
                <a:latin typeface="Calibri" pitchFamily="34" charset="0"/>
              </a:rPr>
              <a:t>demand</a:t>
            </a:r>
            <a:endParaRPr lang="en-CA" altLang="en-US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48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476872"/>
          </a:xfrm>
        </p:spPr>
        <p:txBody>
          <a:bodyPr/>
          <a:lstStyle/>
          <a:p>
            <a:r>
              <a:rPr lang="en-CA" b="1" dirty="0">
                <a:latin typeface="Calibri" panose="020F0502020204030204" pitchFamily="34" charset="0"/>
              </a:rPr>
              <a:t>Newcomer Programs and Services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439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Calibri" panose="020F0502020204030204" pitchFamily="34" charset="0"/>
              </a:rPr>
              <a:t>Partnerships and Collaborations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87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800" b="1" dirty="0">
                <a:latin typeface="Calibri" panose="020F0502020204030204" pitchFamily="34" charset="0"/>
              </a:rPr>
              <a:t>Outreach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619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CA" sz="3600" b="1" dirty="0" smtClean="0">
                <a:latin typeface="Calibri" panose="020F0502020204030204" pitchFamily="34" charset="0"/>
              </a:rPr>
              <a:t>Sarala Uttangi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CA" sz="2800" b="1" dirty="0" smtClean="0">
                <a:latin typeface="Calibri" panose="020F0502020204030204" pitchFamily="34" charset="0"/>
              </a:rPr>
              <a:t>Manager, Diversity and Adult Services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CA" sz="3600" b="1" dirty="0" smtClean="0">
                <a:latin typeface="Calibri" panose="020F0502020204030204" pitchFamily="34" charset="0"/>
              </a:rPr>
              <a:t>Brampton Library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CA" sz="3600" b="1" dirty="0" smtClean="0">
                <a:latin typeface="Calibri" panose="020F0502020204030204" pitchFamily="34" charset="0"/>
              </a:rPr>
              <a:t>905-793-4636 ext. 4256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CA" sz="3600" b="1" dirty="0" smtClean="0">
                <a:latin typeface="Calibri" panose="020F0502020204030204" pitchFamily="34" charset="0"/>
              </a:rPr>
              <a:t>suttangi@BramptonLibrary.ca</a:t>
            </a:r>
            <a:endParaRPr lang="en-CA" sz="3600" b="1" dirty="0">
              <a:latin typeface="Calibri" panose="020F050202020403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Calibri" pitchFamily="34" charset="0"/>
              </a:rPr>
              <a:t>Questions? Comments?</a:t>
            </a:r>
          </a:p>
        </p:txBody>
      </p:sp>
    </p:spTree>
    <p:extLst>
      <p:ext uri="{BB962C8B-B14F-4D97-AF65-F5344CB8AC3E}">
        <p14:creationId xmlns:p14="http://schemas.microsoft.com/office/powerpoint/2010/main" val="82521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Outline</a:t>
            </a:r>
            <a:endParaRPr lang="en-US" sz="5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23963" y="1988840"/>
            <a:ext cx="7452493" cy="4481016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endParaRPr lang="en-CA" alt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CA" altLang="en-US" sz="7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Who are Newcomers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CA" altLang="en-US" sz="7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What do Newcomers need?</a:t>
            </a:r>
            <a:endParaRPr lang="en-CA" altLang="en-US" sz="70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CA" altLang="en-US" sz="7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How do we serve?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altLang="en-US" sz="6800" b="1" dirty="0">
                <a:latin typeface="Calibri" panose="020F0502020204030204" pitchFamily="34" charset="0"/>
                <a:cs typeface="Arial" panose="020B0604020202020204" pitchFamily="34" charset="0"/>
              </a:rPr>
              <a:t>Demographic Trends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altLang="en-US" sz="6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Getting to know the Newcomer community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altLang="en-US" sz="7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Building World Languages Collection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altLang="en-US" sz="7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Newcomer Programs and Services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altLang="en-US" sz="7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Partnerships and  Collaborations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altLang="en-US" sz="7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Outreach</a:t>
            </a:r>
          </a:p>
          <a:p>
            <a:pPr marL="301943" lvl="1" indent="0">
              <a:buNone/>
            </a:pPr>
            <a:endParaRPr lang="en-CA" altLang="en-US" sz="7000" dirty="0">
              <a:latin typeface="Calibri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CA" altLang="en-US" sz="3100" dirty="0" smtClean="0">
              <a:latin typeface="Calibri" pitchFamily="34" charset="0"/>
            </a:endParaRPr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876300" y="6324600"/>
            <a:ext cx="73914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300" b="1">
                <a:solidFill>
                  <a:schemeClr val="bg1"/>
                </a:solidFill>
              </a:rPr>
              <a:t>Supporting Newcomers in Need</a:t>
            </a:r>
            <a:endParaRPr lang="en-US" altLang="en-US" sz="13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1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2348880"/>
            <a:ext cx="7812856" cy="40324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Imagine you, along with your family are moving abroad to settle in another country. It is not necessarily only a move to develop your career but as much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to challenge yourself in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new cultural and social setting. </a:t>
            </a:r>
          </a:p>
          <a:p>
            <a:pPr marL="0" indent="0">
              <a:spcBef>
                <a:spcPts val="0"/>
              </a:spcBef>
              <a:buNone/>
            </a:pPr>
            <a:endParaRPr lang="en-CA" sz="3200" b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Upon settling …..</a:t>
            </a:r>
            <a:endParaRPr lang="en-CA" sz="32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Who are Newcomers?</a:t>
            </a:r>
            <a:endParaRPr lang="en-CA" sz="48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933056"/>
            <a:ext cx="2808312" cy="225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en-CA" u="sng" dirty="0" smtClean="0"/>
              <a:t/>
            </a:r>
            <a:br>
              <a:rPr lang="en-CA" u="sng" dirty="0" smtClean="0"/>
            </a:br>
            <a:r>
              <a:rPr lang="en-CA" sz="53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What are the Newcomers’ immediate needs?</a:t>
            </a:r>
            <a:endParaRPr lang="en-CA" sz="53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data:image/jpeg;base64,/9j/4AAQSkZJRgABAQAAAQABAAD/2wCEAAkGBxQSEhUUEhQVFhUUFRoWFxcWFxUXGhgWFRgZHBcVFxYYHCggHBwmHRcZIjEiJyktLi4uGB8zODMsNygtLisBCgoKDg0OGxAQGi0lICYsLDAvMywsLCwsMi8sNCw3NDAsMCwsLCwsLy8sLC8sNSw0LCwsLCwsLCwsLCwsLCwsLP/AABEIAJ8BPgMBEQACEQEDEQH/xAAcAAEAAwADAQEAAAAAAAAAAAAABQYHAQMEAgj/xABJEAACAQIDBQQFBwgJAwUAAAABAgADEQQSIQUGMUFRBxNhcSIyUoGRFCNCc6GxwTNUYpOywtHSFRYXNDVygpKi4fDxJCVDU4P/xAAbAQEAAgMBAQAAAAAAAAAAAAAABAUCAwYBB//EADgRAAIBAwEEBgoCAgIDAQAAAAABAgMEEQUSITFxE0FRYYGhFSIyM1KRscHR8BQ04fEGI0JTgiT/2gAMAwEAAhEDEQA/ANxgCAIAgCAIAgCAIAgCAIAgCAIAgCAIAgCAIAgCAIAgCAIAgCAIAgCAIAgCAIAgCAIAgCAIAgCAIAgEXtreChhR869mPBBqx9w4DxOk3UqFSr7KI1e7pUF678Osp+L7Sjf5qhp1dtf9qjT4ydHTfil8iqnrW/1IfNnjHaRiP/qpf8v4zZ6Oh2s0+mavwrzJDBdpQJtWoEDqjX/4sB981T0149WRvp60s+vH5MuGyNs0cSuai4a3EcGHmp1kCpRnTeJItqFxTrLMHkkJrN4gCAIAgCAIAgCAIAgCAIAgCAIAgCAIB11ayr6zAeZA++D1Rb4I4p4lG0V1PkQfujJ64SXFHbBiIAgCAIAgCAIAgCAIAgCAQG+W3/klG62717qgPLq5HQfeRJNrQ6aeHwXEg393/Hp5XF8PyZBUqPVe7Es7tqSdST1Jl6koLC4I5RuVSWXvbL5szs4BUGvVNzrlp2sP9TDX4Stqai84gvmXlHRljNSW/uOdp9m4Ck4eqxYcFqW18MygW+EU9R3+uvkK2jLH/XLf3mfVqRVirAhlJBB4gjiJaJprKKGUXF4fE7cDjHoutSmxVl4Efceo8JjOEZrZlwM6VWVOSlB4Zs27G2hi6AqDRh6Lr0ccbeBvcecoLii6U9k660uVcU1Pr6+ZLzQShAEAQBAEAQBAEAQCsb5b0fIwqIA1VxcX9VRwzN+A8DJdra9NvfBFdf338dKMVmTIetR2saffLXpkZc4SnlJta+noZT/uMkJ2ilsOL8f9kWUdQcekU124X+vufG6u/TvUWliQpzkKtQCxDHQBhwseontzYxjFyh1dRhZapKU1Cr19f5NClWXwgCAQ+828VHA0u8qkknREX1nboPDqeUxlJRRKtLOpcz2YeL6kY/t3f3F4kmz9zT9ikSNP0n9Y/YPCaHNs6q20q3o9W0+1/jgVwYepUu+R36tlZ/i1jMMZJ+3CHq5S7tyOkKOmo+wzzBnlk5sjezF4Yju67kD6FQl1Pubh7iJmpNEOvYW9b2ormtzNZ3L32p470GHd1wLlL6MObIeflxH2zfCe0cvf6bO19Zb49v5LZMytEAQBAEAQBAEAQBAEAyztRqk4pF5LSFv9TNf7hLnTkujb7zmtZk3WUe4pssCnND7L9ruzPh2JKqmdL/RsQCo8PSGngZVahRSSqLkdBo9xJt0nwSyjQpVl6Y92g0guOqW+kFY+ZUX+6Xti26KycnqsVG5eOvBXJMK4vfZTXPeVk5FFb3g2/e+yVmpRWzFl5osntSj3GkypOhK1vNvWMM60aSd7Xa1lvYDNwv1J6SXb2vSLbk8Ir7u/VGSpwWZMhNobc2pQXvalGmE52Aa1+uVyR5yRChazezGTz+9xDq3V9SW3KCx+95L7qb4Li27t1yVQLgA3VwOOXoR0mi5tHSW0nlEqy1GNw9lrEvqWmQyyOCYBn+J35xGJrNR2ZQWrk41XPonW1wLgBTyJOvSattt4iXkNMo0aaqXc8Z6l+v6EVjd+dpYKoFxlClqLgWy5hzyurMNPLnMXOS4kmnpdlcwzRm/3uwjQN2tv0sbRFWlca5WU8UYcVPx485tjLaWSju7WdtU2J+HeiWmRGKTvxupVxVVatEqTlCMrG3Akgg+8yws7qNKLjIp9RsJ15qcOzBIYZhszADvmDMgNgObsSQi+H4AmapL+TX9VcSRBqytVtvevr2GZ7u7PeviKaICfSDMfZUEEsZcV6ihTbZzlpSlVrRUe03ETnDszmAIB+e99Nsti8XUcn0FY06Y5BEJGnmbn3yLJ5Z3NhbKhQjHre983+4PjdTHYejiFfFUTVQcNbhD7ZTg9un3xFpPeZXtKtUpONGWH9e7PUfoDBVUdFamQUZQVK8CpGhHuklHDTjKMmpcVxKt2hbsU8Th6lVUAr0kLqwFiwUXKNbjcDTobTCccostMvZ0aqg36reMc+sw+RzsjtweKek61KZyujBlPQj8IMJwjUi4S4M/RuxNoDEYelWGgqIGt0JGo9xvJaeVk4K4pOjVlTfUz3T00iAIAgCAIAgCAIAgFN7Qd3HxAWrRGZ6YIK82Xjp4g3053k+yuFTbjLgyp1SzlWSnDivoZk2FcNkKPm9nKb/C15cbccZzuOc6OW1s4eew0js63eqUM9espVnXIqniFuCSRyuQNPCVF9cRniEeo6HSrOdLNSe5vdgueIrqiszkBVBJJ5AcTICTk8ItpSUU5PgjDtu7Q+UYipV4B20HRRoo+AE6OjT6OCicZdVumqyn2ngm0jmh9leBIFWseBtTXxtq34Sp1GpvUPE6DRaTSlUfI0AysL0zPfDdbE1MW9SkhdahBBBUZSABY3OnDjLe1uqUaSjJ4wc7f2Neddzgsplm3jxPyfZxSs2ao1Huuuaoy2J92pv4SHQj0lfMeGc+BZXU+htMTeXjHN4KFuHhmfG0ioNkJZj0WxGvne3vlneSSotPrKPTYSlcRa6uJskoTrDzbSw5q0alMHKXpsgPQspF/tnj4GylPYnGXY0zJ9y9z8dQx1NnQ00pMc75lystiMq2NyG05edpohCSkdNf6ja1baSTy3wWN6/0evtl2kjNRoLYvTJd/0QwsqnxPH3Ce1X1GrQaMkpVXwe5Ht7F8I60sRVN8lRkVPE082Zh/uA/0z2kus069Ui5wguKTz44waTNxQCAULfXZmIxeLpUkVhRAHp2OQM1yzE8NAAP/ADLK0q06VJyb3+ZS6hQrXFaMEvV7eotuxtj0sKgSkturH1mPVjzkGrVlVlmRZ0LenQjswRITWbxAODAPzNjcO1Ko9NtGR2U+akiQ2fQ6c1OCkuDWTpgzN27MA39HUc1/p2v7OdstvC0kU/ZOL1fH8ueO76Im9uYoUsPWqNwSk7H3KdJm+BDt4OdWMV1tH5tUaSIfQGcwDeuzZSNm4e/Rj7jUYj7CJJp+ycVqrTu547voizTMrhAEAQBAEAQBAEAQBAEAQDNO0beLOxw1M+gp+cI+kw1C+Q5+PlLext8LpJceo53VbzafQx4Ljz/wUaWRSE9uxuxVxbA2K0gfSqEfEJ1P3SLcXMaS7+wn2djO4eeEe38GvYDBpRprTpiyoLAfx8ZRTm5ycpHV06cacVGPBHomJmIBmm38JVx+0TRF1p0/RzEGwUWzsORJJt8JbUJwoUNrrZz91SqXV1scIr9Ze9jbHpYVMlFbe0eLMerGVtWtOq8yZc0LenQjswRITWbxAPJtXFdzRqVLX7tGew55QTbSeN4RspQ6SpGHa0jKNx90GxzvicbmK5zdTdWqvxYngQovy8tLTTCO1vZ02oahG1iqNDGcfJfk17D0FRQiKFVRZQBYADgAJvOWlJyblJ5Z2QeCAZTtPfXFLiXysFRHZRTKraym1mNr3043l1TsqTprK3tcTma2p141nh7k+BqdF7qDa1wDY8rjhKZrDwdLF5SZ9zw9EAQCob2bg0ca/eqxpVTxYDMGsNMy3GviPtmuVNPeWllqtS2jsNbUfoQOzeyZQ4NfEF1B9VEy5vAsSbDymKpdpNq683HFOGH2t5NIw9BaaqiAKqgKoHAACwAm45+UnKTlJ72Zj2sb0Bv/AEdI3sQaxHUarT/E+QHWaKkupHR6LY4//RP/AOfz+DMpqOiPfsLZFTF1lo0hqx1bki83bwH32E9Sy8Gi4uIUKbqT/wBvsP0Ts/CLRpJSQWWmoRfJRYSUlhHB1KjqTc5cW8nonpgIAgCAIAgCAIB11qoUFmIUDiSbAeZMHqTk8Ir+I372ehscShP6C1HHxRSJhtx7SdHS7uSyoPxwvqz0bO3vwVc5aeIpljwDXQnyDgEz1Ti+swq6fc0lmUHj5/QnJkQyN3i2h8nw1WqOKqcv+Y6L9pE20KfSVFEj3VXoqMp9i8zDnYkkk3JNyepPEzo0sLccW228su25m5vfBa+I/JnVE4Z+jN+j4c/LjXXd5sPYhx7S60/TekSqVOHUu3/Be9o7SoYSmDUZaajRVA425KolZTpzqy3b2XdWtSt45k8L94Ipu0O0k3IoURbkah/dX+MsYad8cvkU9XWv/XH5/v3I8do2K9ih/tf+ebfR1Ltfl+DR6Zr9kfP8kvs7tIU6V6RX9JDmHwOsj1NOkvYZLpazF7qkcct549l9oNZ8Qquid27hcoBzLmNgb3149NfCZ1LCCg2nvRro6tUlVSklhvBpIlUX5RcV2jBHdPk5OVit+8GuUkX9XwljHTnJJ7XkU09YjGTjscO86v7TF/Nz+sH8ky9Gv4vIw9NR+DzO/be/y08GK9JAarsECMSQrG5u1rXFlPTjK24TpScTpdIoxv5LO5Yz3ni3P3/q10xHfopahSNUFLqGUGxU3vY3I1+zSY2+as1B9ZM1qyp2VLpqeWuxnd/aYv5uf1g/llp6NfxeRx3pqPweZ9Uu0pSwBw5AJAv3g0uePqzyWnNJva8jKGsRlJR2OPeTe3N60w9FKqr3iu+XRsttCb8D0kW3odNJrOCfeXStoKTWd+CpVd8sM1TvWwKmpe+Yst7jgT6Gp8ZPVnVUdlVNxUPUqDntulv8PwTux9/qdapkal3YI9Yvm10sLZRItezdKG1nJYWmoq4qbCjjd2n3t7fhcNWNLuS9gpzB7XzC/DKYoWTqw2snl1qSt6mw458SP/tMX83P6wfyTd6NfxeRG9Nx+DzH9pi/m5/WD+SPRr+LyHpuPweY/tMX83P6wfyR6NfxeQ9Nx+DzH9pi/m5/WD+SPRr+LyHpuPweZ5dq9qCrRqFaWSoRlpktmGduZFhwFz7pFu7Z0IbWc5LjRbiF/cdG1hJZe8ylnJJJJJJuSTckniSeZlUfSVhLcTu626lfHN82MtMGzVWHojwA+k3gPfaZRi5EK8v6VqvW3vqX7wNp3a3co4KnkpDU+u7WzOfE9Og4CSIxUTkbu8qXM9qb5LqRMzIiiAIAgCAIAgCAdeIqhFZmNlUFiegAuTB7GLk0l1mBb0by1NoVvTbJRzWpob5UUm2dgOJtqTr4SLKTkzt7OyhaU/VWZY3vrfci6bP7LcPUpK4xTuWUEOgTIb8wCCSPfNipJrOSoqa5VhNx6NLHU85/fAoG82w3wddqNSzWAZWA0ZTwNuXMEdRNUo4eC8tLqNxSVSP+mW/sx3tqJVTCVmLU6no0yTcowFwtz9E2tbkbTZTnvwyq1fT4Sg68Fhrj3/5L3v1gKtfDCnRXMxqKSLgeiATfXxtLGzqQhU2pdhxGo0qlWjsU1vyUnZO4+INamK9PLSzXc5lOg1tob62t75YVb6moPZe8p6Gl1nUXSLd17zRdubUTCUDUa3o+ii8MzfRUf98AZVUaTqz2UX9zXjb03J+BjG1No1MRUNSq12PwA5KByAnQU6cacdmJyFatOtNzm955JsNIgCAevZOM7mslXKGKG9j948Zpr0+kg4p4JNrXVGoptZX75m17F2mmIph0PHj4TnZRcXhnZQkpRUo8GYptb8vV+tf9ozpKXsLkjiq/vZc2eWbDSWjcDZtPEmvSrLnRraXIsQBYgjUGc7eJOtLJ22k1p0aNOcHh4LfjN28PgsFihQTKXpNmYksxsDYXPLwmNrFRqxx2m/VrytcUJdI+CZk86Q4INwPlMZ+y+Rspe3HmixYs/wDtmH+t/daVGm+2+R0Ote5jz+zK7Lk5o5Q+nT+sWQdQ914otdH/ALHg/sTu+n95/wDzp/sCZWHuV4mOrf2XyRAyYVggCAIBDbz+rT+s/dMq9V92uf2Z0/8AxX+3Ll90Tm4+7hx1cIbikgDVWHs30UHq3D4mUEY7TPpl9eK1obXW9y/PgbFtfbeH2dSSmFGgslJLcBzPQePPxljb20qvs8DgL3UI0ntVHmT+ZT62/wDinJ7qmigcgrOR5m/4SxVhSivWf2KV6tXm/UivNnVQ7Q8UD6a0mHMZSv2gzJ6fSa3NmMdYrp70i6btb10sX6IBSqBcoxGvUqeY+2V9xazo7+KLe0v6dxuW59n4LDIpOEAQBAEAQDwbewhrYavSX1qlGog83QgffPJLKaN1vUVOtCb4Jp/Jn5wrIUYq4KspsynQgjiCJEO/i1JZjvRt3ZThqlPAL3lwGdnQHkjWtp4nMffJFP2Tj9ZnCV09nqST5/u4ova5jVqY0KtiaVIKxHtMS1vcCPjNdR7y50SnKNvtPre4ru61JnxmGC8e+Q+5WBP2AzCPFE+8ko282+xm6bc3koYTSq3pEXCKLtbr4DzllRt6lX2UfOLi8pUPbe/s6yKwfaBhXazCpTvzYC3vyk2m6en1YrKwyLT1ehN4eVz/AMFa7TNp95WSkpBREDaG4LPz/wBtviZM0+lswcnxf2K/V6+1UUFwSz8ymSwKY6q9QiyqLs2gH4yLdXPQx3cWT7Cy/kzed0VxLPs3cXFVEDswF9bECVivqyec+ReS0q2awljxZEbSwD0Khp1BZh9o5ES4o1VVhtI5y5t5UKjhI8s2kct3Z3tY063dE+i/DzlNqNPE1Lt+x0ujVtqk4Pq+jK3tb8vV+tf9oy1pewuSKCv72XNnkmw0l07Kvy1Xz/Cc9d++kdjp/wDWhyL3vZ/c8R9U33TG297HmZ3v9efJmITojizhuB8pjP2WbKXtx5oseK/wvD/W/utKnTfbfI6LWvcrn9mV2XJzJyvr0/rFkHUPdeKLXR/7Hg/saRvFun8pRKtLSoVUEk6WUADSVtK6qU47MeBd17CjWltzTzzK5/UHF+0vwEz/AJ9btXyNXom27H8yG2tsl8M+So4LWuQBwvwuZPtKlWr60uBU6jQt6GIU09rnwPFJxVCeHqWTu2Du7/SNdQwbukPIkXPWUN5X6aWFwX7k7DSqErOO3/5Pj3dxs27m7lDBKy0FIzkFizFiSBYanl/GQ4xUeBa3N3VuGnUfAyPbuNatiKtRjqXa3goNlUeQtOmowUKaSOBuqkqlaUn2mjdnW1xWomlkVGo2HoCwZTezEddDeVN9RcJ7Wc5Og0u4VSm4YSa7CJ7UtmovdVlADMSj2Fs2l1J8RY6+Im/TqjeYMi6zRitmouPBlFwmJak61ENmQhgfESylFSTiylpzlCSlHije8NVzore0ob4i85mSw8HbxltRTOyeGQgCAIAgHBgHmrbOpO2Z6VNmHBmRSdPEi88wjZGrUisRk0uZEb7bwDA4Y1BY1G9CkDwzkcSOgAv9nOeTlsok6faO5rKL4Le+Rg6JUr1LANUq1G5XZmY8TIvE7ZuFKGXuivkjX+z7cf5J8/iLGuRZVGopA8debHgTy4DnN8IY3s5XU9T/AJH/AF0/Z+v+DPdoYxq1R6r+s7Fj+A8gNPdOrpwUIqK6j5dWqOpNzlxZ5pmajkmeHreRPTwl9ycCKuNGbUKBKPUHmrjuOp0iKVvntbNrC2FhIRaGcdqdJS1CotjcOhIt9AjT3XMttObxJPuOf1pJuEl3oocsyiPXsmtkxFEj27Su1JeouZdaK/8Atku77nztI/O1PrG/aMm0vYXJFXX97Lm/qeabDSXTsq/LVfP8Jz1376R2On/1oci972f3PEfVN90xtvex5md7/XnyZiE6I4s4bgfKYz9lmyl7ceaLHiv8Lw/1v7rSp0323yOi1r3K5/Zldlycycp69P6xZB1D3Xii10f+x4P7G9bM/JJ/lEpDqDw70bcXCUS51c+jTXq3j4Dif+s329B1p46usi3l1G3p7T49Ri+KxDVHZ3JZmJJJ5kzoIxUVhHH1JynJylxZ1zIwPDj6+hHIatbx4KPEyrv7nZXRx8fwdFommyrTU2uX58D7we8GJpralVNJelOy/E8TKJ1Gz6bbaXb04+tHL7y0bq9otelUVcU/e0WIBZgM6X+kGHEDmDEajXE03mj0pxcqKxLyZYdvbg1HqtUwzJkclsrEjKW10IBBEvaF/FQSmfNLrSJyqOVNrD7Sx7m7t/I0bOwapUIzZb2AHBRfU8TrIl1c9M1jgiwsLL+NF5eWyl9ou2xXrCkhulG4J5FzbN7ha3xlhY0XCG0+LKfVblVaihHhH6le2Rs18RVWkg1Y6n2V5sfASXVqKnFyZAoUJVqihE3WjTCqFHBQAPIaCc23l5O1isLCPueHogCAIAgCAIBkva+K1TE0kSnUZEpZrqjMM7swPAcbIvxmirxwdPobpwoyk2k2+trgv9lr7Ot11wlBajr8/VUM5PFVOopjpYcep8hM4Rwis1S9deq4p+quHf3lvmwqzI97d1KtCoz00LUWJIKgnJf6LAcAOvCXltdxnHEnhnLX2nzpTcoLMX2dRBYPZdaqwWnSdieimw8ydAPOSZ1YQWWyFTtqs3iMWfW2NmthqrUnsWUKSRw9JQdPjb3TylUVSO0hcUJUZ7EuO48U2mgsvZ0+XGa81+6UmoRxVz2o6jR5p0HHsZYd+d72Qth6F1YaVHsQRceql/P1vh1m2ztFLFSfDqNGo6g4N0qfHrf4/JnbVSRYkkAk2vzPE++wlqks5KBzbWMnxPTE7cDrXojmXv8AD/zK3Un6kV3l3okf+yUu79+h97Q/K1P87ftGTqXsLkiqr+9lzf1OibDSXPsr/LVf++U5+799I7DTnm2hyL1vc1sFiPqmHx0mNt72PMzvf68+TMSnRHGny3A+Uwn7LM6Xtx5oseL/AMLw/wBb+60qdN9t8jota9yuf2ZXZcnMnKevT+sWQdQ914otdH/seD+xulHFLSw4qOcqqlyfC0poxcmkjpak4wi5S4Ix/eTbTYusajXCjRF9lf4niZ0FCiqUNleJx93cyuKjk+HURc3kU6cRVIsF1ZtAPxkW6uOiju4vgT7CzdxU3+yuP4J/aG6bUtmNWIJfOjt1C3IJ+JBnO1W2sn0LRdmNyk+xpFKkY7IBSdALk6ADmTwAgZxvZ+ldk0ClCkjeslJFbzVQD9slrgfPa0lKpKS4Nsid+NrHDYVips9Q92p6Fgbt7gD77SVZ0ukqpPgt5W6hcOjRbXF7kZju9sKpjKmRNANXc8FB+8nkJc168aMcs5u1tZ3E9mPizWtg7BpYRMtIan1nOrMR1PIeA0lHWrzqvMjqba1p28cQXNkrNJJEAQBAEAQBAOGNhcwDOtpdq1JKhWjRaoim2csFzeKix08TNTqrqL6loU5QzOWH2Yz8y4btbfpY2iKtK41ysresrDkbfG/jM4y2kVV3aztqmxPw7yWmRGOLQCL25vDh8IAcRVCE6hdSxt0Ua28Zi5JcSTb2la4f/XHP0Mt3x29hsZWWph2YnJlbMpW+U6ML+dvcJa6bcJp0/EpP+R6PcWyjXmtz3Pf19RBS2OUPVszGtRqLUXip+PhNFehGtHDJdpdyt57S3rrRN71bdoYsKwputYCxJy5SOhINz8JHtrerReG1gl313b3EcqLUvArUnlSIBJ7l4I18auno0/v5yjvqm1Vx2HVaVR6OhtPjLf8Ag7N7cH3OLrLyLlh5P6Q++3ulpaz2qUWUN/T6O4ku/PzIeSCGTG7O2/klXPlzAixF7SFc2iqvaTwyzstRdvHYayiU3p30bFU+6RO7QkFrm7NbgNNAJ5b2SpS2m8syvdSdeOxFYXWVSTiqOrEtZT5WHmdBNFzPYpSfcSrKn0leC7/oW3a2HKbMw9+dX9xpW6d7x8i71r3Mef2ZVpcnNHK+vT+sWQdQ914otdH/ALHg/sWzfbbrPlwy3CUwpb9J7Aj3C/x90wsKCUekfFm3Vrpyn0K4Lj3lSliUpzAO3ZLrSrd7UXvLcBewH3yvq2Tqy2nLyLi31ONCmoRh58S7v2hhkKNhVKkZSpe4IIsQRl4TV6NXxeRIjrji8qO/mU/DbCoYmsRTc4ZTqqt86Lk+qp9E287yDdaf0KTUus6rTP8Als67cKlPguKePsaFur2d0MK61ajmtUXVbqFRTyYLrr4k6SLGmlvJV5rFWvFwitlP5/Mu02FQQO9W73y1UXvCgQk+re9xbrJFtcdC28ZyQry0/kxSzjB6N29iLhKPdqcxLFma1rk8NPAWExr1nWntM2WltG3p7CJaaSSIAgCAIAgCAIB5tpYc1KNSmDYvTZAehZSAftnj3o2Up7E4yfU0z83Y3BvQc0qqlHU2KsLcNLjqOhHGRHu4nf06kasduDyma32Q7JqUaFWpUUr3zLkVgQcqAjMQeFydPAX5zfSWEcvrdxCpVjCLzsrf4l/m0pDgwDADtVv6SarXpCs3flWpuL/SyhQOqiwHlIufW3ncdBH+IoU5bK2c5XLPn1l97Vtk0EworIiU6qVFClVC5g17oQOItc+6SNp02px4o5ywi7tytquZQknnu7Gux5M3wuKDjoRxHTx8p0Ftdwrx3cetHC6vo1fTquzNZj1S6nz7H+o75LKgQeCAcTzJ7homd0dt/J8So459COfgZV6h0e74v3iX2j9Nh/B9+77l13+2H8opriKY9NFsR7Sam3mLzTZXHRvZlwZK1Ky6aO3H2l5ozKXRy7TTE9PBAODPG8HqTe5HbsXZ7YuuiICUU3J5EylvblVHsx4I6fTLJ0Vtz9p+SNB7RsMKeEoIPo1Lf8GmWne8fIw1r3Mef2ZnUuTmgvr0/rFkHUPdeKLXR/7Hg/sSe8395qf6f2Fm2z9zE0al/Zn+9SIuSSCIBzAEA7MCfn6P+f8ACV2pewuZc6L72XL7o3vDeqvlKc6Q7YBje9e361avUBdlRHKqgJAAU2ubcSbcZfW1CEIJ43s5K+u6lSrJZwk8YLB2bbcqvUahUYuuQupY3K5SARc62Ob7JFv6EYxU0sE/Sbqc5OnJ53ZNElWXwgCAIAgCAIAgCAfD0VNiQDbhcAweptcD6tB4cwBAPC2x8OavfGjSNUf/ACZFzX65rXv4zzC4m5XFVQ6Paez2Z3GSb3bQrbVxvyfDgslJiqLewups9ZjyHLy8TNEm5PCOosaNOxtulqPe+P2SLru92f0aFBkqWqVanrvawFuCoOQF/fN1NbG9cTn9Rvf5ksNequr8kJtbs/qKSaLAjoZPhf1Y8d5z1XSbee9ZXIgam6uMBsKY+M2ekp/CjT6Fp/E/I9GD3CxVU+mco8NJoqXlWe7OORLo6db0nlLL79/+CcxnZzko/NMc4+Exo3U6SaRlcWNKvJSlxXmd+6m5i4VWr1/SZQWPP1QSZpWZy72SXs04bluSIXAYwbRxQTF1Kio+lNE9UG+i+HnbUy5nD+PSzTS7zmqVX+ZXxWk0nwS4Hl363O+RZHw9RsjkjK9jZgL9OB1+E1WteVXK4PyN99a06CUuKfzIbYezMTiA+VVJS17XGjXtz8DM691Uo4ylvNdrYULhPZk1gkP6q4w8KYH2/jI71GfUkTY6LSXGT8iS2f2dV6hHfNZeg0EiVbipU9pk+hZ0aO+Ed/bxZdFo4TZNDPUIUcBpdmb2VA4nSaHJLiWFvbVLiexTW8p28++y4qjf5DWNJTmWqzMoBta91Urz6mKd1Om8wLCt/wAdp1l0dWom+xf7T8is7Aw3yup3a1O7qH1UcD0rclbgT4cZJjqNV9fkipuv+Lwt47bjldqbLTh+z7EZ1LOCAwPAcp5UualSOzJ7iHRsqNGW1BYfNkzvNuUapD0dHNsxJvewA4HymULurCKjF7uRjV0+hVm5yW995Af1AxXtL8BM/wCfW7fI1eibbsfzY/qBivaX4CP51bt8h6Jtux/Nj+oGK9pfgI/n1u3yHom27H82U/FYastdqZcKquUJygkZTYn4yfGVw4bWUVU4Wcari08J44kzt/cXEJSFZnBWmQ3ADibAgj/NIlO4nWmoTJ9azpW9KVSn2Fv7Nt4KjP8AJqrFxlJQsbkFeK35i1/K02X1vFR247u01aXeTlN0pvPYaLKsvSibxbg99VapQqKuc3ZGBsGPEqR142ljQv8AYjszWcFLdaT0k3ODxnqJbdHdVcHmZmz1GFiQLBR0Xn5nwE03N0625LCJVjYK2y28tllkQsBAEAQBAEAQBAEAQBAEAQDpxmJSkjPUYKiglmPAAc543gyhCU5KMVlspm4OJ2aKlRMEWFRhc95nuyrzUty1vbjMIOOdxbalC92IyuMYXZjzwXmbCnEAQBAEA+XQEEEXBFiOoPEQng8aysMrGzdx6FCuKys5ym6KxFlPLW1zblJlS9qThsvBXUdMpUqnSJvdwKfvtto4yutKiCyUyVXKLl3PEgDlpYfHnJ9pRVGG1Li/IqtQuXcVVTp70uHey5bi7vthaTGp+UqkFh7IHqqT11N/OQLy4VWXq8EW2nWjoQblxZZ5DLEQDKe2XCVmq0XCs1EUyugJCuW1vbhcZfgZoq5ydLoNSmoSjn1s+RbdxsTVbZ6tjLiwcE1BlJorexYEDS1/MAGbIezvKvUYQV01Q7uHb3GI03Pfg0Lg97el1vn+bH3SNv6jsWl0eKnZv+W8/S8mHz0QBAEAQCrbQ3Fw9WsapLjM2ZkBGUnnyuL85MhfVIQ2Stq6XRqVOkee9EL2j7eFvklPwNQ9LarTH2E+6SLCg/ey8PyQ9Vu1joI+P4O3s83aqU2+UVgVJUhFOh9LizDlpoPMzG+uYyXRx8TPS7KcH0s1jsRfpWl2IAgCAIAgCAIAgCAIAgCAIAgCARe82yfleGq0M2XvALNxsysGW46XUTGSysEi0uP49aNXGcFM3I7P62FxIr13T0AwRaZY3LC1ySBYWJ01mEKbTyy31DVqdej0dNPfxyaPNpQCAIAgCAIB59oU2ak6oQrMjBSeAJBAJmUGlJNmFROUGk8PBX9zd2FwoZyyVKjGwdeAXoPfx90lXVy6rwtyINhYxoJyym+0tEhliIAgHFoBm/a3tlx3WDpXvW1cDiwLAJTHm1/gJpqt8EX+iW8fWuJ/+PD7vwPfuRuCuFK1q9nr8VH0adxy9pv0vgOcyhTxvZo1DVZV806e6Pm/8dxepsKcQBAEAQBAKhsXdQLi6mIrOlUlmZVFzlZiTdr9Bw/6SdVu80lCKwVdCwUa8qs2m/oW6QS0OYAgCAIAgCAIAgCAIAgCAIAgCAIAgCAIAgCAIAgCAVvf/D1qmEIoAk5gXC8TTsbgAcdcpt0BkuylCNXM/wBZX6nCpKg1T8eRA9mOCro9RnVkpFbWYEXe+hAPQX18RJOoTpySS3shaRSrQlJyTUe/tNClWXogCAIBnG3t+sHTxhzYQVWotkNfLTzqVOopki/oknmNbzTKcdrgX1tpdxO33VMKW/G/G/t5mh4esrqrqbqyhlPUMLg/CbiilFxk4vijsg8EAQBAEA8O2qdRqFUUtKhRgnI3tpY8jNlJxU05cMmm4UnSkoccPBmm5GzcSuMRslRApPeFgyjLY3Bvxuf4y3u6lJ0msp9hz2n0K6uE8NLrNZEpDpxAEAQBAEAQBAEAQBAEAQBAEAQBAEAQBAEAQBAEAQBAEAQBAEA4MAom1+zKjXxLVu9dFqMXemFBux1bK9/RubngeJmp0k3kuqGtVKVJU9lNpYT/AMdZeMPRCKqKLKqhVHQKLAfCbSmlJybk+LOyDwQBAEAQBAEAQBAEAQBAEAQBAEAQBAEAQBAEAQBAEAQBAEAQBAEAQBAEAQBAEAQBAEAQBAEAQBAEAQBAEAQBAEAQBAEAQBAEAQBAEAQBAEAQBAEAQBAEAQBAEAQBAEAQBAEAQBAEAQBAEAQBAEAQBAEAQBAEAQBAP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837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3200" b="1" dirty="0" smtClean="0">
                <a:latin typeface="Calibri" panose="020F0502020204030204" pitchFamily="34" charset="0"/>
              </a:rPr>
              <a:t>Demographic Trends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3200" b="1" dirty="0">
                <a:latin typeface="Calibri" panose="020F0502020204030204" pitchFamily="34" charset="0"/>
              </a:rPr>
              <a:t>Getting to know your </a:t>
            </a:r>
            <a:r>
              <a:rPr lang="en-CA" sz="3200" b="1" dirty="0" smtClean="0">
                <a:latin typeface="Calibri" panose="020F0502020204030204" pitchFamily="34" charset="0"/>
              </a:rPr>
              <a:t>community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3200" b="1" dirty="0" smtClean="0">
                <a:latin typeface="Calibri" panose="020F0502020204030204" pitchFamily="34" charset="0"/>
              </a:rPr>
              <a:t>Building World Languages Collection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3200" b="1" dirty="0">
                <a:latin typeface="Calibri" panose="020F0502020204030204" pitchFamily="34" charset="0"/>
              </a:rPr>
              <a:t>Newcomer Programs and Services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3200" b="1" dirty="0">
                <a:latin typeface="Calibri" panose="020F0502020204030204" pitchFamily="34" charset="0"/>
              </a:rPr>
              <a:t>Partnerships and  Collaborations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3200" b="1" dirty="0">
                <a:latin typeface="Calibri" panose="020F0502020204030204" pitchFamily="34" charset="0"/>
              </a:rPr>
              <a:t>Outreach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b="1" dirty="0" smtClean="0">
                <a:latin typeface="Calibri" panose="020F0502020204030204" pitchFamily="34" charset="0"/>
              </a:rPr>
              <a:t>How do we Serve?</a:t>
            </a:r>
            <a:endParaRPr lang="en-CA" sz="4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92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210146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bg1"/>
                </a:solidFill>
                <a:latin typeface="Calibri" pitchFamily="34" charset="0"/>
              </a:rPr>
              <a:t>Brampton – Demographic Trends</a:t>
            </a:r>
            <a:endParaRPr lang="en-CA" altLang="en-US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6147" name="Content Placeholder 5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2276872"/>
            <a:ext cx="3880048" cy="3971528"/>
          </a:xfrm>
          <a:prstGeom prst="rect">
            <a:avLst/>
          </a:prstGeom>
        </p:spPr>
      </p:pic>
      <p:sp>
        <p:nvSpPr>
          <p:cNvPr id="6148" name="Content Placeholder 6"/>
          <p:cNvSpPr>
            <a:spLocks noGrp="1"/>
          </p:cNvSpPr>
          <p:nvPr>
            <p:ph sz="half" idx="4294967295"/>
          </p:nvPr>
        </p:nvSpPr>
        <p:spPr>
          <a:xfrm flipH="1">
            <a:off x="609600" y="2204864"/>
            <a:ext cx="3733800" cy="392129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b="1" dirty="0" smtClean="0">
                <a:latin typeface="Calibri" pitchFamily="34" charset="0"/>
              </a:rPr>
              <a:t>Key destination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b="1" dirty="0" smtClean="0">
                <a:latin typeface="Calibri" pitchFamily="34" charset="0"/>
              </a:rPr>
              <a:t>Highest rate of population growth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b="1" dirty="0" smtClean="0">
                <a:latin typeface="Calibri" pitchFamily="34" charset="0"/>
              </a:rPr>
              <a:t>Top 5 Countries of Birth </a:t>
            </a:r>
          </a:p>
          <a:p>
            <a:pPr lvl="1">
              <a:defRPr/>
            </a:pPr>
            <a:r>
              <a:rPr lang="en-US" altLang="en-US" b="1" dirty="0" smtClean="0">
                <a:latin typeface="Calibri" pitchFamily="34" charset="0"/>
              </a:rPr>
              <a:t>India </a:t>
            </a:r>
          </a:p>
          <a:p>
            <a:pPr lvl="1">
              <a:defRPr/>
            </a:pPr>
            <a:r>
              <a:rPr lang="en-US" altLang="en-US" b="1" dirty="0" smtClean="0">
                <a:latin typeface="Calibri" pitchFamily="34" charset="0"/>
              </a:rPr>
              <a:t>Philippines</a:t>
            </a:r>
          </a:p>
          <a:p>
            <a:pPr lvl="1">
              <a:defRPr/>
            </a:pPr>
            <a:r>
              <a:rPr lang="en-US" altLang="en-US" b="1" dirty="0" smtClean="0">
                <a:latin typeface="Calibri" pitchFamily="34" charset="0"/>
              </a:rPr>
              <a:t>Pakistan</a:t>
            </a:r>
          </a:p>
          <a:p>
            <a:pPr lvl="1">
              <a:defRPr/>
            </a:pPr>
            <a:r>
              <a:rPr lang="en-US" altLang="en-US" b="1" dirty="0" smtClean="0">
                <a:latin typeface="Calibri" pitchFamily="34" charset="0"/>
              </a:rPr>
              <a:t>Jamaica</a:t>
            </a:r>
          </a:p>
          <a:p>
            <a:pPr lvl="1">
              <a:defRPr/>
            </a:pPr>
            <a:r>
              <a:rPr lang="en-US" altLang="en-US" b="1" dirty="0" smtClean="0">
                <a:latin typeface="Calibri" pitchFamily="34" charset="0"/>
              </a:rPr>
              <a:t>Sri Lanka</a:t>
            </a:r>
            <a:endParaRPr lang="en-CA" altLang="en-US" b="1" dirty="0" smtClean="0">
              <a:latin typeface="Calibri" pitchFamily="34" charset="0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4499992" y="6230935"/>
            <a:ext cx="43266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9EA0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EAAA7A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800" b="1" dirty="0">
                <a:solidFill>
                  <a:srgbClr val="4F81BD"/>
                </a:solidFill>
                <a:latin typeface="Times New Roman" pitchFamily="18" charset="0"/>
                <a:ea typeface="Cambria" pitchFamily="18" charset="0"/>
                <a:cs typeface="Cambria" pitchFamily="18" charset="0"/>
              </a:rPr>
              <a:t>Source: Statistics Canada, National Household Survey 2011. Image from Peel Data Centre</a:t>
            </a:r>
            <a:endParaRPr lang="en-CA" altLang="en-US" sz="2000" b="1" dirty="0">
              <a:solidFill>
                <a:srgbClr val="4F81BD"/>
              </a:solidFill>
              <a:latin typeface="Times New Roman" pitchFamily="18" charset="0"/>
              <a:ea typeface="Cambria" pitchFamily="18" charset="0"/>
              <a:cs typeface="Cambria" pitchFamily="18" charset="0"/>
            </a:endParaRPr>
          </a:p>
        </p:txBody>
      </p:sp>
      <p:sp>
        <p:nvSpPr>
          <p:cNvPr id="6151" name="TextBox 2"/>
          <p:cNvSpPr txBox="1">
            <a:spLocks noChangeArrowheads="1"/>
          </p:cNvSpPr>
          <p:nvPr/>
        </p:nvSpPr>
        <p:spPr bwMode="auto">
          <a:xfrm>
            <a:off x="2438400" y="657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09EA0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EAAA7A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CA" altLang="en-US" sz="1800"/>
          </a:p>
        </p:txBody>
      </p:sp>
    </p:spTree>
    <p:extLst>
      <p:ext uri="{BB962C8B-B14F-4D97-AF65-F5344CB8AC3E}">
        <p14:creationId xmlns:p14="http://schemas.microsoft.com/office/powerpoint/2010/main" val="32695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altLang="en-US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CA" sz="4900" b="1" dirty="0">
                <a:latin typeface="Calibri" panose="020F0502020204030204" pitchFamily="34" charset="0"/>
              </a:rPr>
              <a:t>Getting to know your Community</a:t>
            </a:r>
            <a:r>
              <a:rPr lang="en-US" altLang="en-US" sz="49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altLang="en-US" sz="4900" b="1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en-CA" altLang="en-US" sz="49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9" y="3551436"/>
            <a:ext cx="4104455" cy="26672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2060848"/>
            <a:ext cx="4176464" cy="302433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11560" y="4661266"/>
            <a:ext cx="2520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Punjabi  Language</a:t>
            </a:r>
            <a:endParaRPr lang="en-CA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44009" y="3212975"/>
            <a:ext cx="4032447" cy="2913187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 smtClean="0"/>
              <a:t>Chinese Language</a:t>
            </a: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35695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492896"/>
            <a:ext cx="8352927" cy="363326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2600" b="1" dirty="0" smtClean="0">
                <a:latin typeface="Calibri" panose="020F0502020204030204" pitchFamily="34" charset="0"/>
              </a:rPr>
              <a:t>Libraries</a:t>
            </a:r>
            <a:r>
              <a:rPr lang="en-US" sz="2600" b="1" dirty="0" smtClean="0">
                <a:latin typeface="Calibri" panose="020F0502020204030204" pitchFamily="34" charset="0"/>
                <a:ea typeface="MS PGothic" pitchFamily="34" charset="-128"/>
                <a:sym typeface="Gill Sans" charset="0"/>
              </a:rPr>
              <a:t> </a:t>
            </a:r>
            <a:r>
              <a:rPr lang="en-US" sz="2600" b="1" dirty="0">
                <a:latin typeface="Calibri" panose="020F0502020204030204" pitchFamily="34" charset="0"/>
                <a:ea typeface="MS PGothic" pitchFamily="34" charset="-128"/>
                <a:sym typeface="Gill Sans" charset="0"/>
              </a:rPr>
              <a:t>are for the educated or for those attending school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1" dirty="0">
                <a:latin typeface="Calibri" panose="020F0502020204030204" pitchFamily="34" charset="0"/>
                <a:ea typeface="MS PGothic" pitchFamily="34" charset="-128"/>
                <a:sym typeface="Gill Sans" charset="0"/>
              </a:rPr>
              <a:t>Access to the library and library services requires a fee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1" dirty="0">
                <a:latin typeface="Calibri" panose="020F0502020204030204" pitchFamily="34" charset="0"/>
                <a:ea typeface="MS PGothic" pitchFamily="34" charset="-128"/>
                <a:sym typeface="Gill Sans" charset="0"/>
              </a:rPr>
              <a:t>Libraries divulge personal information to the government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1" dirty="0">
                <a:latin typeface="Calibri" panose="020F0502020204030204" pitchFamily="34" charset="0"/>
                <a:ea typeface="MS PGothic" pitchFamily="34" charset="-128"/>
                <a:sym typeface="Gill Sans" charset="0"/>
              </a:rPr>
              <a:t>Libraries only provide materials in English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1" dirty="0">
                <a:latin typeface="Calibri" panose="020F0502020204030204" pitchFamily="34" charset="0"/>
                <a:ea typeface="MS PGothic" pitchFamily="34" charset="-128"/>
                <a:sym typeface="Gill Sans" charset="0"/>
              </a:rPr>
              <a:t>Libraries are book stores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1" dirty="0">
                <a:latin typeface="Calibri" panose="020F0502020204030204" pitchFamily="34" charset="0"/>
                <a:ea typeface="MS PGothic" pitchFamily="34" charset="-128"/>
                <a:sym typeface="Gill Sans" charset="0"/>
              </a:rPr>
              <a:t>Libraries are places to have documents notarized</a:t>
            </a:r>
          </a:p>
          <a:p>
            <a:pPr>
              <a:buFont typeface="Wingdings" panose="05000000000000000000" pitchFamily="2" charset="2"/>
              <a:buChar char="§"/>
            </a:pPr>
            <a:endParaRPr lang="en-CA" sz="2600" b="1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latin typeface="Calibri" panose="020F0502020204030204" pitchFamily="34" charset="0"/>
              </a:rPr>
              <a:t>Newcomers Perception of Libraries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134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2060848"/>
            <a:ext cx="7596832" cy="4464496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11200" b="1" dirty="0">
                <a:latin typeface="Calibri" panose="020F0502020204030204" pitchFamily="34" charset="0"/>
              </a:rPr>
              <a:t>Criteria for acquisition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en-US" sz="2000" b="1" dirty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CA" sz="10400" b="1" dirty="0">
                <a:latin typeface="Calibri" panose="020F0502020204030204" pitchFamily="34" charset="0"/>
              </a:rPr>
              <a:t>New immigrants or new citizens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CA" sz="10400" b="1" dirty="0">
                <a:latin typeface="Calibri" panose="020F0502020204030204" pitchFamily="34" charset="0"/>
              </a:rPr>
              <a:t>Established immigrant populations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CA" sz="10400" b="1" dirty="0">
                <a:latin typeface="Calibri" panose="020F0502020204030204" pitchFamily="34" charset="0"/>
              </a:rPr>
              <a:t>Second or third generation immigrants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CA" sz="10400" b="1" dirty="0">
                <a:latin typeface="Calibri" panose="020F0502020204030204" pitchFamily="34" charset="0"/>
              </a:rPr>
              <a:t>Young working families with young children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CA" sz="10400" b="1" dirty="0">
                <a:latin typeface="Calibri" panose="020F0502020204030204" pitchFamily="34" charset="0"/>
              </a:rPr>
              <a:t>Extended families including the elderly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CA" sz="10400" b="1" dirty="0">
                <a:latin typeface="Calibri" panose="020F0502020204030204" pitchFamily="34" charset="0"/>
              </a:rPr>
              <a:t>Fluent speakers and readers of their own language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CA" sz="10400" b="1" dirty="0">
                <a:latin typeface="Calibri" panose="020F0502020204030204" pitchFamily="34" charset="0"/>
              </a:rPr>
              <a:t>Preferred types of material and formats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CA" sz="10400" b="1" dirty="0">
                <a:latin typeface="Calibri" panose="020F0502020204030204" pitchFamily="34" charset="0"/>
              </a:rPr>
              <a:t>Newly arrived refugees</a:t>
            </a:r>
          </a:p>
          <a:p>
            <a:endParaRPr lang="en-CA" sz="10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Building World Languages Collection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49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4570</TotalTime>
  <Words>333</Words>
  <Application>Microsoft Office PowerPoint</Application>
  <PresentationFormat>On-screen Show (4:3)</PresentationFormat>
  <Paragraphs>101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Serving Newcomers  What do they need?  How do we serve?</vt:lpstr>
      <vt:lpstr>Outline</vt:lpstr>
      <vt:lpstr>Who are Newcomers?</vt:lpstr>
      <vt:lpstr> What are the Newcomers’ immediate needs?</vt:lpstr>
      <vt:lpstr>How do we Serve?</vt:lpstr>
      <vt:lpstr>Brampton – Demographic Trends</vt:lpstr>
      <vt:lpstr> Getting to know your Community </vt:lpstr>
      <vt:lpstr>Newcomers Perception of Libraries</vt:lpstr>
      <vt:lpstr>Building World Languages Collection </vt:lpstr>
      <vt:lpstr>Building World Languages Collection </vt:lpstr>
      <vt:lpstr>Newcomer Programs and Services</vt:lpstr>
      <vt:lpstr>Partnerships and Collaborations</vt:lpstr>
      <vt:lpstr>Outreach</vt:lpstr>
      <vt:lpstr>Questions? Comments?</vt:lpstr>
    </vt:vector>
  </TitlesOfParts>
  <Company>Brampton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Serving Newcomers  What do they need? How do we serve?</dc:title>
  <dc:creator>Sarala Uttangi</dc:creator>
  <cp:lastModifiedBy>Sarala Uttangi</cp:lastModifiedBy>
  <cp:revision>111</cp:revision>
  <dcterms:created xsi:type="dcterms:W3CDTF">2015-01-06T01:08:33Z</dcterms:created>
  <dcterms:modified xsi:type="dcterms:W3CDTF">2015-01-25T04:03:47Z</dcterms:modified>
</cp:coreProperties>
</file>