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3" r:id="rId2"/>
    <p:sldId id="257" r:id="rId3"/>
    <p:sldId id="263" r:id="rId4"/>
    <p:sldId id="280" r:id="rId5"/>
    <p:sldId id="269" r:id="rId6"/>
    <p:sldId id="270" r:id="rId7"/>
    <p:sldId id="281" r:id="rId8"/>
    <p:sldId id="272" r:id="rId9"/>
    <p:sldId id="278" r:id="rId10"/>
    <p:sldId id="27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9" autoAdjust="0"/>
  </p:normalViewPr>
  <p:slideViewPr>
    <p:cSldViewPr>
      <p:cViewPr>
        <p:scale>
          <a:sx n="72" d="100"/>
          <a:sy n="72" d="100"/>
        </p:scale>
        <p:origin x="-10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AAB0-59BE-4D14-AF9A-7314FBF8F95F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4072E-B318-4D8B-9B99-2CD31537F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072E-B318-4D8B-9B99-2CD31537F9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1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000000"/>
                </a:solidFill>
              </a:defRPr>
            </a:lvl1pPr>
            <a:lvl2pPr>
              <a:defRPr spc="100">
                <a:solidFill>
                  <a:srgbClr val="000000"/>
                </a:solidFill>
              </a:defRPr>
            </a:lvl2pPr>
            <a:lvl3pPr>
              <a:defRPr spc="100">
                <a:solidFill>
                  <a:srgbClr val="000000"/>
                </a:solidFill>
              </a:defRPr>
            </a:lvl3pPr>
            <a:lvl4pPr>
              <a:defRPr spc="100">
                <a:solidFill>
                  <a:srgbClr val="000000"/>
                </a:solidFill>
              </a:defRPr>
            </a:lvl4pPr>
            <a:lvl5pPr>
              <a:defRPr spc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D6C85-5934-4E49-8F28-80737CC0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D6C85-5934-4E49-8F28-80737CC0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D6C85-5934-4E49-8F28-80737CC0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D6C85-5934-4E49-8F28-80737CC0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D6C85-5934-4E49-8F28-80737CC0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2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637556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A7B53-F5EC-4764-8589-52CA18E9DF3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6C85-5934-4E49-8F28-80737CC0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versity of Waterlo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28D6C85-5934-4E49-8F28-80737CC00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 cap="all" spc="3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1"/>
        </a:buBlip>
        <a:defRPr sz="24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tlt.its.psu.edu/flip" TargetMode="External"/><Relationship Id="rId5" Type="http://schemas.openxmlformats.org/officeDocument/2006/relationships/hyperlink" Target="http://tinyurl.com/lsma9ln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Transforming Instruction with the Flipped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629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OLA 2015</a:t>
            </a:r>
          </a:p>
          <a:p>
            <a:r>
              <a:rPr lang="en-US" dirty="0" smtClean="0"/>
              <a:t>Anne Fullerton, Jackie Stapleton, Sarah Brown, Rebecca Hutchinson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3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9462"/>
          </a:xfrm>
        </p:spPr>
        <p:txBody>
          <a:bodyPr/>
          <a:lstStyle/>
          <a:p>
            <a:r>
              <a:rPr lang="en-US" dirty="0" smtClean="0"/>
              <a:t>Resources and contact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75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3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Flipping explained (video)</a:t>
            </a:r>
          </a:p>
          <a:p>
            <a:r>
              <a:rPr lang="en-US" dirty="0" smtClean="0"/>
              <a:t>Stages of flipping (lecture)</a:t>
            </a:r>
          </a:p>
          <a:p>
            <a:r>
              <a:rPr lang="en-US" dirty="0" smtClean="0"/>
              <a:t>Today’s in-class activity (hands-on)</a:t>
            </a:r>
          </a:p>
        </p:txBody>
      </p:sp>
    </p:spTree>
    <p:extLst>
      <p:ext uri="{BB962C8B-B14F-4D97-AF65-F5344CB8AC3E}">
        <p14:creationId xmlns:p14="http://schemas.microsoft.com/office/powerpoint/2010/main" val="15473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5"/>
              </a:rPr>
              <a:t>Flipping the Classroom – </a:t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Simply Speaking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942537"/>
            <a:ext cx="5085837" cy="89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"/>
                <a:cs typeface="Arial"/>
              </a:rPr>
              <a:t>By </a:t>
            </a:r>
            <a:r>
              <a:rPr lang="en-US" sz="1800" dirty="0" smtClean="0">
                <a:latin typeface="Arial"/>
                <a:cs typeface="Arial"/>
                <a:hlinkClick r:id="rId6" action="ppaction://hlinkfile"/>
              </a:rPr>
              <a:t>Penn State University</a:t>
            </a:r>
            <a:r>
              <a:rPr lang="en-US" sz="1800" dirty="0" smtClean="0">
                <a:latin typeface="Arial"/>
                <a:cs typeface="Arial"/>
              </a:rPr>
              <a:t> (CCBY)</a:t>
            </a:r>
            <a:endParaRPr lang="en-US" sz="1800" dirty="0" smtClean="0">
              <a:latin typeface="Arial"/>
              <a:cs typeface="Arial"/>
              <a:hlinkClick r:id="rId6" action="ppaction://hlinkfile"/>
            </a:endParaRPr>
          </a:p>
          <a:p>
            <a:pPr algn="l"/>
            <a:endParaRPr lang="en-US" sz="1800" dirty="0" smtClean="0">
              <a:latin typeface="Arial"/>
              <a:cs typeface="Arial"/>
              <a:hlinkClick r:id="rId6" action="ppaction://hlinkfile"/>
            </a:endParaRPr>
          </a:p>
        </p:txBody>
      </p:sp>
      <p:pic>
        <p:nvPicPr>
          <p:cNvPr id="6" name="FlippedClassroo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0" y="1905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Flipped Class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119270" y="2209800"/>
            <a:ext cx="2133600" cy="1828800"/>
          </a:xfrm>
          <a:prstGeom prst="roundRect">
            <a:avLst/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Introduce Task</a:t>
            </a:r>
            <a:endParaRPr lang="en-CA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362200" y="2209800"/>
            <a:ext cx="2133600" cy="1828800"/>
          </a:xfrm>
          <a:prstGeom prst="roundRect">
            <a:avLst/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Out of Class Task</a:t>
            </a:r>
            <a:endParaRPr lang="en-CA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0" y="2209800"/>
            <a:ext cx="2133600" cy="1828800"/>
          </a:xfrm>
          <a:prstGeom prst="roundRect">
            <a:avLst/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Assess Learning</a:t>
            </a:r>
            <a:endParaRPr lang="en-CA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0" y="2209800"/>
            <a:ext cx="2133600" cy="1828800"/>
          </a:xfrm>
          <a:prstGeom prst="roundRect">
            <a:avLst/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Class Activity</a:t>
            </a:r>
            <a:endParaRPr lang="en-CA" sz="2800" dirty="0"/>
          </a:p>
        </p:txBody>
      </p:sp>
      <p:sp>
        <p:nvSpPr>
          <p:cNvPr id="21" name="Curved Up Arrow 20"/>
          <p:cNvSpPr/>
          <p:nvPr/>
        </p:nvSpPr>
        <p:spPr>
          <a:xfrm>
            <a:off x="1600200" y="4038600"/>
            <a:ext cx="1524000" cy="8382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3810000" y="1295400"/>
            <a:ext cx="1752600" cy="914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324600" y="4038600"/>
            <a:ext cx="1447800" cy="8382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60431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Modified from “Flipping the Classroom” by Dr. Mark Morton and Jane Holbrook, Centre for Teaching Excellence at the University of Waterloo presentation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" y="4648200"/>
            <a:ext cx="3281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Motivation</a:t>
            </a:r>
            <a:endParaRPr lang="en-CA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Prepare students for a different learning experience</a:t>
            </a:r>
          </a:p>
          <a:p>
            <a:pPr lvl="1"/>
            <a:r>
              <a:rPr lang="en-US" dirty="0" smtClean="0"/>
              <a:t>Explain the purpose of the out of class task</a:t>
            </a:r>
            <a:endParaRPr lang="en-US" dirty="0"/>
          </a:p>
          <a:p>
            <a:r>
              <a:rPr lang="en-CA" dirty="0" smtClean="0"/>
              <a:t>Set students up for success</a:t>
            </a:r>
          </a:p>
          <a:p>
            <a:pPr lvl="1"/>
            <a:r>
              <a:rPr lang="en-CA" dirty="0"/>
              <a:t>Ensure the task and time commitment is suitable for the students’ abilities and workload</a:t>
            </a:r>
            <a:endParaRPr lang="en-US" dirty="0"/>
          </a:p>
          <a:p>
            <a:pPr lvl="1"/>
            <a:r>
              <a:rPr lang="en-CA" dirty="0"/>
              <a:t>Include expectations that students complete task so they are prepared for in-class portion</a:t>
            </a:r>
          </a:p>
          <a:p>
            <a:r>
              <a:rPr lang="en-US" dirty="0" smtClean="0"/>
              <a:t>Motivate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Out of Class 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00575"/>
          </a:xfrm>
        </p:spPr>
        <p:txBody>
          <a:bodyPr>
            <a:normAutofit lnSpcReduction="10000"/>
          </a:bodyPr>
          <a:lstStyle/>
          <a:p>
            <a:pPr marL="400050">
              <a:buSzPct val="100000"/>
            </a:pPr>
            <a:r>
              <a:rPr lang="en-CA" sz="2400" dirty="0" smtClean="0"/>
              <a:t>Create </a:t>
            </a:r>
            <a:r>
              <a:rPr lang="en-CA" sz="2400" dirty="0"/>
              <a:t>your own </a:t>
            </a:r>
            <a:r>
              <a:rPr lang="en-CA" sz="2400" dirty="0" smtClean="0"/>
              <a:t>support materials </a:t>
            </a:r>
            <a:r>
              <a:rPr lang="en-CA" sz="2400" dirty="0"/>
              <a:t>or pull in outside resources</a:t>
            </a:r>
            <a:endParaRPr lang="en-US" sz="2400" dirty="0"/>
          </a:p>
          <a:p>
            <a:pPr marL="400050">
              <a:buSzPct val="100000"/>
            </a:pPr>
            <a:r>
              <a:rPr lang="en-US" sz="2400" dirty="0"/>
              <a:t>Provide all information needed to complete task</a:t>
            </a:r>
          </a:p>
          <a:p>
            <a:pPr marL="400050">
              <a:buSzPct val="100000"/>
            </a:pPr>
            <a:r>
              <a:rPr lang="en-CA" sz="2400" dirty="0" smtClean="0"/>
              <a:t>Create </a:t>
            </a:r>
            <a:r>
              <a:rPr lang="en-CA" sz="2400" dirty="0"/>
              <a:t>guiding questions or prompts for students as they engage in the </a:t>
            </a:r>
            <a:r>
              <a:rPr lang="en-CA" sz="2400" dirty="0" smtClean="0"/>
              <a:t>task</a:t>
            </a:r>
          </a:p>
          <a:p>
            <a:pPr marL="400050">
              <a:buSzPct val="100000"/>
            </a:pPr>
            <a:r>
              <a:rPr lang="en-US" sz="2400" dirty="0" smtClean="0"/>
              <a:t>Provide a means to assess learning</a:t>
            </a:r>
            <a:endParaRPr lang="en-US" sz="2400" dirty="0"/>
          </a:p>
          <a:p>
            <a:pPr marL="400050">
              <a:buSzPct val="100000"/>
            </a:pPr>
            <a:endParaRPr lang="en-US" dirty="0"/>
          </a:p>
          <a:p>
            <a:pPr marL="57150" indent="0">
              <a:buSzPct val="100000"/>
              <a:buNone/>
            </a:pPr>
            <a:r>
              <a:rPr lang="en-US" sz="2400" dirty="0" smtClean="0"/>
              <a:t>My experiences:</a:t>
            </a:r>
          </a:p>
          <a:p>
            <a:pPr marL="400050">
              <a:buSzPct val="100000"/>
            </a:pPr>
            <a:r>
              <a:rPr lang="en-US" sz="2400" dirty="0" smtClean="0"/>
              <a:t>Graduate health course</a:t>
            </a:r>
          </a:p>
          <a:p>
            <a:pPr marL="400050">
              <a:buSzPct val="100000"/>
            </a:pPr>
            <a:r>
              <a:rPr lang="en-US" sz="2400" dirty="0" smtClean="0"/>
              <a:t>University 101: at risk students</a:t>
            </a:r>
            <a:endParaRPr lang="en-CA" sz="2400" dirty="0"/>
          </a:p>
          <a:p>
            <a:pPr marL="400050">
              <a:buSzPct val="100000"/>
            </a:pPr>
            <a:r>
              <a:rPr lang="en-US" sz="2400" dirty="0" smtClean="0"/>
              <a:t>Motivation</a:t>
            </a:r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648200" y="3810000"/>
            <a:ext cx="4495800" cy="1676400"/>
          </a:xfrm>
          <a:prstGeom prst="wedgeRoundRectCallout">
            <a:avLst>
              <a:gd name="adj1" fmla="val -56444"/>
              <a:gd name="adj2" fmla="val 11907"/>
              <a:gd name="adj3" fmla="val 16667"/>
            </a:avLst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dirty="0" smtClean="0"/>
              <a:t>MSc student: “without </a:t>
            </a:r>
            <a:r>
              <a:rPr lang="en-CA" dirty="0"/>
              <a:t>the pre class activities I wouldn't have known what I did not </a:t>
            </a:r>
            <a:r>
              <a:rPr lang="en-CA" dirty="0" smtClean="0"/>
              <a:t>know... </a:t>
            </a:r>
            <a:r>
              <a:rPr lang="en-CA" dirty="0"/>
              <a:t>I think having the pre class assignments really helped to identify areas that were unclear</a:t>
            </a:r>
            <a:r>
              <a:rPr lang="en-CA" dirty="0" smtClean="0"/>
              <a:t>.”</a:t>
            </a:r>
            <a:endParaRPr lang="en-C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353339" y="3352800"/>
            <a:ext cx="4800600" cy="1676400"/>
          </a:xfrm>
          <a:prstGeom prst="wedgeRoundRectCallout">
            <a:avLst>
              <a:gd name="adj1" fmla="val -56996"/>
              <a:gd name="adj2" fmla="val 34832"/>
              <a:gd name="adj3" fmla="val 16667"/>
            </a:avLst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year at risk student: “</a:t>
            </a:r>
            <a:r>
              <a:rPr lang="en-US" dirty="0"/>
              <a:t>I thought it was useless. I didn't see what the point of it was. The information I retained was from the PowerPoint and the activity we did </a:t>
            </a:r>
            <a:r>
              <a:rPr lang="en-US" dirty="0" smtClean="0"/>
              <a:t>…in class”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27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Are students prepared for in-class activity?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Evidence: Self-assessment quiz online</a:t>
            </a:r>
          </a:p>
          <a:p>
            <a:pPr lvl="1"/>
            <a:r>
              <a:rPr lang="en-CA" dirty="0" smtClean="0"/>
              <a:t>Automatic feedback</a:t>
            </a:r>
          </a:p>
          <a:p>
            <a:pPr lvl="1"/>
            <a:r>
              <a:rPr lang="en-US" dirty="0" smtClean="0"/>
              <a:t>Check conceptual understanding</a:t>
            </a:r>
          </a:p>
          <a:p>
            <a:pPr lvl="1"/>
            <a:r>
              <a:rPr lang="en-CA" dirty="0"/>
              <a:t>“Grade it and they do it” </a:t>
            </a:r>
            <a:r>
              <a:rPr lang="en-CA" dirty="0" smtClean="0"/>
              <a:t> Your Time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Ask most difficult/confusing </a:t>
            </a:r>
            <a:r>
              <a:rPr lang="en-US" dirty="0"/>
              <a:t>point about the material</a:t>
            </a:r>
            <a:r>
              <a:rPr lang="en-US" dirty="0" smtClean="0"/>
              <a:t>;</a:t>
            </a:r>
            <a:r>
              <a:rPr lang="en-CA" dirty="0" smtClean="0"/>
              <a:t> </a:t>
            </a:r>
            <a:r>
              <a:rPr lang="en-CA" dirty="0" err="1">
                <a:solidFill>
                  <a:schemeClr val="tx1"/>
                </a:solidFill>
              </a:rPr>
              <a:t>JiTT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online/in-class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244855" y="3429000"/>
            <a:ext cx="2989521" cy="1524000"/>
          </a:xfrm>
          <a:prstGeom prst="wedgeRoundRectCallout">
            <a:avLst>
              <a:gd name="adj1" fmla="val -69101"/>
              <a:gd name="adj2" fmla="val -25934"/>
              <a:gd name="adj3" fmla="val 16667"/>
            </a:avLst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Grade </a:t>
            </a:r>
            <a:r>
              <a:rPr lang="en-US" b="1" dirty="0" smtClean="0">
                <a:solidFill>
                  <a:prstClr val="white"/>
                </a:solidFill>
              </a:rPr>
              <a:t>Effort – Rubric</a:t>
            </a: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0 – blank</a:t>
            </a:r>
          </a:p>
          <a:p>
            <a:r>
              <a:rPr lang="en-US" sz="2000" dirty="0">
                <a:solidFill>
                  <a:prstClr val="white"/>
                </a:solidFill>
              </a:rPr>
              <a:t>1 – answer  NO rationale</a:t>
            </a:r>
          </a:p>
          <a:p>
            <a:r>
              <a:rPr lang="en-US" sz="2000" dirty="0">
                <a:solidFill>
                  <a:prstClr val="white"/>
                </a:solidFill>
              </a:rPr>
              <a:t>2  - answer AND rationale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61321" y="990600"/>
            <a:ext cx="3276600" cy="2209800"/>
          </a:xfrm>
          <a:prstGeom prst="wedgeRoundRectCallout">
            <a:avLst>
              <a:gd name="adj1" fmla="val -58943"/>
              <a:gd name="adj2" fmla="val 49948"/>
              <a:gd name="adj3" fmla="val 16667"/>
            </a:avLst>
          </a:prstGeom>
          <a:solidFill>
            <a:srgbClr val="9117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Find info on depletion of the ozone layer and health</a:t>
            </a:r>
            <a:r>
              <a:rPr lang="en-US" sz="2000" dirty="0" smtClean="0">
                <a:solidFill>
                  <a:prstClr val="white"/>
                </a:solidFill>
              </a:rPr>
              <a:t>.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 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Which </a:t>
            </a:r>
            <a:r>
              <a:rPr lang="en-US" sz="2000" dirty="0">
                <a:solidFill>
                  <a:prstClr val="white"/>
                </a:solidFill>
              </a:rPr>
              <a:t>combination </a:t>
            </a:r>
            <a:r>
              <a:rPr lang="en-US" sz="2000" dirty="0" smtClean="0">
                <a:solidFill>
                  <a:prstClr val="white"/>
                </a:solidFill>
              </a:rPr>
              <a:t> of </a:t>
            </a:r>
            <a:r>
              <a:rPr lang="en-US" sz="2000" dirty="0">
                <a:solidFill>
                  <a:prstClr val="white"/>
                </a:solidFill>
              </a:rPr>
              <a:t>words is best?........ Explain.</a:t>
            </a:r>
          </a:p>
        </p:txBody>
      </p:sp>
    </p:spTree>
    <p:extLst>
      <p:ext uri="{BB962C8B-B14F-4D97-AF65-F5344CB8AC3E}">
        <p14:creationId xmlns:p14="http://schemas.microsoft.com/office/powerpoint/2010/main" val="29170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855662"/>
          </a:xfrm>
        </p:spPr>
        <p:txBody>
          <a:bodyPr/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005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Activities </a:t>
            </a:r>
            <a:r>
              <a:rPr lang="en-CA" dirty="0"/>
              <a:t>are linked to course objectives and </a:t>
            </a:r>
            <a:r>
              <a:rPr lang="en-CA" dirty="0" smtClean="0"/>
              <a:t>assessments</a:t>
            </a:r>
          </a:p>
          <a:p>
            <a:pPr lvl="1"/>
            <a:r>
              <a:rPr lang="en-US" dirty="0" smtClean="0"/>
              <a:t>Motivate students to participate</a:t>
            </a:r>
            <a:endParaRPr lang="en-CA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dirty="0"/>
              <a:t>Scalable  application activities (discussion, problem solving, exploration) </a:t>
            </a:r>
            <a:endParaRPr lang="en-US" dirty="0"/>
          </a:p>
          <a:p>
            <a:pPr marL="18288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Peer-to-peer </a:t>
            </a:r>
            <a:r>
              <a:rPr lang="en-CA" dirty="0"/>
              <a:t>and student-instructor dialogue is </a:t>
            </a:r>
            <a:r>
              <a:rPr lang="en-CA" dirty="0" smtClean="0"/>
              <a:t>encouraged</a:t>
            </a:r>
          </a:p>
          <a:p>
            <a:pPr lvl="1"/>
            <a:r>
              <a:rPr lang="en-US" dirty="0" smtClean="0"/>
              <a:t>How to deal with students who haven’t completed out of class task?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64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group of 2-4, using the flipped class model provided, develop a plan for the following lesson:</a:t>
            </a:r>
          </a:p>
          <a:p>
            <a:endParaRPr lang="en-US" dirty="0" smtClean="0"/>
          </a:p>
          <a:p>
            <a:pPr marL="457200" lvl="1"/>
            <a:r>
              <a:rPr lang="en-US" sz="2800" dirty="0" smtClean="0"/>
              <a:t>Teaching Boolean to beginner searchers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Time limit: 10 minutes</a:t>
            </a:r>
          </a:p>
        </p:txBody>
      </p:sp>
    </p:spTree>
    <p:extLst>
      <p:ext uri="{BB962C8B-B14F-4D97-AF65-F5344CB8AC3E}">
        <p14:creationId xmlns:p14="http://schemas.microsoft.com/office/powerpoint/2010/main" val="5127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3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911731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Theme1.thmx</Template>
  <TotalTime>834</TotalTime>
  <Words>441</Words>
  <Application>Microsoft Office PowerPoint</Application>
  <PresentationFormat>On-screen Show (4:3)</PresentationFormat>
  <Paragraphs>73</Paragraphs>
  <Slides>11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Transforming Instruction with the Flipped Classroom</vt:lpstr>
      <vt:lpstr>Outline</vt:lpstr>
      <vt:lpstr>Flipping the Classroom –  Simply Speaking</vt:lpstr>
      <vt:lpstr>Stages of Flipped Class</vt:lpstr>
      <vt:lpstr>Introduce Task</vt:lpstr>
      <vt:lpstr>Out of Class Task </vt:lpstr>
      <vt:lpstr>Assess Learning</vt:lpstr>
      <vt:lpstr>In Class Activity</vt:lpstr>
      <vt:lpstr>Today’s In Class Activity</vt:lpstr>
      <vt:lpstr>Questions? </vt:lpstr>
      <vt:lpstr>Resources and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Instruction with the Flipped Classroom</dc:title>
  <dc:creator>r3hutchi</dc:creator>
  <cp:lastModifiedBy>McDiarmid, Mary</cp:lastModifiedBy>
  <cp:revision>54</cp:revision>
  <dcterms:created xsi:type="dcterms:W3CDTF">2015-01-09T18:41:48Z</dcterms:created>
  <dcterms:modified xsi:type="dcterms:W3CDTF">2015-01-27T14:10:57Z</dcterms:modified>
</cp:coreProperties>
</file>