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502" r:id="rId2"/>
    <p:sldId id="519" r:id="rId3"/>
    <p:sldId id="547" r:id="rId4"/>
    <p:sldId id="548" r:id="rId5"/>
    <p:sldId id="534" r:id="rId6"/>
    <p:sldId id="505" r:id="rId7"/>
    <p:sldId id="549" r:id="rId8"/>
    <p:sldId id="504" r:id="rId9"/>
    <p:sldId id="554" r:id="rId10"/>
    <p:sldId id="550" r:id="rId11"/>
    <p:sldId id="507" r:id="rId12"/>
    <p:sldId id="508" r:id="rId13"/>
    <p:sldId id="551" r:id="rId14"/>
    <p:sldId id="510" r:id="rId15"/>
    <p:sldId id="533" r:id="rId16"/>
    <p:sldId id="512" r:id="rId17"/>
    <p:sldId id="536" r:id="rId18"/>
    <p:sldId id="532" r:id="rId19"/>
    <p:sldId id="542" r:id="rId20"/>
    <p:sldId id="515" r:id="rId21"/>
    <p:sldId id="553" r:id="rId22"/>
    <p:sldId id="529" r:id="rId23"/>
    <p:sldId id="538" r:id="rId24"/>
    <p:sldId id="539" r:id="rId25"/>
    <p:sldId id="540" r:id="rId26"/>
    <p:sldId id="541" r:id="rId27"/>
    <p:sldId id="516" r:id="rId28"/>
    <p:sldId id="530" r:id="rId29"/>
    <p:sldId id="535" r:id="rId30"/>
    <p:sldId id="521" r:id="rId31"/>
    <p:sldId id="518" r:id="rId32"/>
    <p:sldId id="531" r:id="rId33"/>
    <p:sldId id="517" r:id="rId34"/>
  </p:sldIdLst>
  <p:sldSz cx="9144000" cy="5143500" type="screen16x9"/>
  <p:notesSz cx="7010400" cy="9296400"/>
  <p:custDataLst>
    <p:tags r:id="rId37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0035DE"/>
    <a:srgbClr val="0000DE"/>
    <a:srgbClr val="000000"/>
    <a:srgbClr val="66CCFF"/>
    <a:srgbClr val="33CC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88192" autoAdjust="0"/>
  </p:normalViewPr>
  <p:slideViewPr>
    <p:cSldViewPr snapToObjects="1">
      <p:cViewPr varScale="1">
        <p:scale>
          <a:sx n="84" d="100"/>
          <a:sy n="84" d="100"/>
        </p:scale>
        <p:origin x="1050" y="60"/>
      </p:cViewPr>
      <p:guideLst>
        <p:guide orient="horz" pos="540"/>
        <p:guide pos="2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8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Collection Provenance  </a:t>
            </a:r>
          </a:p>
          <a:p>
            <a:pPr>
              <a:defRPr/>
            </a:pPr>
            <a:r>
              <a:rPr lang="en-US" dirty="0"/>
              <a:t>E98 segment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776910963052691"/>
          <c:y val="0.2438713799828276"/>
          <c:w val="0.58600024227740766"/>
          <c:h val="0.64395631019495347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Collection Provenance </a:t>
            </a:r>
          </a:p>
          <a:p>
            <a:pPr>
              <a:defRPr/>
            </a:pPr>
            <a:r>
              <a:rPr lang="en-US"/>
              <a:t>E98 segment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001302318126264"/>
                  <c:y val="-1.60410868645001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Federal</a:t>
                    </a:r>
                  </a:p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58-4AA1-82A3-264800B803A3}"/>
                </c:ext>
              </c:extLst>
            </c:dLbl>
            <c:dLbl>
              <c:idx val="1"/>
              <c:layout>
                <c:manualLayout>
                  <c:x val="4.84792521494993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Provincial</a:t>
                    </a:r>
                  </a:p>
                  <a:p>
                    <a:r>
                      <a:rPr lang="en-US" dirty="0"/>
                      <a:t> or Local</a:t>
                    </a:r>
                  </a:p>
                  <a:p>
                    <a:r>
                      <a:rPr lang="en-US" dirty="0"/>
                      <a:t> 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58-4AA1-82A3-264800B803A3}"/>
                </c:ext>
              </c:extLst>
            </c:dLbl>
            <c:dLbl>
              <c:idx val="2"/>
              <c:layout>
                <c:manualLayout>
                  <c:x val="-0.16583614548181477"/>
                  <c:y val="-5.0387596899224806E-2"/>
                </c:manualLayout>
              </c:layout>
              <c:tx>
                <c:rich>
                  <a:bodyPr/>
                  <a:lstStyle/>
                  <a:p>
                    <a:r>
                      <a:rPr lang="en-CA"/>
                      <a:t>USA - Federal</a:t>
                    </a:r>
                    <a:r>
                      <a:rPr lang="en-CA" baseline="0"/>
                      <a:t> </a:t>
                    </a:r>
                  </a:p>
                  <a:p>
                    <a:r>
                      <a:rPr lang="en-CA" baseline="0"/>
                      <a:t>or State</a:t>
                    </a:r>
                  </a:p>
                  <a:p>
                    <a:r>
                      <a:rPr lang="en-CA"/>
                      <a:t>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8-4AA1-82A3-264800B803A3}"/>
                </c:ext>
              </c:extLst>
            </c:dLbl>
            <c:dLbl>
              <c:idx val="3"/>
              <c:layout>
                <c:manualLayout>
                  <c:x val="0.16674493813273342"/>
                  <c:y val="-7.45483122749191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Private Publishers</a:t>
                    </a:r>
                  </a:p>
                  <a:p>
                    <a:r>
                      <a:rPr lang="en-US" dirty="0"/>
                      <a:t>  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58-4AA1-82A3-264800B803A3}"/>
                </c:ext>
              </c:extLst>
            </c:dLbl>
            <c:dLbl>
              <c:idx val="4"/>
              <c:layout>
                <c:manualLayout>
                  <c:x val="-2.9827755905511812E-2"/>
                  <c:y val="-2.66843679423792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University </a:t>
                    </a:r>
                  </a:p>
                  <a:p>
                    <a:r>
                      <a:rPr lang="en-US"/>
                      <a:t>Press</a:t>
                    </a:r>
                  </a:p>
                  <a:p>
                    <a:r>
                      <a:rPr lang="en-US"/>
                      <a:t> 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58-4AA1-82A3-264800B803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Indigenous</a:t>
                    </a:r>
                  </a:p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58-4AA1-82A3-264800B803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Graphs!$E$7:$E$12</c:f>
              <c:numCache>
                <c:formatCode>General</c:formatCode>
                <c:ptCount val="6"/>
                <c:pt idx="0">
                  <c:v>3262</c:v>
                </c:pt>
                <c:pt idx="1">
                  <c:v>581</c:v>
                </c:pt>
                <c:pt idx="2">
                  <c:v>95</c:v>
                </c:pt>
                <c:pt idx="3">
                  <c:v>1331</c:v>
                </c:pt>
                <c:pt idx="4">
                  <c:v>537</c:v>
                </c:pt>
                <c:pt idx="5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58-4AA1-82A3-264800B803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t" anchorCtr="0" compatLnSpc="1">
            <a:prstTxWarp prst="textNoShape">
              <a:avLst/>
            </a:prstTxWarp>
          </a:bodyPr>
          <a:lstStyle>
            <a:lvl1pPr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t" anchorCtr="0" compatLnSpc="1">
            <a:prstTxWarp prst="textNoShape">
              <a:avLst/>
            </a:prstTxWarp>
          </a:bodyPr>
          <a:lstStyle>
            <a:lvl1pPr algn="r"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b" anchorCtr="0" compatLnSpc="1">
            <a:prstTxWarp prst="textNoShape">
              <a:avLst/>
            </a:prstTxWarp>
          </a:bodyPr>
          <a:lstStyle>
            <a:lvl1pPr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b" anchorCtr="0" compatLnSpc="1">
            <a:prstTxWarp prst="textNoShape">
              <a:avLst/>
            </a:prstTxWarp>
          </a:bodyPr>
          <a:lstStyle>
            <a:lvl1pPr algn="r"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t" anchorCtr="0" compatLnSpc="1">
            <a:prstTxWarp prst="textNoShape">
              <a:avLst/>
            </a:prstTxWarp>
          </a:bodyPr>
          <a:lstStyle>
            <a:lvl1pPr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t" anchorCtr="0" compatLnSpc="1">
            <a:prstTxWarp prst="textNoShape">
              <a:avLst/>
            </a:prstTxWarp>
          </a:bodyPr>
          <a:lstStyle>
            <a:lvl1pPr algn="r"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b" anchorCtr="0" compatLnSpc="1">
            <a:prstTxWarp prst="textNoShape">
              <a:avLst/>
            </a:prstTxWarp>
          </a:bodyPr>
          <a:lstStyle>
            <a:lvl1pPr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2" tIns="46176" rIns="92352" bIns="46176" numCol="1" anchor="b" anchorCtr="0" compatLnSpc="1">
            <a:prstTxWarp prst="textNoShape">
              <a:avLst/>
            </a:prstTxWarp>
          </a:bodyPr>
          <a:lstStyle>
            <a:lvl1pPr algn="r" defTabSz="923796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ner.com/technology/topics/big-data.jsp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9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46" indent="-285710" defTabSz="92379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41" indent="-228569" defTabSz="92379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976" indent="-228569" defTabSz="92379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12" indent="-228569" defTabSz="92379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249" indent="-228569" defTabSz="9237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386" indent="-228569" defTabSz="9237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521" indent="-228569" defTabSz="9237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658" indent="-228569" defTabSz="9237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/>
              <a:t>Enlightenment vs knowledge.</a:t>
            </a:r>
          </a:p>
          <a:p>
            <a:pPr eaLnBrk="1" hangingPunct="1"/>
            <a:endParaRPr lang="fr-CA" altLang="en-US" dirty="0"/>
          </a:p>
          <a:p>
            <a:pPr eaLnBrk="1" hangingPunct="1"/>
            <a:r>
              <a:rPr lang="fr-CA" altLang="en-US" dirty="0"/>
              <a:t>Not in the Classical</a:t>
            </a:r>
            <a:r>
              <a:rPr lang="fr-CA" altLang="en-US" baseline="0" dirty="0"/>
              <a:t> sense (movement, school and tradition) but in the sense of an enlightened clientele. Not addressing the </a:t>
            </a:r>
            <a:r>
              <a:rPr lang="en-CA" altLang="en-US" baseline="0" noProof="0" dirty="0"/>
              <a:t>philosophical</a:t>
            </a:r>
            <a:r>
              <a:rPr lang="fr-CA" altLang="en-US" baseline="0" dirty="0"/>
              <a:t> as </a:t>
            </a:r>
            <a:r>
              <a:rPr lang="fr-CA" altLang="en-US" baseline="0" dirty="0" err="1"/>
              <a:t>much</a:t>
            </a:r>
            <a:r>
              <a:rPr lang="fr-CA" altLang="en-US" baseline="0" dirty="0"/>
              <a:t> as the </a:t>
            </a:r>
            <a:r>
              <a:rPr lang="fr-CA" altLang="en-US" baseline="0" dirty="0" err="1"/>
              <a:t>library</a:t>
            </a:r>
            <a:r>
              <a:rPr lang="fr-CA" altLang="en-US" baseline="0" dirty="0"/>
              <a:t> </a:t>
            </a:r>
            <a:r>
              <a:rPr lang="fr-CA" altLang="en-US" baseline="0" dirty="0" err="1"/>
              <a:t>searcher</a:t>
            </a:r>
            <a:r>
              <a:rPr lang="fr-CA" altLang="en-US" baseline="0" dirty="0"/>
              <a:t> issue. </a:t>
            </a:r>
          </a:p>
          <a:p>
            <a:pPr eaLnBrk="1" hangingPunct="1"/>
            <a:r>
              <a:rPr lang="fr-CA" altLang="en-US" baseline="0" dirty="0"/>
              <a:t>To </a:t>
            </a:r>
            <a:r>
              <a:rPr lang="fr-CA" altLang="en-US" baseline="0" dirty="0" err="1"/>
              <a:t>be</a:t>
            </a:r>
            <a:r>
              <a:rPr lang="fr-CA" altLang="en-US" baseline="0" dirty="0"/>
              <a:t> enlightened </a:t>
            </a:r>
            <a:r>
              <a:rPr lang="fr-CA" altLang="en-US" baseline="0" dirty="0" err="1"/>
              <a:t>here</a:t>
            </a:r>
            <a:r>
              <a:rPr lang="fr-CA" altLang="en-US" baseline="0" dirty="0"/>
              <a:t> </a:t>
            </a:r>
            <a:r>
              <a:rPr lang="fr-CA" altLang="en-US" baseline="0" dirty="0" err="1"/>
              <a:t>is</a:t>
            </a:r>
            <a:r>
              <a:rPr lang="fr-CA" altLang="en-US" baseline="0" dirty="0"/>
              <a:t> to </a:t>
            </a:r>
            <a:r>
              <a:rPr lang="fr-CA" altLang="en-US" baseline="0" dirty="0" err="1"/>
              <a:t>be</a:t>
            </a:r>
            <a:r>
              <a:rPr lang="fr-CA" altLang="en-US" baseline="0" dirty="0"/>
              <a:t> more </a:t>
            </a:r>
            <a:r>
              <a:rPr lang="fr-CA" altLang="en-US" baseline="0" dirty="0" err="1"/>
              <a:t>informed</a:t>
            </a:r>
            <a:r>
              <a:rPr lang="fr-CA" altLang="en-US" baseline="0" dirty="0"/>
              <a:t> on the </a:t>
            </a:r>
            <a:r>
              <a:rPr lang="fr-CA" altLang="en-US" baseline="0" dirty="0" err="1"/>
              <a:t>possibilities</a:t>
            </a:r>
            <a:r>
              <a:rPr lang="fr-CA" altLang="en-US" baseline="0" dirty="0"/>
              <a:t>. The enlightened </a:t>
            </a:r>
            <a:r>
              <a:rPr lang="fr-CA" altLang="en-US" baseline="0" dirty="0" err="1"/>
              <a:t>searcher</a:t>
            </a:r>
            <a:r>
              <a:rPr lang="fr-CA" altLang="en-US" baseline="0" dirty="0"/>
              <a:t> </a:t>
            </a:r>
            <a:r>
              <a:rPr lang="fr-CA" altLang="en-US" baseline="0" dirty="0" err="1"/>
              <a:t>will</a:t>
            </a:r>
            <a:r>
              <a:rPr lang="fr-CA" altLang="en-US" baseline="0" dirty="0"/>
              <a:t> capture a </a:t>
            </a:r>
            <a:r>
              <a:rPr lang="fr-CA" altLang="en-US" baseline="0" dirty="0" err="1"/>
              <a:t>better</a:t>
            </a:r>
            <a:r>
              <a:rPr lang="fr-CA" altLang="en-US" baseline="0" dirty="0"/>
              <a:t> sense of the </a:t>
            </a:r>
            <a:r>
              <a:rPr lang="fr-CA" altLang="en-US" baseline="0" dirty="0" err="1"/>
              <a:t>Indigenous</a:t>
            </a:r>
            <a:r>
              <a:rPr lang="fr-CA" altLang="en-US" baseline="0" dirty="0"/>
              <a:t> </a:t>
            </a:r>
            <a:r>
              <a:rPr lang="fr-CA" altLang="en-US" baseline="0" dirty="0" err="1"/>
              <a:t>experience</a:t>
            </a:r>
            <a:r>
              <a:rPr lang="fr-CA" altLang="en-US" baseline="0" dirty="0"/>
              <a:t>.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</a:t>
            </a:r>
            <a:r>
              <a:rPr lang="fr-CA" baseline="0" dirty="0"/>
              <a:t> </a:t>
            </a:r>
            <a:r>
              <a:rPr lang="fr-CA" baseline="0" dirty="0" err="1"/>
              <a:t>big</a:t>
            </a:r>
            <a:r>
              <a:rPr lang="fr-CA" baseline="0" dirty="0"/>
              <a:t> data </a:t>
            </a:r>
            <a:r>
              <a:rPr lang="fr-CA" baseline="0" dirty="0" err="1"/>
              <a:t>universe</a:t>
            </a:r>
            <a:r>
              <a:rPr lang="fr-CA" baseline="0" dirty="0"/>
              <a:t>. </a:t>
            </a:r>
            <a:r>
              <a:rPr lang="fr-CA" baseline="0" dirty="0" err="1"/>
              <a:t>Context</a:t>
            </a:r>
            <a:r>
              <a:rPr lang="fr-CA" baseline="0" dirty="0"/>
              <a:t> for data and </a:t>
            </a:r>
            <a:r>
              <a:rPr lang="fr-CA" baseline="0" dirty="0" err="1"/>
              <a:t>why</a:t>
            </a:r>
            <a:r>
              <a:rPr lang="fr-CA" baseline="0" dirty="0"/>
              <a:t> </a:t>
            </a:r>
            <a:r>
              <a:rPr lang="fr-CA" baseline="0" dirty="0" err="1"/>
              <a:t>it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important ‘NOW’!</a:t>
            </a:r>
          </a:p>
          <a:p>
            <a:endParaRPr lang="fr-CA" baseline="0" dirty="0"/>
          </a:p>
          <a:p>
            <a:r>
              <a:rPr lang="fr-CA" dirty="0"/>
              <a:t>*</a:t>
            </a:r>
            <a:r>
              <a:rPr lang="fr-CA" dirty="0" err="1"/>
              <a:t>Digitization</a:t>
            </a:r>
            <a:r>
              <a:rPr lang="fr-CA" baseline="0" dirty="0"/>
              <a:t> shows on a </a:t>
            </a:r>
            <a:r>
              <a:rPr lang="fr-CA" baseline="0" dirty="0" err="1"/>
              <a:t>small</a:t>
            </a:r>
            <a:r>
              <a:rPr lang="fr-CA" baseline="0" dirty="0"/>
              <a:t> </a:t>
            </a:r>
            <a:r>
              <a:rPr lang="fr-CA" baseline="0" dirty="0" err="1"/>
              <a:t>scale</a:t>
            </a:r>
            <a:r>
              <a:rPr lang="fr-CA" baseline="0" dirty="0"/>
              <a:t>, </a:t>
            </a:r>
            <a:r>
              <a:rPr lang="fr-CA" baseline="0" dirty="0" err="1"/>
              <a:t>what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</a:t>
            </a:r>
            <a:r>
              <a:rPr lang="fr-CA" baseline="0" dirty="0" err="1"/>
              <a:t>really</a:t>
            </a:r>
            <a:r>
              <a:rPr lang="fr-CA" baseline="0" dirty="0"/>
              <a:t> </a:t>
            </a:r>
            <a:r>
              <a:rPr lang="fr-CA" baseline="0" dirty="0" err="1"/>
              <a:t>true</a:t>
            </a:r>
            <a:r>
              <a:rPr lang="fr-CA" baseline="0" dirty="0"/>
              <a:t> on a </a:t>
            </a:r>
            <a:r>
              <a:rPr lang="fr-CA" baseline="0" dirty="0" err="1"/>
              <a:t>much</a:t>
            </a:r>
            <a:r>
              <a:rPr lang="fr-CA" baseline="0" dirty="0"/>
              <a:t> </a:t>
            </a:r>
            <a:r>
              <a:rPr lang="fr-CA" baseline="0" dirty="0" err="1"/>
              <a:t>larger</a:t>
            </a:r>
            <a:r>
              <a:rPr lang="fr-CA" baseline="0" dirty="0"/>
              <a:t> </a:t>
            </a:r>
            <a:r>
              <a:rPr lang="fr-CA" baseline="0" dirty="0" err="1"/>
              <a:t>scale</a:t>
            </a:r>
            <a:r>
              <a:rPr lang="fr-CA" baseline="0" dirty="0"/>
              <a:t> (</a:t>
            </a:r>
            <a:r>
              <a:rPr lang="fr-CA" baseline="0" dirty="0" err="1"/>
              <a:t>Big</a:t>
            </a:r>
            <a:r>
              <a:rPr lang="fr-CA" baseline="0" dirty="0"/>
              <a:t> data).</a:t>
            </a:r>
          </a:p>
          <a:p>
            <a:r>
              <a:rPr lang="fr-CA" baseline="0" dirty="0"/>
              <a:t>*</a:t>
            </a:r>
            <a:r>
              <a:rPr lang="fr-CA" baseline="0" dirty="0" err="1"/>
              <a:t>Many</a:t>
            </a:r>
            <a:r>
              <a:rPr lang="fr-CA" baseline="0" dirty="0"/>
              <a:t> </a:t>
            </a:r>
            <a:r>
              <a:rPr lang="fr-CA" baseline="0" dirty="0" err="1"/>
              <a:t>libraries</a:t>
            </a:r>
            <a:r>
              <a:rPr lang="fr-CA" baseline="0" dirty="0"/>
              <a:t> </a:t>
            </a:r>
            <a:r>
              <a:rPr lang="fr-CA" baseline="0" dirty="0" err="1"/>
              <a:t>forget</a:t>
            </a:r>
            <a:r>
              <a:rPr lang="fr-CA" baseline="0" dirty="0"/>
              <a:t>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they</a:t>
            </a:r>
            <a:r>
              <a:rPr lang="fr-CA" baseline="0" dirty="0"/>
              <a:t> are </a:t>
            </a:r>
            <a:r>
              <a:rPr lang="fr-CA" baseline="0" dirty="0" err="1"/>
              <a:t>storehouses</a:t>
            </a:r>
            <a:r>
              <a:rPr lang="fr-CA" baseline="0" dirty="0"/>
              <a:t> for </a:t>
            </a:r>
            <a:r>
              <a:rPr lang="fr-CA" baseline="0" dirty="0" err="1"/>
              <a:t>very</a:t>
            </a:r>
            <a:r>
              <a:rPr lang="fr-CA" baseline="0" dirty="0"/>
              <a:t> large sets of data, and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it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</a:t>
            </a:r>
            <a:r>
              <a:rPr lang="fr-CA" baseline="0" dirty="0" err="1"/>
              <a:t>only</a:t>
            </a:r>
            <a:r>
              <a:rPr lang="fr-CA" baseline="0" dirty="0"/>
              <a:t> how </a:t>
            </a:r>
            <a:r>
              <a:rPr lang="fr-CA" baseline="0" dirty="0" err="1"/>
              <a:t>we</a:t>
            </a:r>
            <a:r>
              <a:rPr lang="fr-CA" baseline="0" dirty="0"/>
              <a:t> </a:t>
            </a:r>
            <a:r>
              <a:rPr lang="fr-CA" baseline="0" dirty="0" err="1"/>
              <a:t>think</a:t>
            </a:r>
            <a:r>
              <a:rPr lang="fr-CA" baseline="0" dirty="0"/>
              <a:t> about </a:t>
            </a:r>
            <a:r>
              <a:rPr lang="fr-CA" baseline="0" dirty="0" err="1"/>
              <a:t>it</a:t>
            </a:r>
            <a:r>
              <a:rPr lang="fr-CA" baseline="0" dirty="0"/>
              <a:t>,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limits</a:t>
            </a:r>
            <a:r>
              <a:rPr lang="fr-CA" baseline="0" dirty="0"/>
              <a:t> </a:t>
            </a:r>
            <a:r>
              <a:rPr lang="fr-CA" baseline="0" dirty="0" err="1"/>
              <a:t>our</a:t>
            </a:r>
            <a:r>
              <a:rPr lang="fr-CA" baseline="0" dirty="0"/>
              <a:t> </a:t>
            </a:r>
            <a:r>
              <a:rPr lang="fr-CA" baseline="0" dirty="0" err="1"/>
              <a:t>undertaking</a:t>
            </a:r>
            <a:r>
              <a:rPr lang="fr-CA" baseline="0" dirty="0"/>
              <a:t> and </a:t>
            </a:r>
            <a:r>
              <a:rPr lang="fr-CA" baseline="0" dirty="0" err="1"/>
              <a:t>understanding</a:t>
            </a:r>
            <a:r>
              <a:rPr lang="fr-CA" baseline="0" dirty="0"/>
              <a:t>. </a:t>
            </a:r>
          </a:p>
          <a:p>
            <a:r>
              <a:rPr lang="fr-CA" baseline="0" dirty="0"/>
              <a:t>*Hope </a:t>
            </a:r>
            <a:r>
              <a:rPr lang="fr-CA" baseline="0" dirty="0" err="1"/>
              <a:t>my</a:t>
            </a:r>
            <a:r>
              <a:rPr lang="fr-CA" baseline="0" dirty="0"/>
              <a:t> </a:t>
            </a:r>
            <a:r>
              <a:rPr lang="fr-CA" baseline="0" dirty="0" err="1"/>
              <a:t>examples</a:t>
            </a:r>
            <a:r>
              <a:rPr lang="fr-CA" baseline="0" dirty="0"/>
              <a:t> </a:t>
            </a:r>
            <a:r>
              <a:rPr lang="fr-CA" baseline="0" dirty="0" err="1"/>
              <a:t>will</a:t>
            </a:r>
            <a:r>
              <a:rPr lang="fr-CA" baseline="0" dirty="0"/>
              <a:t> show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even</a:t>
            </a:r>
            <a:r>
              <a:rPr lang="fr-CA" baseline="0" dirty="0"/>
              <a:t> </a:t>
            </a:r>
            <a:r>
              <a:rPr lang="fr-CA" baseline="0" dirty="0" err="1"/>
              <a:t>small</a:t>
            </a:r>
            <a:r>
              <a:rPr lang="fr-CA" baseline="0" dirty="0"/>
              <a:t> </a:t>
            </a:r>
            <a:r>
              <a:rPr lang="fr-CA" baseline="0" dirty="0" err="1"/>
              <a:t>libraries</a:t>
            </a:r>
            <a:r>
              <a:rPr lang="fr-CA" baseline="0" dirty="0"/>
              <a:t>, </a:t>
            </a:r>
            <a:r>
              <a:rPr lang="fr-CA" baseline="0" dirty="0" err="1"/>
              <a:t>can</a:t>
            </a:r>
            <a:r>
              <a:rPr lang="fr-CA" baseline="0" dirty="0"/>
              <a:t> </a:t>
            </a:r>
            <a:r>
              <a:rPr lang="fr-CA" baseline="0" dirty="0" err="1"/>
              <a:t>address</a:t>
            </a:r>
            <a:r>
              <a:rPr lang="fr-CA" baseline="0" dirty="0"/>
              <a:t> the issue of large-</a:t>
            </a:r>
            <a:r>
              <a:rPr lang="fr-CA" baseline="0" dirty="0" err="1"/>
              <a:t>scale</a:t>
            </a:r>
            <a:r>
              <a:rPr lang="fr-CA" baseline="0" dirty="0"/>
              <a:t> data, if </a:t>
            </a:r>
            <a:r>
              <a:rPr lang="fr-CA" baseline="0" dirty="0" err="1"/>
              <a:t>they</a:t>
            </a:r>
            <a:r>
              <a:rPr lang="fr-CA" baseline="0" dirty="0"/>
              <a:t> </a:t>
            </a:r>
            <a:r>
              <a:rPr lang="fr-CA" baseline="0" dirty="0" err="1"/>
              <a:t>invest</a:t>
            </a:r>
            <a:r>
              <a:rPr lang="fr-CA" baseline="0" dirty="0"/>
              <a:t> time and effort in </a:t>
            </a:r>
            <a:r>
              <a:rPr lang="fr-CA" baseline="0" dirty="0" err="1"/>
              <a:t>understanding</a:t>
            </a:r>
            <a:r>
              <a:rPr lang="fr-CA" baseline="0" dirty="0"/>
              <a:t> </a:t>
            </a:r>
            <a:r>
              <a:rPr lang="fr-CA" baseline="0" dirty="0" err="1"/>
              <a:t>their</a:t>
            </a:r>
            <a:r>
              <a:rPr lang="fr-CA" baseline="0" dirty="0"/>
              <a:t> </a:t>
            </a:r>
            <a:r>
              <a:rPr lang="fr-CA" baseline="0" dirty="0" err="1"/>
              <a:t>own</a:t>
            </a:r>
            <a:r>
              <a:rPr lang="fr-CA" baseline="0" dirty="0"/>
              <a:t> collection more </a:t>
            </a:r>
            <a:r>
              <a:rPr lang="fr-CA" baseline="0" dirty="0" err="1"/>
              <a:t>broadly</a:t>
            </a:r>
            <a:r>
              <a:rPr lang="fr-CA" baseline="0" dirty="0"/>
              <a:t>.</a:t>
            </a:r>
          </a:p>
          <a:p>
            <a:endParaRPr lang="fr-CA" baseline="0" dirty="0"/>
          </a:p>
          <a:p>
            <a:r>
              <a:rPr lang="fr-CA" baseline="0" dirty="0"/>
              <a:t>In </a:t>
            </a:r>
            <a:r>
              <a:rPr lang="fr-CA" baseline="0" dirty="0" err="1"/>
              <a:t>this</a:t>
            </a:r>
            <a:r>
              <a:rPr lang="fr-CA" baseline="0" dirty="0"/>
              <a:t> </a:t>
            </a:r>
            <a:r>
              <a:rPr lang="fr-CA" baseline="0" dirty="0" err="1"/>
              <a:t>interpretation</a:t>
            </a:r>
            <a:r>
              <a:rPr lang="fr-CA" baseline="0" dirty="0"/>
              <a:t> I </a:t>
            </a:r>
            <a:r>
              <a:rPr lang="fr-CA" baseline="0" dirty="0" err="1"/>
              <a:t>am</a:t>
            </a:r>
            <a:r>
              <a:rPr lang="fr-CA" baseline="0" dirty="0"/>
              <a:t> </a:t>
            </a:r>
            <a:r>
              <a:rPr lang="fr-CA" baseline="0" dirty="0" err="1"/>
              <a:t>grateful</a:t>
            </a:r>
            <a:r>
              <a:rPr lang="fr-CA" baseline="0" dirty="0"/>
              <a:t> for the </a:t>
            </a:r>
            <a:r>
              <a:rPr lang="fr-CA" baseline="0" dirty="0" err="1"/>
              <a:t>work</a:t>
            </a:r>
            <a:r>
              <a:rPr lang="fr-CA" baseline="0" dirty="0"/>
              <a:t> of Dr. Marian </a:t>
            </a:r>
            <a:r>
              <a:rPr lang="fr-CA" baseline="0" dirty="0" err="1"/>
              <a:t>Dörk</a:t>
            </a:r>
            <a:r>
              <a:rPr lang="fr-CA" baseline="0" dirty="0"/>
              <a:t>. </a:t>
            </a:r>
          </a:p>
          <a:p>
            <a:r>
              <a:rPr lang="fr-CA" baseline="0" dirty="0"/>
              <a:t>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39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* This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conceptual</a:t>
            </a:r>
            <a:r>
              <a:rPr lang="fr-CA" dirty="0"/>
              <a:t> </a:t>
            </a:r>
            <a:r>
              <a:rPr lang="fr-CA" dirty="0" err="1"/>
              <a:t>leap</a:t>
            </a:r>
            <a:r>
              <a:rPr lang="fr-CA" dirty="0"/>
              <a:t>. </a:t>
            </a:r>
            <a:r>
              <a:rPr lang="fr-CA" dirty="0" err="1"/>
              <a:t>From</a:t>
            </a:r>
            <a:r>
              <a:rPr lang="fr-CA" dirty="0"/>
              <a:t> practice to cognition. </a:t>
            </a:r>
          </a:p>
          <a:p>
            <a:endParaRPr lang="fr-CA" dirty="0"/>
          </a:p>
          <a:p>
            <a:r>
              <a:rPr lang="fr-CA" dirty="0"/>
              <a:t>* Intelligence – </a:t>
            </a:r>
            <a:r>
              <a:rPr lang="fr-CA" dirty="0" err="1"/>
              <a:t>thinking</a:t>
            </a:r>
            <a:r>
              <a:rPr lang="fr-CA" dirty="0"/>
              <a:t> of </a:t>
            </a:r>
            <a:r>
              <a:rPr lang="fr-CA" dirty="0" err="1"/>
              <a:t>deciders</a:t>
            </a:r>
            <a:r>
              <a:rPr lang="fr-CA" dirty="0"/>
              <a:t>, at a point in time, </a:t>
            </a:r>
            <a:r>
              <a:rPr lang="fr-CA" dirty="0" err="1"/>
              <a:t>based</a:t>
            </a:r>
            <a:r>
              <a:rPr lang="fr-CA" dirty="0"/>
              <a:t> on a </a:t>
            </a:r>
            <a:r>
              <a:rPr lang="fr-CA" dirty="0" err="1"/>
              <a:t>policy</a:t>
            </a:r>
            <a:r>
              <a:rPr lang="fr-CA" dirty="0"/>
              <a:t> structure and objectives.</a:t>
            </a:r>
          </a:p>
          <a:p>
            <a:endParaRPr lang="fr-CA" dirty="0"/>
          </a:p>
          <a:p>
            <a:pPr defTabSz="619203">
              <a:defRPr/>
            </a:pPr>
            <a:r>
              <a:rPr lang="fr-CA" dirty="0" err="1"/>
              <a:t>Ref</a:t>
            </a:r>
            <a:r>
              <a:rPr lang="fr-CA" dirty="0"/>
              <a:t>.: </a:t>
            </a:r>
            <a:r>
              <a:rPr lang="fr-CA" i="1" dirty="0" err="1"/>
              <a:t>Visualizing</a:t>
            </a:r>
            <a:r>
              <a:rPr lang="fr-CA" i="1" dirty="0"/>
              <a:t> cultural</a:t>
            </a:r>
            <a:r>
              <a:rPr lang="fr-CA" i="1" baseline="0" dirty="0"/>
              <a:t> data: </a:t>
            </a:r>
            <a:r>
              <a:rPr lang="fr-CA" i="1" baseline="0" dirty="0" err="1"/>
              <a:t>experimental</a:t>
            </a:r>
            <a:r>
              <a:rPr lang="fr-CA" i="1" baseline="0" dirty="0"/>
              <a:t> interfaces for </a:t>
            </a:r>
            <a:r>
              <a:rPr lang="fr-CA" i="1" baseline="0" dirty="0" err="1"/>
              <a:t>digitized</a:t>
            </a:r>
            <a:r>
              <a:rPr lang="fr-CA" i="1" baseline="0" dirty="0"/>
              <a:t> collections </a:t>
            </a:r>
            <a:r>
              <a:rPr lang="fr-CA" baseline="0" dirty="0"/>
              <a:t>– Dr. Marian </a:t>
            </a:r>
            <a:r>
              <a:rPr lang="fr-CA" baseline="0" dirty="0" err="1"/>
              <a:t>Dörk</a:t>
            </a:r>
            <a:r>
              <a:rPr lang="fr-CA" baseline="0" dirty="0"/>
              <a:t>, Institute for </a:t>
            </a:r>
            <a:r>
              <a:rPr lang="fr-CA" baseline="0" dirty="0" err="1"/>
              <a:t>Urban</a:t>
            </a:r>
            <a:r>
              <a:rPr lang="fr-CA" baseline="0" dirty="0"/>
              <a:t> Futures, </a:t>
            </a:r>
            <a:r>
              <a:rPr lang="fr-CA" baseline="0" dirty="0" err="1"/>
              <a:t>University</a:t>
            </a:r>
            <a:r>
              <a:rPr lang="fr-CA" baseline="0" dirty="0"/>
              <a:t> of Potsdam, Germany. – </a:t>
            </a:r>
            <a:r>
              <a:rPr lang="fr-CA" baseline="0" dirty="0" err="1"/>
              <a:t>presented</a:t>
            </a:r>
            <a:r>
              <a:rPr lang="fr-CA" baseline="0" dirty="0"/>
              <a:t> as ASIS&amp;T </a:t>
            </a:r>
            <a:r>
              <a:rPr lang="fr-CA" baseline="0" dirty="0" err="1"/>
              <a:t>Webinar</a:t>
            </a:r>
            <a:r>
              <a:rPr lang="fr-CA" baseline="0" dirty="0"/>
              <a:t>, July 7 2016.  </a:t>
            </a:r>
          </a:p>
          <a:p>
            <a:pPr defTabSz="619203">
              <a:defRPr/>
            </a:pPr>
            <a:endParaRPr lang="en-US" dirty="0"/>
          </a:p>
          <a:p>
            <a:pPr marL="129001" indent="-129001" defTabSz="619203">
              <a:spcBef>
                <a:spcPct val="0"/>
              </a:spcBef>
              <a:spcAft>
                <a:spcPct val="37000"/>
              </a:spcAft>
              <a:buFontTx/>
              <a:buChar char="•"/>
              <a:tabLst>
                <a:tab pos="3870018" algn="l"/>
              </a:tabLst>
              <a:defRPr/>
            </a:pPr>
            <a:r>
              <a:rPr lang="fr-CA" sz="900" kern="0" dirty="0" err="1">
                <a:solidFill>
                  <a:srgbClr val="000066"/>
                </a:solidFill>
                <a:latin typeface="Arial"/>
              </a:rPr>
              <a:t>Comprehensiveness</a:t>
            </a:r>
            <a:endParaRPr lang="fr-CA" sz="900" kern="0" dirty="0">
              <a:solidFill>
                <a:srgbClr val="000066"/>
              </a:solidFill>
              <a:latin typeface="Arial"/>
            </a:endParaRPr>
          </a:p>
          <a:p>
            <a:pPr marL="129001" indent="-129001" defTabSz="619203">
              <a:spcBef>
                <a:spcPct val="0"/>
              </a:spcBef>
              <a:spcAft>
                <a:spcPct val="37000"/>
              </a:spcAft>
              <a:buFontTx/>
              <a:buChar char="•"/>
              <a:tabLst>
                <a:tab pos="3870018" algn="l"/>
              </a:tabLst>
              <a:defRPr/>
            </a:pPr>
            <a:r>
              <a:rPr lang="fr-CA" sz="900" kern="0" dirty="0" err="1">
                <a:solidFill>
                  <a:srgbClr val="000066"/>
                </a:solidFill>
                <a:latin typeface="Arial"/>
              </a:rPr>
              <a:t>Richness</a:t>
            </a:r>
            <a:endParaRPr lang="fr-CA" sz="900" kern="0" dirty="0">
              <a:solidFill>
                <a:srgbClr val="000066"/>
              </a:solidFill>
              <a:latin typeface="Arial"/>
            </a:endParaRPr>
          </a:p>
          <a:p>
            <a:pPr marL="129001" indent="-129001" defTabSz="619203">
              <a:spcBef>
                <a:spcPct val="0"/>
              </a:spcBef>
              <a:spcAft>
                <a:spcPct val="37000"/>
              </a:spcAft>
              <a:buFontTx/>
              <a:buChar char="•"/>
              <a:tabLst>
                <a:tab pos="3870018" algn="l"/>
              </a:tabLst>
              <a:defRPr/>
            </a:pPr>
            <a:r>
              <a:rPr lang="fr-CA" sz="900" kern="0" dirty="0" err="1">
                <a:solidFill>
                  <a:srgbClr val="000066"/>
                </a:solidFill>
                <a:latin typeface="Arial"/>
              </a:rPr>
              <a:t>Historical</a:t>
            </a:r>
            <a:r>
              <a:rPr lang="fr-CA" sz="900" kern="0" dirty="0">
                <a:solidFill>
                  <a:srgbClr val="000066"/>
                </a:solidFill>
                <a:latin typeface="Arial"/>
              </a:rPr>
              <a:t>  </a:t>
            </a:r>
          </a:p>
          <a:p>
            <a:pPr marL="129001" indent="-129001" defTabSz="619203">
              <a:spcBef>
                <a:spcPct val="0"/>
              </a:spcBef>
              <a:spcAft>
                <a:spcPct val="37000"/>
              </a:spcAft>
              <a:buFontTx/>
              <a:buChar char="•"/>
              <a:tabLst>
                <a:tab pos="3870018" algn="l"/>
              </a:tabLst>
              <a:defRPr/>
            </a:pPr>
            <a:r>
              <a:rPr lang="fr-CA" sz="900" kern="0" dirty="0">
                <a:solidFill>
                  <a:srgbClr val="000066"/>
                </a:solidFill>
                <a:latin typeface="Arial"/>
              </a:rPr>
              <a:t>Design </a:t>
            </a:r>
            <a:r>
              <a:rPr lang="fr-CA" sz="900" kern="0" dirty="0" err="1">
                <a:solidFill>
                  <a:srgbClr val="000066"/>
                </a:solidFill>
                <a:latin typeface="Arial"/>
              </a:rPr>
              <a:t>opportunities</a:t>
            </a:r>
            <a:r>
              <a:rPr lang="fr-CA" sz="900" kern="0" dirty="0">
                <a:solidFill>
                  <a:srgbClr val="000066"/>
                </a:solidFill>
                <a:latin typeface="Arial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08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The issue,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people </a:t>
            </a:r>
            <a:r>
              <a:rPr lang="fr-CA" dirty="0" err="1"/>
              <a:t>often</a:t>
            </a:r>
            <a:r>
              <a:rPr lang="fr-CA" dirty="0"/>
              <a:t> </a:t>
            </a:r>
            <a:r>
              <a:rPr lang="fr-CA" dirty="0" err="1"/>
              <a:t>view</a:t>
            </a:r>
            <a:r>
              <a:rPr lang="fr-CA" dirty="0"/>
              <a:t> data as </a:t>
            </a:r>
            <a:r>
              <a:rPr lang="fr-CA" dirty="0" err="1"/>
              <a:t>pictures</a:t>
            </a:r>
            <a:r>
              <a:rPr lang="fr-CA" dirty="0"/>
              <a:t>. And</a:t>
            </a:r>
            <a:r>
              <a:rPr lang="fr-CA" baseline="0" dirty="0"/>
              <a:t> </a:t>
            </a:r>
            <a:r>
              <a:rPr lang="fr-CA" baseline="0" dirty="0" err="1"/>
              <a:t>they</a:t>
            </a:r>
            <a:r>
              <a:rPr lang="fr-CA" baseline="0" dirty="0"/>
              <a:t> </a:t>
            </a:r>
            <a:r>
              <a:rPr lang="fr-CA" baseline="0" dirty="0" err="1"/>
              <a:t>view</a:t>
            </a:r>
            <a:r>
              <a:rPr lang="fr-CA" baseline="0" dirty="0"/>
              <a:t> </a:t>
            </a:r>
            <a:r>
              <a:rPr lang="fr-CA" baseline="0" dirty="0" err="1"/>
              <a:t>pictures</a:t>
            </a:r>
            <a:r>
              <a:rPr lang="fr-CA" baseline="0" dirty="0"/>
              <a:t> as </a:t>
            </a:r>
            <a:r>
              <a:rPr lang="fr-CA" baseline="0" dirty="0" err="1"/>
              <a:t>specific</a:t>
            </a:r>
            <a:r>
              <a:rPr lang="fr-CA" baseline="0" dirty="0"/>
              <a:t> spatial, </a:t>
            </a:r>
            <a:r>
              <a:rPr lang="fr-CA" baseline="0" dirty="0" err="1"/>
              <a:t>geometrical</a:t>
            </a:r>
            <a:r>
              <a:rPr lang="fr-CA" baseline="0" dirty="0"/>
              <a:t> </a:t>
            </a:r>
            <a:r>
              <a:rPr lang="fr-CA" baseline="0" dirty="0" err="1"/>
              <a:t>forms</a:t>
            </a:r>
            <a:r>
              <a:rPr lang="fr-CA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08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is knowledge? – sets, schemes, geometries…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7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Top </a:t>
            </a:r>
            <a:r>
              <a:rPr lang="fr-CA" b="1" dirty="0"/>
              <a:t>35 First </a:t>
            </a:r>
            <a:r>
              <a:rPr lang="fr-CA" b="1" dirty="0" err="1"/>
              <a:t>Subject</a:t>
            </a:r>
            <a:r>
              <a:rPr lang="fr-CA" b="1" dirty="0"/>
              <a:t> </a:t>
            </a:r>
            <a:r>
              <a:rPr lang="fr-CA" b="1" dirty="0" err="1"/>
              <a:t>Headings</a:t>
            </a:r>
            <a:r>
              <a:rPr lang="fr-CA" dirty="0"/>
              <a:t> on </a:t>
            </a:r>
            <a:r>
              <a:rPr lang="fr-CA" dirty="0" err="1"/>
              <a:t>material</a:t>
            </a:r>
            <a:r>
              <a:rPr lang="fr-CA" dirty="0"/>
              <a:t> </a:t>
            </a:r>
            <a:r>
              <a:rPr lang="fr-CA" dirty="0" err="1"/>
              <a:t>found</a:t>
            </a:r>
            <a:r>
              <a:rPr lang="fr-CA" dirty="0"/>
              <a:t> in the INAC Library Collection </a:t>
            </a:r>
            <a:r>
              <a:rPr lang="fr-CA" dirty="0" err="1"/>
              <a:t>under</a:t>
            </a:r>
            <a:r>
              <a:rPr lang="fr-CA" dirty="0"/>
              <a:t> topic ‘</a:t>
            </a:r>
            <a:r>
              <a:rPr lang="fr-CA" dirty="0" err="1"/>
              <a:t>Aboriginal</a:t>
            </a:r>
            <a:r>
              <a:rPr lang="fr-CA" dirty="0"/>
              <a:t>’. </a:t>
            </a:r>
          </a:p>
          <a:p>
            <a:r>
              <a:rPr lang="fr-CA" dirty="0"/>
              <a:t>Total = 8,960</a:t>
            </a:r>
            <a:r>
              <a:rPr lang="fr-CA" baseline="0" dirty="0"/>
              <a:t> items. – not </a:t>
            </a:r>
            <a:r>
              <a:rPr lang="fr-CA" baseline="0" dirty="0" err="1"/>
              <a:t>specifically</a:t>
            </a:r>
            <a:r>
              <a:rPr lang="fr-CA" baseline="0" dirty="0"/>
              <a:t> </a:t>
            </a:r>
            <a:r>
              <a:rPr lang="fr-CA" baseline="0" dirty="0" err="1"/>
              <a:t>departmental</a:t>
            </a:r>
            <a:r>
              <a:rPr lang="fr-CA" baseline="0" dirty="0"/>
              <a:t> but </a:t>
            </a:r>
            <a:r>
              <a:rPr lang="fr-CA" baseline="0" dirty="0" err="1"/>
              <a:t>provides</a:t>
            </a:r>
            <a:r>
              <a:rPr lang="fr-CA" baseline="0" dirty="0"/>
              <a:t>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interesting</a:t>
            </a:r>
            <a:r>
              <a:rPr lang="fr-CA" baseline="0" dirty="0"/>
              <a:t> trends. </a:t>
            </a:r>
          </a:p>
          <a:p>
            <a:endParaRPr lang="fr-CA" baseline="0" dirty="0"/>
          </a:p>
          <a:p>
            <a:r>
              <a:rPr lang="fr-CA" baseline="0" dirty="0"/>
              <a:t>Value = </a:t>
            </a:r>
            <a:r>
              <a:rPr lang="fr-CA" baseline="0" dirty="0" err="1"/>
              <a:t>much</a:t>
            </a:r>
            <a:r>
              <a:rPr lang="fr-CA" baseline="0" dirty="0"/>
              <a:t> </a:t>
            </a:r>
            <a:r>
              <a:rPr lang="fr-CA" baseline="0" dirty="0" err="1"/>
              <a:t>broader</a:t>
            </a:r>
            <a:r>
              <a:rPr lang="fr-CA" baseline="0" dirty="0"/>
              <a:t> </a:t>
            </a:r>
            <a:r>
              <a:rPr lang="fr-CA" baseline="0" dirty="0" err="1"/>
              <a:t>understanding</a:t>
            </a:r>
            <a:r>
              <a:rPr lang="fr-CA" baseline="0" dirty="0"/>
              <a:t> of content, value and </a:t>
            </a:r>
            <a:r>
              <a:rPr lang="fr-CA" baseline="0" dirty="0" err="1"/>
              <a:t>representation</a:t>
            </a:r>
            <a:r>
              <a:rPr lang="fr-CA" baseline="0" dirty="0"/>
              <a:t> of content for </a:t>
            </a:r>
            <a:r>
              <a:rPr lang="fr-CA" baseline="0" dirty="0" err="1"/>
              <a:t>our</a:t>
            </a:r>
            <a:r>
              <a:rPr lang="fr-CA" baseline="0" dirty="0"/>
              <a:t> </a:t>
            </a:r>
            <a:r>
              <a:rPr lang="fr-CA" baseline="0" dirty="0" err="1"/>
              <a:t>stakeholders</a:t>
            </a:r>
            <a:r>
              <a:rPr lang="fr-CA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927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9232">
              <a:defRPr/>
            </a:pPr>
            <a:r>
              <a:rPr lang="fr-CA" dirty="0" err="1"/>
              <a:t>Graphic</a:t>
            </a:r>
            <a:r>
              <a:rPr lang="fr-CA" baseline="0" dirty="0"/>
              <a:t> </a:t>
            </a:r>
            <a:r>
              <a:rPr lang="fr-CA" baseline="0" dirty="0" err="1"/>
              <a:t>presents</a:t>
            </a:r>
            <a:r>
              <a:rPr lang="fr-CA" baseline="0" dirty="0"/>
              <a:t> segmentation </a:t>
            </a:r>
            <a:r>
              <a:rPr lang="fr-CA" baseline="0" dirty="0" err="1"/>
              <a:t>highlights</a:t>
            </a:r>
            <a:r>
              <a:rPr lang="fr-CA" baseline="0" dirty="0"/>
              <a:t> for </a:t>
            </a:r>
            <a:r>
              <a:rPr lang="fr-CA" dirty="0"/>
              <a:t>4,010</a:t>
            </a:r>
            <a:r>
              <a:rPr lang="fr-CA" baseline="0" dirty="0"/>
              <a:t> total publications – </a:t>
            </a:r>
            <a:r>
              <a:rPr lang="fr-CA" baseline="0" dirty="0" err="1"/>
              <a:t>starting</a:t>
            </a:r>
            <a:r>
              <a:rPr lang="fr-CA" baseline="0" dirty="0"/>
              <a:t> at top 25.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71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101" indent="-116101">
              <a:buFontTx/>
              <a:buChar char="-"/>
            </a:pPr>
            <a:r>
              <a:rPr lang="fr-CA" dirty="0" err="1"/>
              <a:t>Based</a:t>
            </a:r>
            <a:r>
              <a:rPr lang="fr-CA" dirty="0"/>
              <a:t> on a</a:t>
            </a:r>
            <a:r>
              <a:rPr lang="fr-CA" baseline="0" dirty="0"/>
              <a:t> segment of 6,604 documents </a:t>
            </a:r>
            <a:r>
              <a:rPr lang="fr-CA" b="0" baseline="0" dirty="0"/>
              <a:t> </a:t>
            </a:r>
          </a:p>
          <a:p>
            <a:pPr marL="116101" indent="-116101">
              <a:buFontTx/>
              <a:buChar char="-"/>
            </a:pPr>
            <a:endParaRPr lang="fr-CA" baseline="0" dirty="0"/>
          </a:p>
          <a:p>
            <a:pPr marL="116101" indent="-116101">
              <a:buFontTx/>
              <a:buChar char="-"/>
            </a:pPr>
            <a:r>
              <a:rPr lang="fr-CA" baseline="0" dirty="0" err="1"/>
              <a:t>Percentages</a:t>
            </a:r>
            <a:r>
              <a:rPr lang="fr-CA" baseline="0" dirty="0"/>
              <a:t> and </a:t>
            </a:r>
            <a:r>
              <a:rPr lang="fr-CA" baseline="0" dirty="0" err="1"/>
              <a:t>numbers</a:t>
            </a:r>
            <a:r>
              <a:rPr lang="fr-CA" baseline="0" dirty="0"/>
              <a:t> of </a:t>
            </a:r>
            <a:r>
              <a:rPr lang="fr-CA" baseline="0" dirty="0" err="1"/>
              <a:t>specifically</a:t>
            </a:r>
            <a:r>
              <a:rPr lang="fr-CA" baseline="0" dirty="0"/>
              <a:t> </a:t>
            </a:r>
            <a:r>
              <a:rPr lang="fr-CA" baseline="0" dirty="0" err="1"/>
              <a:t>identified</a:t>
            </a:r>
            <a:r>
              <a:rPr lang="fr-CA" baseline="0" dirty="0"/>
              <a:t> items are: </a:t>
            </a:r>
            <a:r>
              <a:rPr lang="fr-CA" baseline="0" dirty="0" err="1"/>
              <a:t>Federal</a:t>
            </a:r>
            <a:r>
              <a:rPr lang="fr-CA" baseline="0" dirty="0"/>
              <a:t> = 49%;  Provincial= 9%; USA = 2%; </a:t>
            </a:r>
            <a:r>
              <a:rPr lang="fr-CA" baseline="0" dirty="0" err="1"/>
              <a:t>Private</a:t>
            </a:r>
            <a:r>
              <a:rPr lang="fr-CA" baseline="0" dirty="0"/>
              <a:t> </a:t>
            </a:r>
            <a:r>
              <a:rPr lang="fr-CA" baseline="0" dirty="0" err="1"/>
              <a:t>sector</a:t>
            </a:r>
            <a:r>
              <a:rPr lang="fr-CA" baseline="0" dirty="0"/>
              <a:t>=20% ; </a:t>
            </a:r>
            <a:r>
              <a:rPr lang="fr-CA" baseline="0" dirty="0" err="1"/>
              <a:t>University</a:t>
            </a:r>
            <a:r>
              <a:rPr lang="fr-CA" baseline="0" dirty="0"/>
              <a:t>= 8% and </a:t>
            </a:r>
            <a:r>
              <a:rPr lang="fr-CA" baseline="0" dirty="0" err="1"/>
              <a:t>Indigenous</a:t>
            </a:r>
            <a:r>
              <a:rPr lang="fr-CA" baseline="0" dirty="0"/>
              <a:t> Groups = 12%.</a:t>
            </a:r>
          </a:p>
          <a:p>
            <a:pPr marL="116101" indent="-116101">
              <a:buFontTx/>
              <a:buChar char="-"/>
            </a:pPr>
            <a:endParaRPr lang="fr-CA" baseline="0" dirty="0"/>
          </a:p>
          <a:p>
            <a:pPr marL="116101" indent="-116101">
              <a:buFontTx/>
              <a:buChar char="-"/>
            </a:pPr>
            <a:r>
              <a:rPr lang="fr-CA" baseline="0" dirty="0" err="1"/>
              <a:t>Definitions</a:t>
            </a:r>
            <a:r>
              <a:rPr lang="fr-CA" baseline="0" dirty="0"/>
              <a:t>: </a:t>
            </a:r>
          </a:p>
          <a:p>
            <a:pPr marL="425702" lvl="1" indent="-116101">
              <a:buFontTx/>
              <a:buChar char="-"/>
            </a:pPr>
            <a:r>
              <a:rPr lang="fr-CA" baseline="0" dirty="0" err="1"/>
              <a:t>Federal</a:t>
            </a:r>
            <a:r>
              <a:rPr lang="fr-CA" baseline="0" dirty="0"/>
              <a:t> – </a:t>
            </a:r>
            <a:r>
              <a:rPr lang="fr-CA" baseline="0" dirty="0" err="1"/>
              <a:t>includes</a:t>
            </a:r>
            <a:r>
              <a:rPr lang="fr-CA" baseline="0" dirty="0"/>
              <a:t> consultants and all </a:t>
            </a:r>
            <a:r>
              <a:rPr lang="fr-CA" baseline="0" dirty="0" err="1"/>
              <a:t>federal</a:t>
            </a:r>
            <a:r>
              <a:rPr lang="fr-CA" baseline="0" dirty="0"/>
              <a:t> </a:t>
            </a:r>
            <a:r>
              <a:rPr lang="fr-CA" baseline="0" dirty="0" err="1"/>
              <a:t>departments</a:t>
            </a:r>
            <a:r>
              <a:rPr lang="fr-CA" baseline="0" dirty="0"/>
              <a:t>, </a:t>
            </a:r>
            <a:r>
              <a:rPr lang="fr-CA" baseline="0" dirty="0" err="1"/>
              <a:t>parliamentary</a:t>
            </a:r>
            <a:r>
              <a:rPr lang="fr-CA" baseline="0" dirty="0"/>
              <a:t> </a:t>
            </a:r>
            <a:r>
              <a:rPr lang="fr-CA" baseline="0" dirty="0" err="1"/>
              <a:t>papers</a:t>
            </a:r>
            <a:r>
              <a:rPr lang="fr-CA" baseline="0" dirty="0"/>
              <a:t>, etc.</a:t>
            </a:r>
          </a:p>
          <a:p>
            <a:pPr marL="425702" lvl="1" indent="-116101">
              <a:buFontTx/>
              <a:buChar char="-"/>
            </a:pPr>
            <a:r>
              <a:rPr lang="fr-CA" baseline="0" dirty="0"/>
              <a:t>Provincial – </a:t>
            </a:r>
            <a:r>
              <a:rPr lang="fr-CA" baseline="0" dirty="0" err="1"/>
              <a:t>Includes</a:t>
            </a:r>
            <a:r>
              <a:rPr lang="fr-CA" baseline="0" dirty="0"/>
              <a:t> Provincial, Territorial </a:t>
            </a:r>
            <a:r>
              <a:rPr lang="fr-CA" baseline="0" dirty="0" err="1"/>
              <a:t>jurisdictions</a:t>
            </a:r>
            <a:r>
              <a:rPr lang="fr-CA" baseline="0" dirty="0"/>
              <a:t> + Consultants; and </a:t>
            </a:r>
            <a:r>
              <a:rPr lang="fr-CA" baseline="0" dirty="0" err="1"/>
              <a:t>federal</a:t>
            </a:r>
            <a:r>
              <a:rPr lang="fr-CA" baseline="0" dirty="0"/>
              <a:t> offices in the </a:t>
            </a:r>
            <a:r>
              <a:rPr lang="fr-CA" baseline="0" dirty="0" err="1"/>
              <a:t>regions</a:t>
            </a:r>
            <a:r>
              <a:rPr lang="fr-CA" baseline="0" dirty="0"/>
              <a:t>.</a:t>
            </a:r>
          </a:p>
          <a:p>
            <a:pPr marL="425702" lvl="1" indent="-116101">
              <a:buFontTx/>
              <a:buChar char="-"/>
            </a:pPr>
            <a:r>
              <a:rPr lang="fr-CA" baseline="0" dirty="0"/>
              <a:t>US/State &amp; </a:t>
            </a:r>
            <a:r>
              <a:rPr lang="fr-CA" baseline="0" dirty="0" err="1"/>
              <a:t>other</a:t>
            </a:r>
            <a:r>
              <a:rPr lang="fr-CA" baseline="0" dirty="0"/>
              <a:t> </a:t>
            </a:r>
            <a:r>
              <a:rPr lang="fr-CA" baseline="0" dirty="0" err="1"/>
              <a:t>governments</a:t>
            </a:r>
            <a:r>
              <a:rPr lang="fr-CA" baseline="0" dirty="0"/>
              <a:t> – </a:t>
            </a:r>
            <a:r>
              <a:rPr lang="fr-CA" baseline="0" dirty="0" err="1"/>
              <a:t>Mostly</a:t>
            </a:r>
            <a:r>
              <a:rPr lang="fr-CA" baseline="0" dirty="0"/>
              <a:t> USA, but </a:t>
            </a:r>
            <a:r>
              <a:rPr lang="fr-CA" baseline="0" dirty="0" err="1"/>
              <a:t>occasionally</a:t>
            </a:r>
            <a:r>
              <a:rPr lang="fr-CA" baseline="0" dirty="0"/>
              <a:t> </a:t>
            </a:r>
            <a:r>
              <a:rPr lang="fr-CA" baseline="0" dirty="0" err="1"/>
              <a:t>Australia</a:t>
            </a:r>
            <a:r>
              <a:rPr lang="fr-CA" baseline="0" dirty="0"/>
              <a:t>, UK, etc.</a:t>
            </a:r>
          </a:p>
          <a:p>
            <a:pPr marL="425702" lvl="1" indent="-116101">
              <a:buFontTx/>
              <a:buChar char="-"/>
            </a:pPr>
            <a:r>
              <a:rPr lang="fr-CA" baseline="0" dirty="0" err="1"/>
              <a:t>Private</a:t>
            </a:r>
            <a:r>
              <a:rPr lang="fr-CA" baseline="0" dirty="0"/>
              <a:t> </a:t>
            </a:r>
            <a:r>
              <a:rPr lang="fr-CA" baseline="0" dirty="0" err="1"/>
              <a:t>Sector</a:t>
            </a:r>
            <a:r>
              <a:rPr lang="fr-CA" baseline="0" dirty="0"/>
              <a:t> – Ex., </a:t>
            </a:r>
            <a:r>
              <a:rPr lang="fr-CA" baseline="0" dirty="0" err="1"/>
              <a:t>Conference</a:t>
            </a:r>
            <a:r>
              <a:rPr lang="fr-CA" baseline="0" dirty="0"/>
              <a:t> </a:t>
            </a:r>
            <a:r>
              <a:rPr lang="fr-CA" baseline="0" dirty="0" err="1"/>
              <a:t>Board</a:t>
            </a:r>
            <a:r>
              <a:rPr lang="fr-CA" baseline="0" dirty="0"/>
              <a:t>, </a:t>
            </a:r>
            <a:r>
              <a:rPr lang="fr-CA" baseline="0" dirty="0" err="1"/>
              <a:t>MacMillan</a:t>
            </a:r>
            <a:r>
              <a:rPr lang="fr-CA" baseline="0" dirty="0"/>
              <a:t>, Gage &amp; </a:t>
            </a:r>
            <a:r>
              <a:rPr lang="fr-CA" baseline="0" dirty="0" err="1"/>
              <a:t>other</a:t>
            </a:r>
            <a:r>
              <a:rPr lang="fr-CA" baseline="0" dirty="0"/>
              <a:t> </a:t>
            </a:r>
            <a:r>
              <a:rPr lang="fr-CA" baseline="0" dirty="0" err="1"/>
              <a:t>publishers</a:t>
            </a:r>
            <a:r>
              <a:rPr lang="fr-CA" baseline="0" dirty="0"/>
              <a:t>, items </a:t>
            </a:r>
            <a:r>
              <a:rPr lang="fr-CA" baseline="0" dirty="0" err="1"/>
              <a:t>published</a:t>
            </a:r>
            <a:r>
              <a:rPr lang="fr-CA" baseline="0" dirty="0"/>
              <a:t> by the </a:t>
            </a:r>
            <a:r>
              <a:rPr lang="fr-CA" baseline="0" dirty="0" err="1"/>
              <a:t>author</a:t>
            </a:r>
            <a:r>
              <a:rPr lang="fr-CA" baseline="0" dirty="0"/>
              <a:t> (</a:t>
            </a:r>
            <a:r>
              <a:rPr lang="fr-CA" baseline="0" dirty="0" err="1"/>
              <a:t>except</a:t>
            </a:r>
            <a:r>
              <a:rPr lang="fr-CA" baseline="0" dirty="0"/>
              <a:t> </a:t>
            </a:r>
            <a:r>
              <a:rPr lang="fr-CA" baseline="0" dirty="0" err="1"/>
              <a:t>when</a:t>
            </a:r>
            <a:r>
              <a:rPr lang="fr-CA" baseline="0" dirty="0"/>
              <a:t> </a:t>
            </a:r>
            <a:r>
              <a:rPr lang="fr-CA" baseline="0" dirty="0" err="1"/>
              <a:t>it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</a:t>
            </a:r>
            <a:r>
              <a:rPr lang="fr-CA" baseline="0" dirty="0" err="1"/>
              <a:t>clear</a:t>
            </a:r>
            <a:r>
              <a:rPr lang="fr-CA" baseline="0" dirty="0"/>
              <a:t> </a:t>
            </a:r>
            <a:r>
              <a:rPr lang="fr-CA" baseline="0" dirty="0" err="1"/>
              <a:t>it</a:t>
            </a:r>
            <a:r>
              <a:rPr lang="fr-CA" baseline="0" dirty="0"/>
              <a:t> </a:t>
            </a:r>
            <a:r>
              <a:rPr lang="fr-CA" baseline="0" dirty="0" err="1"/>
              <a:t>was</a:t>
            </a:r>
            <a:r>
              <a:rPr lang="fr-CA" baseline="0" dirty="0"/>
              <a:t> </a:t>
            </a:r>
            <a:r>
              <a:rPr lang="fr-CA" baseline="0" dirty="0" err="1"/>
              <a:t>done</a:t>
            </a:r>
            <a:r>
              <a:rPr lang="fr-CA" baseline="0" dirty="0"/>
              <a:t> for a </a:t>
            </a:r>
            <a:r>
              <a:rPr lang="fr-CA" baseline="0" dirty="0" err="1"/>
              <a:t>specific</a:t>
            </a:r>
            <a:r>
              <a:rPr lang="fr-CA" baseline="0" dirty="0"/>
              <a:t> </a:t>
            </a:r>
            <a:r>
              <a:rPr lang="fr-CA" baseline="0" dirty="0" err="1"/>
              <a:t>jurisdiction</a:t>
            </a:r>
            <a:r>
              <a:rPr lang="fr-CA" baseline="0" dirty="0"/>
              <a:t>).</a:t>
            </a:r>
          </a:p>
          <a:p>
            <a:pPr marL="425702" lvl="1" indent="-116101">
              <a:buFontTx/>
              <a:buChar char="-"/>
            </a:pPr>
            <a:r>
              <a:rPr lang="fr-CA" baseline="0" dirty="0" err="1"/>
              <a:t>University</a:t>
            </a:r>
            <a:r>
              <a:rPr lang="fr-CA" baseline="0" dirty="0"/>
              <a:t> – Saskatchewan, UWO, Ottawa, Toronto, UBC, US </a:t>
            </a:r>
            <a:r>
              <a:rPr lang="fr-CA" baseline="0" dirty="0" err="1"/>
              <a:t>Universities</a:t>
            </a:r>
            <a:r>
              <a:rPr lang="fr-CA" baseline="0" dirty="0"/>
              <a:t>, etc. as </a:t>
            </a:r>
            <a:r>
              <a:rPr lang="fr-CA" baseline="0" dirty="0" err="1"/>
              <a:t>well</a:t>
            </a:r>
            <a:r>
              <a:rPr lang="fr-CA" baseline="0" dirty="0"/>
              <a:t> as </a:t>
            </a:r>
            <a:r>
              <a:rPr lang="fr-CA" baseline="0" dirty="0" err="1"/>
              <a:t>Community</a:t>
            </a:r>
            <a:r>
              <a:rPr lang="fr-CA" baseline="0" dirty="0"/>
              <a:t> </a:t>
            </a:r>
            <a:r>
              <a:rPr lang="fr-CA" baseline="0" dirty="0" err="1"/>
              <a:t>Colleges</a:t>
            </a:r>
            <a:r>
              <a:rPr lang="fr-CA" baseline="0" dirty="0"/>
              <a:t>.</a:t>
            </a:r>
          </a:p>
          <a:p>
            <a:pPr marL="425702" lvl="1" indent="-116101">
              <a:buFontTx/>
              <a:buChar char="-"/>
            </a:pPr>
            <a:r>
              <a:rPr lang="fr-CA" baseline="0" dirty="0" err="1"/>
              <a:t>Indigenous</a:t>
            </a:r>
            <a:r>
              <a:rPr lang="fr-CA" baseline="0" dirty="0"/>
              <a:t> </a:t>
            </a:r>
            <a:r>
              <a:rPr lang="fr-CA" baseline="0" dirty="0" err="1"/>
              <a:t>organizations</a:t>
            </a:r>
            <a:r>
              <a:rPr lang="fr-CA" baseline="0" dirty="0"/>
              <a:t> – </a:t>
            </a:r>
            <a:r>
              <a:rPr lang="fr-CA" baseline="0" dirty="0" err="1"/>
              <a:t>Include</a:t>
            </a:r>
            <a:r>
              <a:rPr lang="fr-CA" baseline="0" dirty="0"/>
              <a:t> </a:t>
            </a:r>
            <a:r>
              <a:rPr lang="fr-CA" baseline="0" dirty="0" err="1"/>
              <a:t>Assembly</a:t>
            </a:r>
            <a:r>
              <a:rPr lang="fr-CA" baseline="0" dirty="0"/>
              <a:t> of First Nations, National </a:t>
            </a:r>
            <a:r>
              <a:rPr lang="fr-CA" baseline="0" dirty="0" err="1"/>
              <a:t>Indian</a:t>
            </a:r>
            <a:r>
              <a:rPr lang="fr-CA" baseline="0" dirty="0"/>
              <a:t> </a:t>
            </a:r>
            <a:r>
              <a:rPr lang="fr-CA" baseline="0" dirty="0" err="1"/>
              <a:t>Brotherhood</a:t>
            </a:r>
            <a:r>
              <a:rPr lang="fr-CA" baseline="0" dirty="0"/>
              <a:t>, Native Council of Canada, Unions, </a:t>
            </a:r>
            <a:r>
              <a:rPr lang="fr-CA" baseline="0" dirty="0" err="1"/>
              <a:t>federations</a:t>
            </a:r>
            <a:r>
              <a:rPr lang="fr-CA" baseline="0" dirty="0"/>
              <a:t>, associations, </a:t>
            </a:r>
            <a:r>
              <a:rPr lang="fr-CA" baseline="0" dirty="0" err="1"/>
              <a:t>friendship</a:t>
            </a:r>
            <a:r>
              <a:rPr lang="fr-CA" baseline="0" dirty="0"/>
              <a:t> centres,  local bands, etc. </a:t>
            </a:r>
          </a:p>
          <a:p>
            <a:pPr marL="425702" lvl="1" indent="-116101">
              <a:buFontTx/>
              <a:buChar char="-"/>
            </a:pPr>
            <a:endParaRPr lang="fr-CA" baseline="0" dirty="0"/>
          </a:p>
          <a:p>
            <a:pPr marL="425702" lvl="1" indent="-116101">
              <a:buFontTx/>
              <a:buChar char="-"/>
            </a:pPr>
            <a:r>
              <a:rPr lang="fr-CA" baseline="0" dirty="0"/>
              <a:t>** Consultants </a:t>
            </a:r>
            <a:r>
              <a:rPr lang="fr-CA" baseline="0" dirty="0" err="1"/>
              <a:t>include</a:t>
            </a:r>
            <a:r>
              <a:rPr lang="fr-CA" baseline="0" dirty="0"/>
              <a:t> </a:t>
            </a:r>
            <a:r>
              <a:rPr lang="fr-CA" baseline="0" dirty="0" err="1"/>
              <a:t>Ekos</a:t>
            </a:r>
            <a:r>
              <a:rPr lang="fr-CA" baseline="0" dirty="0"/>
              <a:t> </a:t>
            </a:r>
            <a:r>
              <a:rPr lang="fr-CA" baseline="0" dirty="0" err="1"/>
              <a:t>Research</a:t>
            </a:r>
            <a:r>
              <a:rPr lang="fr-CA" baseline="0" dirty="0"/>
              <a:t>, Price Waterhouse, etc. </a:t>
            </a:r>
          </a:p>
          <a:p>
            <a:pPr marL="425702" lvl="1" indent="-116101">
              <a:buFontTx/>
              <a:buChar char="-"/>
            </a:pPr>
            <a:endParaRPr lang="fr-CA" baseline="0" dirty="0"/>
          </a:p>
          <a:p>
            <a:pPr marL="425702" lvl="1" indent="-116101">
              <a:buFontTx/>
              <a:buChar char="-"/>
            </a:pPr>
            <a:endParaRPr lang="fr-CA" baseline="0" dirty="0"/>
          </a:p>
          <a:p>
            <a:pPr marL="116101" indent="-11610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3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Geo-localized</a:t>
            </a:r>
            <a:r>
              <a:rPr kumimoji="0" lang="fr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patterns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as per </a:t>
            </a:r>
            <a:r>
              <a:rPr kumimoji="0" lang="fr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ArGIS</a:t>
            </a:r>
            <a:r>
              <a:rPr kumimoji="0" lang="fr-CA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Online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platform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–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similar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 data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cleaning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tools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(i.e.,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VantagePoint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6,604 document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metadata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cleaning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reduced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4,207 data points.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Publisher provenance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mapped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Canada, US, and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jurisdictions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fr-CA" dirty="0"/>
          </a:p>
          <a:p>
            <a:r>
              <a:rPr lang="fr-CA" b="1" dirty="0">
                <a:solidFill>
                  <a:srgbClr val="00B050"/>
                </a:solidFill>
              </a:rPr>
              <a:t>Green</a:t>
            </a:r>
            <a:r>
              <a:rPr lang="fr-CA" b="1" dirty="0">
                <a:solidFill>
                  <a:srgbClr val="92D050"/>
                </a:solidFill>
              </a:rPr>
              <a:t> = 	</a:t>
            </a:r>
            <a:r>
              <a:rPr lang="fr-CA" b="1" dirty="0" err="1">
                <a:solidFill>
                  <a:srgbClr val="92D050"/>
                </a:solidFill>
              </a:rPr>
              <a:t>Aboriginal</a:t>
            </a:r>
            <a:endParaRPr lang="fr-CA" b="1" dirty="0">
              <a:solidFill>
                <a:srgbClr val="92D050"/>
              </a:solidFill>
            </a:endParaRPr>
          </a:p>
          <a:p>
            <a:r>
              <a:rPr lang="fr-CA" b="1" dirty="0">
                <a:solidFill>
                  <a:srgbClr val="00B0F0"/>
                </a:solidFill>
              </a:rPr>
              <a:t>Blue</a:t>
            </a:r>
            <a:r>
              <a:rPr lang="fr-CA" b="0" dirty="0">
                <a:solidFill>
                  <a:srgbClr val="0070C0"/>
                </a:solidFill>
              </a:rPr>
              <a:t> = 	</a:t>
            </a:r>
            <a:r>
              <a:rPr lang="fr-CA" b="0" dirty="0" err="1">
                <a:solidFill>
                  <a:srgbClr val="0070C0"/>
                </a:solidFill>
              </a:rPr>
              <a:t>Private</a:t>
            </a:r>
            <a:r>
              <a:rPr lang="fr-CA" b="0" dirty="0">
                <a:solidFill>
                  <a:srgbClr val="0070C0"/>
                </a:solidFill>
              </a:rPr>
              <a:t> Publisher</a:t>
            </a:r>
          </a:p>
          <a:p>
            <a:r>
              <a:rPr lang="fr-CA" b="1" dirty="0" err="1">
                <a:solidFill>
                  <a:srgbClr val="7030A0"/>
                </a:solidFill>
              </a:rPr>
              <a:t>Purple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0" dirty="0">
                <a:solidFill>
                  <a:srgbClr val="7030A0"/>
                </a:solidFill>
              </a:rPr>
              <a:t>= 	</a:t>
            </a:r>
            <a:r>
              <a:rPr lang="fr-CA" b="0" dirty="0" err="1">
                <a:solidFill>
                  <a:srgbClr val="7030A0"/>
                </a:solidFill>
              </a:rPr>
              <a:t>University</a:t>
            </a:r>
            <a:r>
              <a:rPr lang="fr-CA" b="0" dirty="0">
                <a:solidFill>
                  <a:srgbClr val="7030A0"/>
                </a:solidFill>
              </a:rPr>
              <a:t> </a:t>
            </a:r>
          </a:p>
          <a:p>
            <a:r>
              <a:rPr lang="fr-CA" b="1" dirty="0">
                <a:solidFill>
                  <a:srgbClr val="FFFF00"/>
                </a:solidFill>
              </a:rPr>
              <a:t>Yellow</a:t>
            </a:r>
            <a:r>
              <a:rPr lang="fr-CA" dirty="0"/>
              <a:t> = 	USA State and Public</a:t>
            </a:r>
          </a:p>
          <a:p>
            <a:r>
              <a:rPr lang="fr-CA" b="1" dirty="0">
                <a:solidFill>
                  <a:srgbClr val="FFC000"/>
                </a:solidFill>
              </a:rPr>
              <a:t>Orange</a:t>
            </a:r>
            <a:r>
              <a:rPr lang="fr-CA" dirty="0"/>
              <a:t> = 	Provincial or Local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	</a:t>
            </a:r>
            <a:r>
              <a:rPr kumimoji="0" lang="fr-CA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Federal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353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 err="1"/>
              <a:t>Geo-localized</a:t>
            </a:r>
            <a:r>
              <a:rPr lang="fr-CA" b="1" dirty="0"/>
              <a:t> hot spots – </a:t>
            </a:r>
            <a:r>
              <a:rPr lang="fr-CA" b="1" dirty="0" err="1"/>
              <a:t>higher</a:t>
            </a:r>
            <a:r>
              <a:rPr lang="fr-CA" b="1" dirty="0"/>
              <a:t> </a:t>
            </a:r>
            <a:r>
              <a:rPr lang="fr-CA" b="1" dirty="0" err="1"/>
              <a:t>number</a:t>
            </a:r>
            <a:r>
              <a:rPr lang="fr-CA" b="1" dirty="0"/>
              <a:t> of </a:t>
            </a:r>
            <a:r>
              <a:rPr lang="fr-CA" b="1" dirty="0" err="1"/>
              <a:t>Aboriginal</a:t>
            </a:r>
            <a:r>
              <a:rPr lang="fr-CA" b="1" dirty="0"/>
              <a:t> publication by city</a:t>
            </a:r>
            <a:r>
              <a:rPr lang="fr-CA" dirty="0"/>
              <a:t>:</a:t>
            </a:r>
          </a:p>
          <a:p>
            <a:endParaRPr lang="fr-CA" dirty="0"/>
          </a:p>
          <a:p>
            <a:r>
              <a:rPr lang="fr-CA" dirty="0" err="1"/>
              <a:t>Based</a:t>
            </a:r>
            <a:r>
              <a:rPr lang="fr-CA" dirty="0"/>
              <a:t> on 6,604 documents = data </a:t>
            </a:r>
            <a:r>
              <a:rPr lang="fr-CA" dirty="0" err="1"/>
              <a:t>cleaning</a:t>
            </a:r>
            <a:r>
              <a:rPr lang="fr-CA" dirty="0"/>
              <a:t> </a:t>
            </a:r>
            <a:r>
              <a:rPr lang="fr-CA" dirty="0" err="1"/>
              <a:t>reduced</a:t>
            </a:r>
            <a:r>
              <a:rPr lang="fr-CA" dirty="0"/>
              <a:t> to 4,207 data points.</a:t>
            </a:r>
          </a:p>
          <a:p>
            <a:r>
              <a:rPr lang="fr-CA" dirty="0"/>
              <a:t>Publisher provenance </a:t>
            </a:r>
            <a:r>
              <a:rPr lang="fr-CA" dirty="0" err="1"/>
              <a:t>mapped</a:t>
            </a:r>
            <a:r>
              <a:rPr lang="fr-CA" dirty="0"/>
              <a:t> on Canada, US, and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jurisdictions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 err="1"/>
              <a:t>Ultimate</a:t>
            </a:r>
            <a:r>
              <a:rPr lang="fr-CA" dirty="0"/>
              <a:t> value=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informing</a:t>
            </a:r>
            <a:r>
              <a:rPr lang="fr-CA" dirty="0"/>
              <a:t> </a:t>
            </a:r>
            <a:r>
              <a:rPr lang="fr-CA" dirty="0" err="1"/>
              <a:t>decision</a:t>
            </a:r>
            <a:r>
              <a:rPr lang="fr-CA" dirty="0"/>
              <a:t> </a:t>
            </a:r>
            <a:r>
              <a:rPr lang="fr-CA" dirty="0" err="1"/>
              <a:t>making</a:t>
            </a:r>
            <a:r>
              <a:rPr lang="fr-CA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degree</a:t>
            </a:r>
            <a:r>
              <a:rPr lang="fr-CA" dirty="0"/>
              <a:t> of </a:t>
            </a:r>
            <a:r>
              <a:rPr lang="fr-CA" dirty="0" err="1"/>
              <a:t>efficiency</a:t>
            </a:r>
            <a:r>
              <a:rPr lang="fr-CA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closer</a:t>
            </a:r>
            <a:r>
              <a:rPr lang="fr-CA" dirty="0"/>
              <a:t> to the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Applications for </a:t>
            </a:r>
            <a:r>
              <a:rPr lang="fr-CA" dirty="0" err="1"/>
              <a:t>you</a:t>
            </a:r>
            <a:r>
              <a:rPr lang="fr-CA" dirty="0"/>
              <a:t> = </a:t>
            </a:r>
            <a:r>
              <a:rPr lang="fr-CA" dirty="0" err="1"/>
              <a:t>thinking</a:t>
            </a:r>
            <a:r>
              <a:rPr lang="fr-CA" dirty="0"/>
              <a:t> about </a:t>
            </a:r>
            <a:r>
              <a:rPr lang="fr-CA" dirty="0" err="1"/>
              <a:t>library</a:t>
            </a:r>
            <a:r>
              <a:rPr lang="fr-CA" dirty="0"/>
              <a:t> data in a </a:t>
            </a:r>
            <a:r>
              <a:rPr lang="fr-CA" dirty="0" err="1"/>
              <a:t>whole</a:t>
            </a:r>
            <a:r>
              <a:rPr lang="fr-CA" dirty="0"/>
              <a:t> new </a:t>
            </a:r>
            <a:r>
              <a:rPr lang="fr-CA" dirty="0" err="1"/>
              <a:t>way</a:t>
            </a:r>
            <a:r>
              <a:rPr lang="fr-CA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40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Key to </a:t>
            </a:r>
            <a:r>
              <a:rPr lang="fr-CA" dirty="0" err="1"/>
              <a:t>understanding</a:t>
            </a:r>
            <a:r>
              <a:rPr lang="fr-CA" baseline="0" dirty="0"/>
              <a:t> data – large or </a:t>
            </a:r>
            <a:r>
              <a:rPr lang="fr-CA" baseline="0" dirty="0" err="1"/>
              <a:t>small</a:t>
            </a:r>
            <a:r>
              <a:rPr lang="fr-CA" baseline="0" dirty="0"/>
              <a:t> -- </a:t>
            </a:r>
            <a:r>
              <a:rPr lang="fr-CA" baseline="0" dirty="0" err="1"/>
              <a:t>is</a:t>
            </a:r>
            <a:r>
              <a:rPr lang="fr-CA" baseline="0" dirty="0"/>
              <a:t> </a:t>
            </a:r>
            <a:r>
              <a:rPr lang="fr-CA" baseline="0" dirty="0" err="1"/>
              <a:t>formal</a:t>
            </a:r>
            <a:r>
              <a:rPr lang="fr-CA" baseline="0" dirty="0"/>
              <a:t> </a:t>
            </a:r>
            <a:r>
              <a:rPr lang="fr-CA" baseline="0" dirty="0" err="1"/>
              <a:t>questioning</a:t>
            </a:r>
            <a:r>
              <a:rPr lang="fr-CA" baseline="0" dirty="0"/>
              <a:t> on </a:t>
            </a:r>
            <a:r>
              <a:rPr lang="fr-CA" baseline="0" dirty="0" err="1"/>
              <a:t>it’s</a:t>
            </a:r>
            <a:r>
              <a:rPr lang="fr-CA" baseline="0" dirty="0"/>
              <a:t> </a:t>
            </a:r>
            <a:r>
              <a:rPr lang="fr-CA" baseline="0" dirty="0" err="1"/>
              <a:t>inherent</a:t>
            </a:r>
            <a:r>
              <a:rPr lang="fr-CA" baseline="0" dirty="0"/>
              <a:t> parts – as </a:t>
            </a:r>
            <a:r>
              <a:rPr lang="fr-CA" baseline="0" dirty="0" err="1"/>
              <a:t>demonstrated</a:t>
            </a:r>
            <a:r>
              <a:rPr lang="fr-CA" baseline="0" dirty="0"/>
              <a:t> by Dr. </a:t>
            </a:r>
            <a:r>
              <a:rPr lang="fr-CA" baseline="0" dirty="0" err="1"/>
              <a:t>Dörk</a:t>
            </a:r>
            <a:r>
              <a:rPr lang="fr-CA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27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Understanding</a:t>
            </a:r>
            <a:r>
              <a:rPr lang="fr-CA" dirty="0"/>
              <a:t> and </a:t>
            </a:r>
            <a:r>
              <a:rPr lang="fr-CA" dirty="0" err="1"/>
              <a:t>semantic</a:t>
            </a:r>
            <a:r>
              <a:rPr lang="fr-CA" dirty="0"/>
              <a:t> patterns of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98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Specific</a:t>
            </a:r>
            <a:r>
              <a:rPr lang="fr-CA" baseline="0" dirty="0"/>
              <a:t> about questions as </a:t>
            </a:r>
            <a:r>
              <a:rPr lang="fr-CA" baseline="0" dirty="0" err="1"/>
              <a:t>we</a:t>
            </a:r>
            <a:r>
              <a:rPr lang="fr-CA" baseline="0" dirty="0"/>
              <a:t> are about </a:t>
            </a:r>
            <a:r>
              <a:rPr lang="fr-CA" baseline="0" dirty="0" err="1"/>
              <a:t>what</a:t>
            </a:r>
            <a:r>
              <a:rPr lang="fr-CA" baseline="0" dirty="0"/>
              <a:t> </a:t>
            </a:r>
            <a:r>
              <a:rPr lang="fr-CA" baseline="0" dirty="0" err="1"/>
              <a:t>we</a:t>
            </a:r>
            <a:r>
              <a:rPr lang="fr-CA" baseline="0" dirty="0"/>
              <a:t> are </a:t>
            </a:r>
            <a:r>
              <a:rPr lang="fr-CA" baseline="0" dirty="0" err="1"/>
              <a:t>seeking</a:t>
            </a:r>
            <a:r>
              <a:rPr lang="fr-CA" baseline="0" dirty="0"/>
              <a:t>!</a:t>
            </a:r>
          </a:p>
          <a:p>
            <a:endParaRPr lang="fr-CA" baseline="0" dirty="0"/>
          </a:p>
          <a:p>
            <a:r>
              <a:rPr lang="fr-CA" baseline="0" dirty="0" err="1"/>
              <a:t>Acknowledge</a:t>
            </a:r>
            <a:r>
              <a:rPr lang="fr-CA" baseline="0" dirty="0"/>
              <a:t> </a:t>
            </a:r>
            <a:r>
              <a:rPr lang="fr-CA" baseline="0" dirty="0" err="1"/>
              <a:t>role</a:t>
            </a:r>
            <a:r>
              <a:rPr lang="fr-CA" baseline="0" dirty="0"/>
              <a:t> and influence of </a:t>
            </a:r>
            <a:r>
              <a:rPr lang="fr-CA" baseline="0" dirty="0" err="1"/>
              <a:t>NRC’s</a:t>
            </a:r>
            <a:r>
              <a:rPr lang="fr-CA" baseline="0" dirty="0"/>
              <a:t> Information and </a:t>
            </a:r>
            <a:r>
              <a:rPr lang="fr-CA" baseline="0" dirty="0" err="1"/>
              <a:t>Analysis</a:t>
            </a:r>
            <a:r>
              <a:rPr lang="fr-CA" baseline="0" dirty="0"/>
              <a:t> Program in </a:t>
            </a:r>
            <a:r>
              <a:rPr lang="fr-CA" baseline="0" dirty="0" err="1"/>
              <a:t>developing</a:t>
            </a:r>
            <a:r>
              <a:rPr lang="fr-CA" baseline="0" dirty="0"/>
              <a:t> </a:t>
            </a:r>
            <a:r>
              <a:rPr lang="fr-CA" baseline="0" dirty="0" err="1"/>
              <a:t>these</a:t>
            </a:r>
            <a:r>
              <a:rPr lang="fr-CA" baseline="0" dirty="0"/>
              <a:t> </a:t>
            </a:r>
            <a:r>
              <a:rPr lang="fr-CA" baseline="0" dirty="0" err="1"/>
              <a:t>criterias</a:t>
            </a:r>
            <a:r>
              <a:rPr lang="fr-CA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982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hlinkClick r:id="rId3" tooltip="Big data and BI"/>
              </a:rPr>
              <a:t>Big data</a:t>
            </a:r>
            <a:r>
              <a:rPr lang="en-CA" dirty="0"/>
              <a:t> is high-volume, high-velocity and/or high-variety information assets that demand cost-effective, innovative forms of information processing that enable </a:t>
            </a:r>
            <a:r>
              <a:rPr lang="en-CA" dirty="0">
                <a:solidFill>
                  <a:srgbClr val="FF0000"/>
                </a:solidFill>
              </a:rPr>
              <a:t>enhanced insight, decision making, and process automation </a:t>
            </a:r>
            <a:r>
              <a:rPr lang="en-CA" dirty="0"/>
              <a:t>(Gartner). </a:t>
            </a:r>
          </a:p>
          <a:p>
            <a:r>
              <a:rPr lang="en-CA" dirty="0"/>
              <a:t>Wikipedia: https://fr.wikipedia.org/wiki/Big_data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715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Source: </a:t>
            </a:r>
            <a:r>
              <a:rPr lang="fr-CA" dirty="0">
                <a:solidFill>
                  <a:srgbClr val="FF0000"/>
                </a:solidFill>
              </a:rPr>
              <a:t>Networks </a:t>
            </a:r>
            <a:r>
              <a:rPr lang="fr-CA" dirty="0" err="1">
                <a:solidFill>
                  <a:srgbClr val="FF0000"/>
                </a:solidFill>
              </a:rPr>
              <a:t>Maps</a:t>
            </a:r>
            <a:r>
              <a:rPr lang="fr-CA" dirty="0">
                <a:solidFill>
                  <a:srgbClr val="FF0000"/>
                </a:solidFill>
              </a:rPr>
              <a:t> – </a:t>
            </a:r>
            <a:r>
              <a:rPr lang="fr-CA" dirty="0" err="1">
                <a:solidFill>
                  <a:srgbClr val="FF0000"/>
                </a:solidFill>
              </a:rPr>
              <a:t>Mathematical</a:t>
            </a:r>
            <a:r>
              <a:rPr lang="fr-CA" dirty="0">
                <a:solidFill>
                  <a:srgbClr val="FF0000"/>
                </a:solidFill>
              </a:rPr>
              <a:t> and </a:t>
            </a:r>
            <a:r>
              <a:rPr lang="fr-CA" dirty="0" err="1">
                <a:solidFill>
                  <a:srgbClr val="FF0000"/>
                </a:solidFill>
              </a:rPr>
              <a:t>Economic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systems</a:t>
            </a:r>
            <a:endParaRPr lang="fr-CA" dirty="0"/>
          </a:p>
          <a:p>
            <a:r>
              <a:rPr lang="fr-CA" dirty="0" err="1"/>
              <a:t>Digitized</a:t>
            </a:r>
            <a:r>
              <a:rPr lang="fr-CA" dirty="0"/>
              <a:t>,</a:t>
            </a:r>
            <a:r>
              <a:rPr lang="fr-CA" baseline="0" dirty="0"/>
              <a:t> </a:t>
            </a:r>
            <a:r>
              <a:rPr lang="fr-CA" baseline="0" dirty="0" err="1"/>
              <a:t>formalized</a:t>
            </a:r>
            <a:r>
              <a:rPr lang="fr-CA" baseline="0" dirty="0"/>
              <a:t> data - </a:t>
            </a:r>
            <a:r>
              <a:rPr lang="en-US" dirty="0"/>
              <a:t>https://visualign.wordpress.com/tag/complexity/ - </a:t>
            </a:r>
            <a:r>
              <a:rPr lang="en-US" i="1" dirty="0"/>
              <a:t>The Observatory</a:t>
            </a:r>
            <a:r>
              <a:rPr lang="en-US" i="1" baseline="0" dirty="0"/>
              <a:t> of Economic Complexity</a:t>
            </a:r>
            <a:r>
              <a:rPr lang="en-US" baseline="0" dirty="0"/>
              <a:t>. </a:t>
            </a:r>
            <a:r>
              <a:rPr lang="en-US" i="1" baseline="0" dirty="0"/>
              <a:t>The Atlas of Economic Complexity. </a:t>
            </a:r>
          </a:p>
          <a:p>
            <a:endParaRPr lang="fr-CA" i="1" baseline="0" dirty="0"/>
          </a:p>
          <a:p>
            <a:pPr marL="116101" indent="-116101">
              <a:buFontTx/>
              <a:buChar char="-"/>
            </a:pPr>
            <a:r>
              <a:rPr lang="fr-CA" i="1" baseline="0" dirty="0" err="1"/>
              <a:t>Digitized</a:t>
            </a:r>
            <a:r>
              <a:rPr lang="fr-CA" i="1" baseline="0" dirty="0"/>
              <a:t>  data – Age</a:t>
            </a:r>
          </a:p>
          <a:p>
            <a:pPr marL="116101" indent="-116101">
              <a:buFontTx/>
              <a:buChar char="-"/>
            </a:pPr>
            <a:r>
              <a:rPr lang="fr-CA" i="1" baseline="0" dirty="0" err="1"/>
              <a:t>Digitized</a:t>
            </a:r>
            <a:r>
              <a:rPr lang="fr-CA" i="1" baseline="0" dirty="0"/>
              <a:t>  data – </a:t>
            </a:r>
            <a:r>
              <a:rPr lang="fr-CA" i="1" baseline="0" dirty="0" err="1"/>
              <a:t>Authorities</a:t>
            </a:r>
            <a:endParaRPr lang="fr-CA" i="1" baseline="0" dirty="0"/>
          </a:p>
          <a:p>
            <a:pPr marL="116101" indent="-116101">
              <a:buFontTx/>
              <a:buChar char="-"/>
            </a:pPr>
            <a:r>
              <a:rPr lang="fr-CA" i="1" dirty="0" err="1">
                <a:solidFill>
                  <a:srgbClr val="000000"/>
                </a:solidFill>
              </a:rPr>
              <a:t>Digitized</a:t>
            </a:r>
            <a:r>
              <a:rPr lang="fr-CA" i="1" dirty="0">
                <a:solidFill>
                  <a:srgbClr val="000000"/>
                </a:solidFill>
              </a:rPr>
              <a:t>  data – </a:t>
            </a:r>
            <a:r>
              <a:rPr lang="fr-CA" i="1" dirty="0" err="1">
                <a:solidFill>
                  <a:srgbClr val="000000"/>
                </a:solidFill>
              </a:rPr>
              <a:t>Specific</a:t>
            </a:r>
            <a:r>
              <a:rPr lang="fr-CA" i="1" dirty="0">
                <a:solidFill>
                  <a:srgbClr val="000000"/>
                </a:solidFill>
              </a:rPr>
              <a:t> </a:t>
            </a:r>
            <a:r>
              <a:rPr lang="fr-CA" i="1" dirty="0" err="1">
                <a:solidFill>
                  <a:srgbClr val="000000"/>
                </a:solidFill>
              </a:rPr>
              <a:t>policies</a:t>
            </a:r>
            <a:r>
              <a:rPr lang="fr-CA" i="1" dirty="0">
                <a:solidFill>
                  <a:srgbClr val="000000"/>
                </a:solidFill>
              </a:rPr>
              <a:t> and  </a:t>
            </a:r>
            <a:r>
              <a:rPr lang="fr-CA" i="1" dirty="0" err="1">
                <a:solidFill>
                  <a:srgbClr val="000000"/>
                </a:solidFill>
              </a:rPr>
              <a:t>decisions</a:t>
            </a:r>
            <a:endParaRPr lang="fr-CA" i="1" dirty="0">
              <a:solidFill>
                <a:srgbClr val="000000"/>
              </a:solidFill>
            </a:endParaRPr>
          </a:p>
          <a:p>
            <a:pPr marL="116101" indent="-116101">
              <a:buFontTx/>
              <a:buChar char="-"/>
            </a:pPr>
            <a:r>
              <a:rPr lang="fr-CA" i="1" dirty="0" err="1">
                <a:solidFill>
                  <a:srgbClr val="000000"/>
                </a:solidFill>
              </a:rPr>
              <a:t>Digitized</a:t>
            </a:r>
            <a:r>
              <a:rPr lang="fr-CA" i="1" dirty="0">
                <a:solidFill>
                  <a:srgbClr val="000000"/>
                </a:solidFill>
              </a:rPr>
              <a:t>  data – </a:t>
            </a:r>
            <a:r>
              <a:rPr lang="fr-CA" i="1" dirty="0" err="1">
                <a:solidFill>
                  <a:srgbClr val="000000"/>
                </a:solidFill>
              </a:rPr>
              <a:t>Historical</a:t>
            </a:r>
            <a:r>
              <a:rPr lang="fr-CA" i="1" dirty="0">
                <a:solidFill>
                  <a:srgbClr val="000000"/>
                </a:solidFill>
              </a:rPr>
              <a:t> </a:t>
            </a:r>
            <a:r>
              <a:rPr lang="fr-CA" i="1" dirty="0" err="1">
                <a:solidFill>
                  <a:srgbClr val="000000"/>
                </a:solidFill>
              </a:rPr>
              <a:t>events</a:t>
            </a:r>
            <a:endParaRPr lang="fr-CA" i="1" baseline="0" dirty="0"/>
          </a:p>
          <a:p>
            <a:pPr marL="116101" indent="-116101">
              <a:buFontTx/>
              <a:buChar char="-"/>
            </a:pPr>
            <a:r>
              <a:rPr lang="fr-CA" i="1" dirty="0" err="1"/>
              <a:t>Digitized</a:t>
            </a:r>
            <a:r>
              <a:rPr lang="fr-CA" i="1" baseline="0" dirty="0"/>
              <a:t> data </a:t>
            </a:r>
            <a:r>
              <a:rPr lang="fr-CA" baseline="0" dirty="0"/>
              <a:t>–  </a:t>
            </a:r>
            <a:r>
              <a:rPr lang="fr-CA" i="1" baseline="0" dirty="0" err="1"/>
              <a:t>Legal</a:t>
            </a:r>
            <a:r>
              <a:rPr lang="fr-CA" i="1" baseline="0" dirty="0"/>
              <a:t> </a:t>
            </a:r>
            <a:r>
              <a:rPr lang="fr-CA" i="1" baseline="0" dirty="0" err="1"/>
              <a:t>precedents</a:t>
            </a:r>
            <a:r>
              <a:rPr lang="fr-CA" i="1" baseline="0" dirty="0"/>
              <a:t>, </a:t>
            </a:r>
            <a:r>
              <a:rPr lang="fr-CA" i="1" baseline="0" dirty="0" err="1"/>
              <a:t>agreements</a:t>
            </a:r>
            <a:r>
              <a:rPr lang="fr-CA" i="1" baseline="0" dirty="0"/>
              <a:t>, etc</a:t>
            </a:r>
            <a:r>
              <a:rPr lang="fr-CA" baseline="0" dirty="0"/>
              <a:t>. </a:t>
            </a:r>
          </a:p>
          <a:p>
            <a:pPr marL="116101" indent="-116101">
              <a:buFontTx/>
              <a:buChar char="-"/>
            </a:pPr>
            <a:r>
              <a:rPr lang="fr-CA" i="1" baseline="0" dirty="0" err="1"/>
              <a:t>Digitized</a:t>
            </a:r>
            <a:r>
              <a:rPr lang="fr-CA" i="1" baseline="0" dirty="0"/>
              <a:t> data </a:t>
            </a:r>
            <a:r>
              <a:rPr lang="fr-CA" baseline="0" dirty="0"/>
              <a:t>–  </a:t>
            </a:r>
            <a:r>
              <a:rPr lang="fr-CA" i="1" baseline="0" dirty="0"/>
              <a:t>Self-government</a:t>
            </a:r>
          </a:p>
          <a:p>
            <a:pPr marL="116101" indent="-116101">
              <a:buFontTx/>
              <a:buChar char="-"/>
            </a:pPr>
            <a:r>
              <a:rPr lang="fr-CA" baseline="0" dirty="0"/>
              <a:t>Etc. </a:t>
            </a:r>
          </a:p>
          <a:p>
            <a:pPr marL="116101" indent="-116101">
              <a:buFontTx/>
              <a:buChar char="-"/>
            </a:pPr>
            <a:endParaRPr lang="fr-CA" baseline="0" dirty="0"/>
          </a:p>
          <a:p>
            <a:pPr marL="116101" indent="-116101">
              <a:buFontTx/>
              <a:buChar char="-"/>
            </a:pPr>
            <a:endParaRPr lang="fr-CA" baseline="0" dirty="0"/>
          </a:p>
          <a:p>
            <a:pPr marL="116101" indent="-116101">
              <a:buFontTx/>
              <a:buChar char="-"/>
            </a:pPr>
            <a:r>
              <a:rPr lang="fr-CA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853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Networks of </a:t>
            </a:r>
            <a:r>
              <a:rPr lang="fr-CA" dirty="0" err="1"/>
              <a:t>space</a:t>
            </a:r>
            <a:r>
              <a:rPr lang="fr-CA" dirty="0"/>
              <a:t> exploration and </a:t>
            </a:r>
            <a:r>
              <a:rPr lang="fr-CA" dirty="0" err="1"/>
              <a:t>cosmological</a:t>
            </a:r>
            <a:r>
              <a:rPr lang="fr-CA" dirty="0"/>
              <a:t> </a:t>
            </a:r>
            <a:r>
              <a:rPr lang="fr-CA" dirty="0" err="1"/>
              <a:t>physics</a:t>
            </a:r>
            <a:r>
              <a:rPr lang="fr-CA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071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Data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Visualisation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of Biological systems and biochemical engineering (Genomics) – 2-3 dimensionally.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93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Map</a:t>
            </a:r>
            <a:r>
              <a:rPr lang="fr-CA" baseline="0" dirty="0"/>
              <a:t> of </a:t>
            </a:r>
            <a:r>
              <a:rPr lang="fr-CA" baseline="0" dirty="0" err="1"/>
              <a:t>telecommunication</a:t>
            </a:r>
            <a:r>
              <a:rPr lang="fr-CA" baseline="0" dirty="0"/>
              <a:t> </a:t>
            </a:r>
            <a:r>
              <a:rPr lang="fr-CA" baseline="0" dirty="0" err="1"/>
              <a:t>activity</a:t>
            </a:r>
            <a:r>
              <a:rPr lang="fr-CA" baseline="0" dirty="0"/>
              <a:t> and exchanges in the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417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solidFill>
                  <a:srgbClr val="FF0000"/>
                </a:solidFill>
              </a:rPr>
              <a:t>The </a:t>
            </a:r>
            <a:r>
              <a:rPr lang="fr-CA" b="1" dirty="0" err="1">
                <a:solidFill>
                  <a:srgbClr val="FF0000"/>
                </a:solidFill>
              </a:rPr>
              <a:t>common</a:t>
            </a:r>
            <a:r>
              <a:rPr lang="fr-CA" b="1" baseline="0" dirty="0">
                <a:solidFill>
                  <a:srgbClr val="FF0000"/>
                </a:solidFill>
              </a:rPr>
              <a:t> thread</a:t>
            </a:r>
            <a:r>
              <a:rPr lang="fr-CA" b="1" baseline="0" dirty="0"/>
              <a:t>!</a:t>
            </a:r>
            <a:endParaRPr lang="fr-CA" b="1" dirty="0"/>
          </a:p>
          <a:p>
            <a:r>
              <a:rPr lang="fr-CA" b="1" dirty="0"/>
              <a:t>How to design network </a:t>
            </a:r>
            <a:r>
              <a:rPr lang="fr-CA" b="1" dirty="0" err="1"/>
              <a:t>maps</a:t>
            </a:r>
            <a:r>
              <a:rPr lang="fr-CA" b="1" dirty="0"/>
              <a:t> </a:t>
            </a:r>
            <a:r>
              <a:rPr lang="fr-CA" dirty="0"/>
              <a:t>– full value of concepts, information </a:t>
            </a:r>
            <a:r>
              <a:rPr lang="fr-CA" dirty="0" err="1"/>
              <a:t>trails</a:t>
            </a:r>
            <a:r>
              <a:rPr lang="fr-CA" dirty="0"/>
              <a:t>, </a:t>
            </a:r>
            <a:r>
              <a:rPr lang="fr-CA" dirty="0" err="1"/>
              <a:t>signals</a:t>
            </a:r>
            <a:r>
              <a:rPr lang="fr-CA" dirty="0"/>
              <a:t>, </a:t>
            </a:r>
            <a:r>
              <a:rPr lang="fr-CA" dirty="0" err="1"/>
              <a:t>outliers</a:t>
            </a:r>
            <a:r>
              <a:rPr lang="fr-CA" dirty="0"/>
              <a:t> and nonsense.  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 err="1"/>
              <a:t>Burak</a:t>
            </a:r>
            <a:r>
              <a:rPr lang="fr-CA" dirty="0"/>
              <a:t> </a:t>
            </a:r>
            <a:r>
              <a:rPr lang="fr-CA" dirty="0" err="1"/>
              <a:t>Arikan</a:t>
            </a:r>
            <a:r>
              <a:rPr lang="fr-CA" dirty="0"/>
              <a:t> : </a:t>
            </a:r>
            <a:r>
              <a:rPr lang="fr-CA" dirty="0" err="1"/>
              <a:t>artist</a:t>
            </a:r>
            <a:r>
              <a:rPr lang="fr-CA" baseline="0" dirty="0"/>
              <a:t> </a:t>
            </a:r>
            <a:r>
              <a:rPr lang="fr-CA" baseline="0" dirty="0" err="1"/>
              <a:t>interested</a:t>
            </a:r>
            <a:r>
              <a:rPr lang="fr-CA" baseline="0" dirty="0"/>
              <a:t> in </a:t>
            </a:r>
            <a:r>
              <a:rPr lang="fr-CA" baseline="0" dirty="0" err="1"/>
              <a:t>complex</a:t>
            </a:r>
            <a:r>
              <a:rPr lang="fr-CA" baseline="0" dirty="0"/>
              <a:t> networks, and </a:t>
            </a:r>
            <a:r>
              <a:rPr lang="fr-CA" baseline="0" dirty="0" err="1"/>
              <a:t>their</a:t>
            </a:r>
            <a:r>
              <a:rPr lang="fr-CA" baseline="0" dirty="0"/>
              <a:t> social, </a:t>
            </a:r>
            <a:r>
              <a:rPr lang="fr-CA" baseline="0" dirty="0" err="1"/>
              <a:t>economical</a:t>
            </a:r>
            <a:r>
              <a:rPr lang="fr-CA" baseline="0" dirty="0"/>
              <a:t> and </a:t>
            </a:r>
            <a:r>
              <a:rPr lang="fr-CA" baseline="0" dirty="0" err="1"/>
              <a:t>political</a:t>
            </a:r>
            <a:r>
              <a:rPr lang="fr-CA" baseline="0" dirty="0"/>
              <a:t> issues. </a:t>
            </a:r>
          </a:p>
          <a:p>
            <a:r>
              <a:rPr lang="fr-CA" dirty="0"/>
              <a:t>http://burak-arikan.com/bio/</a:t>
            </a:r>
          </a:p>
          <a:p>
            <a:endParaRPr lang="fr-CA" dirty="0"/>
          </a:p>
          <a:p>
            <a:r>
              <a:rPr lang="fr-CA" dirty="0" err="1"/>
              <a:t>Tactics</a:t>
            </a:r>
            <a:r>
              <a:rPr lang="fr-CA" baseline="0" dirty="0"/>
              <a:t> </a:t>
            </a:r>
            <a:r>
              <a:rPr lang="fr-CA" baseline="0" dirty="0" err="1"/>
              <a:t>used</a:t>
            </a:r>
            <a:r>
              <a:rPr lang="fr-CA" baseline="0" dirty="0"/>
              <a:t> in practices. Central </a:t>
            </a:r>
            <a:r>
              <a:rPr lang="fr-CA" baseline="0" dirty="0" err="1"/>
              <a:t>actors</a:t>
            </a:r>
            <a:r>
              <a:rPr lang="fr-CA" baseline="0" dirty="0"/>
              <a:t>, indirect links, </a:t>
            </a:r>
            <a:r>
              <a:rPr lang="fr-CA" baseline="0" dirty="0" err="1"/>
              <a:t>tight</a:t>
            </a:r>
            <a:r>
              <a:rPr lang="fr-CA" baseline="0" dirty="0"/>
              <a:t> clusters, structural </a:t>
            </a:r>
            <a:r>
              <a:rPr lang="fr-CA" baseline="0" dirty="0" err="1"/>
              <a:t>holes</a:t>
            </a:r>
            <a:r>
              <a:rPr lang="fr-CA" baseline="0" dirty="0"/>
              <a:t> and </a:t>
            </a:r>
            <a:r>
              <a:rPr lang="fr-CA" baseline="0" dirty="0" err="1"/>
              <a:t>outliers</a:t>
            </a:r>
            <a:r>
              <a:rPr lang="fr-CA" baseline="0" dirty="0"/>
              <a:t>. </a:t>
            </a:r>
            <a:endParaRPr lang="fr-CA" dirty="0"/>
          </a:p>
          <a:p>
            <a:r>
              <a:rPr lang="en-US" dirty="0"/>
              <a:t>http://burak-arikan.com/truth-is-concrete-network-maps-graz/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105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results</a:t>
            </a:r>
            <a:r>
              <a:rPr lang="fr-CA" dirty="0"/>
              <a:t> are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expecting</a:t>
            </a:r>
            <a:r>
              <a:rPr lang="fr-CA" dirty="0"/>
              <a:t>? – </a:t>
            </a:r>
            <a:r>
              <a:rPr lang="fr-CA" dirty="0" err="1"/>
              <a:t>founding</a:t>
            </a:r>
            <a:r>
              <a:rPr lang="fr-CA" dirty="0"/>
              <a:t> </a:t>
            </a:r>
            <a:r>
              <a:rPr lang="fr-CA" dirty="0" err="1"/>
              <a:t>principles</a:t>
            </a:r>
            <a:r>
              <a:rPr lang="fr-CA" dirty="0"/>
              <a:t>, and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are </a:t>
            </a:r>
            <a:r>
              <a:rPr lang="fr-CA" dirty="0" err="1"/>
              <a:t>likely</a:t>
            </a:r>
            <a:r>
              <a:rPr lang="fr-CA" dirty="0"/>
              <a:t> to </a:t>
            </a:r>
            <a:r>
              <a:rPr lang="fr-CA" dirty="0" err="1"/>
              <a:t>achieve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them</a:t>
            </a:r>
            <a:r>
              <a:rPr lang="fr-C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040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r>
              <a:rPr lang="fr-CA" kern="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so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, …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Problem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structure</a:t>
            </a:r>
          </a:p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r>
              <a:rPr lang="fr-CA" i="1" kern="0" dirty="0">
                <a:solidFill>
                  <a:srgbClr val="000000"/>
                </a:solidFill>
                <a:latin typeface="Arial"/>
              </a:rPr>
              <a:t>How to </a:t>
            </a:r>
            <a:r>
              <a:rPr lang="fr-CA" i="1" kern="0" dirty="0" err="1">
                <a:solidFill>
                  <a:srgbClr val="000000"/>
                </a:solidFill>
                <a:latin typeface="Arial"/>
              </a:rPr>
              <a:t>be</a:t>
            </a:r>
            <a:r>
              <a:rPr lang="fr-CA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i="1" kern="0" dirty="0" err="1">
                <a:solidFill>
                  <a:srgbClr val="000000"/>
                </a:solidFill>
                <a:latin typeface="Arial"/>
              </a:rPr>
              <a:t>successful</a:t>
            </a:r>
            <a:r>
              <a:rPr lang="fr-CA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i="1" kern="0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fr-CA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i="1" kern="0" dirty="0" err="1">
                <a:solidFill>
                  <a:srgbClr val="000000"/>
                </a:solidFill>
                <a:latin typeface="Arial"/>
              </a:rPr>
              <a:t>Big</a:t>
            </a:r>
            <a:r>
              <a:rPr lang="fr-CA" i="1" kern="0" dirty="0">
                <a:solidFill>
                  <a:srgbClr val="000000"/>
                </a:solidFill>
                <a:latin typeface="Arial"/>
              </a:rPr>
              <a:t> Data </a:t>
            </a:r>
            <a:r>
              <a:rPr lang="fr-CA" i="1" kern="0" dirty="0" err="1">
                <a:solidFill>
                  <a:srgbClr val="000000"/>
                </a:solidFill>
                <a:latin typeface="Arial"/>
              </a:rPr>
              <a:t>Integration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, http://insights.dice.com/2012/11/21/how-to-be-successful-with-big-data-integration/</a:t>
            </a:r>
          </a:p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endParaRPr lang="fr-CA" kern="0" dirty="0">
              <a:solidFill>
                <a:srgbClr val="000000"/>
              </a:solidFill>
              <a:latin typeface="Arial"/>
            </a:endParaRP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r>
              <a:rPr lang="fr-CA" kern="0" dirty="0" err="1">
                <a:solidFill>
                  <a:srgbClr val="000000"/>
                </a:solidFill>
                <a:latin typeface="Arial"/>
              </a:rPr>
              <a:t>Determine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b="1" i="1" kern="0" dirty="0" err="1">
                <a:solidFill>
                  <a:srgbClr val="000000"/>
                </a:solidFill>
                <a:latin typeface="Arial"/>
              </a:rPr>
              <a:t>constraints</a:t>
            </a:r>
            <a:endParaRPr lang="fr-CA" b="1" i="1" kern="0" dirty="0">
              <a:solidFill>
                <a:srgbClr val="000000"/>
              </a:solidFill>
              <a:latin typeface="Arial"/>
            </a:endParaRP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r>
              <a:rPr lang="fr-CA" kern="0" dirty="0" err="1">
                <a:solidFill>
                  <a:srgbClr val="000000"/>
                </a:solidFill>
                <a:latin typeface="Arial"/>
              </a:rPr>
              <a:t>Eliminate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fr-CA" b="1" i="1" kern="0" dirty="0" err="1">
                <a:solidFill>
                  <a:srgbClr val="000000"/>
                </a:solidFill>
                <a:latin typeface="Arial"/>
              </a:rPr>
              <a:t>technical</a:t>
            </a:r>
            <a:r>
              <a:rPr lang="fr-CA" b="1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b="1" i="1" kern="0" dirty="0" err="1">
                <a:solidFill>
                  <a:srgbClr val="000000"/>
                </a:solidFill>
                <a:latin typeface="Arial"/>
              </a:rPr>
              <a:t>barrier</a:t>
            </a:r>
            <a:endParaRPr lang="fr-CA" b="1" i="1" kern="0" dirty="0">
              <a:solidFill>
                <a:srgbClr val="000000"/>
              </a:solidFill>
              <a:latin typeface="Arial"/>
            </a:endParaRP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r>
              <a:rPr lang="fr-CA" kern="0" dirty="0" err="1">
                <a:solidFill>
                  <a:srgbClr val="000000"/>
                </a:solidFill>
                <a:latin typeface="Arial"/>
              </a:rPr>
              <a:t>Facilitate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b="1" i="1" kern="0" dirty="0" err="1">
                <a:solidFill>
                  <a:srgbClr val="000000"/>
                </a:solidFill>
                <a:latin typeface="Arial"/>
              </a:rPr>
              <a:t>integration</a:t>
            </a:r>
            <a:endParaRPr lang="fr-CA" b="1" i="1" kern="0" dirty="0">
              <a:solidFill>
                <a:srgbClr val="000000"/>
              </a:solidFill>
              <a:latin typeface="Arial"/>
            </a:endParaRP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r>
              <a:rPr lang="fr-CA" kern="0" dirty="0">
                <a:solidFill>
                  <a:srgbClr val="000000"/>
                </a:solidFill>
                <a:latin typeface="Arial"/>
              </a:rPr>
              <a:t>Complete business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analytics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– reports,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dashboards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visualizations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, explorations and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predictive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endParaRPr lang="fr-CA" kern="0" dirty="0">
              <a:solidFill>
                <a:srgbClr val="000000"/>
              </a:solidFill>
              <a:latin typeface="Arial"/>
            </a:endParaRPr>
          </a:p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r>
              <a:rPr lang="fr-CA" kern="0" dirty="0">
                <a:solidFill>
                  <a:srgbClr val="000000"/>
                </a:solidFill>
                <a:latin typeface="Arial"/>
              </a:rPr>
              <a:t>Or, « Data Center &amp; Cloud, the management of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complexity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 » - a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seminar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 by Club TI and SC in </a:t>
            </a:r>
            <a:r>
              <a:rPr lang="fr-CA" kern="0" dirty="0" err="1">
                <a:solidFill>
                  <a:srgbClr val="000000"/>
                </a:solidFill>
                <a:latin typeface="Arial"/>
              </a:rPr>
              <a:t>Assolombarda</a:t>
            </a:r>
            <a:r>
              <a:rPr lang="fr-CA" kern="0" dirty="0">
                <a:solidFill>
                  <a:srgbClr val="000000"/>
                </a:solidFill>
                <a:latin typeface="Arial"/>
              </a:rPr>
              <a:t>, Milan. </a:t>
            </a:r>
          </a:p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r>
              <a:rPr lang="fr-CA" kern="0" dirty="0">
                <a:solidFill>
                  <a:srgbClr val="000000"/>
                </a:solidFill>
                <a:latin typeface="Arial"/>
              </a:rPr>
              <a:t>http://www.sourcing-consulting.it/22-04-2015-data-center-cloud-the-management-of-complexity-a-seminar-organized-by-club-ti-and-sc-in-assolombarda-milan/</a:t>
            </a:r>
          </a:p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endParaRPr lang="fr-CA" kern="0" dirty="0">
              <a:solidFill>
                <a:srgbClr val="000000"/>
              </a:solidFill>
              <a:latin typeface="Arial"/>
            </a:endParaRPr>
          </a:p>
          <a:p>
            <a:pPr defTabSz="619203">
              <a:spcBef>
                <a:spcPct val="0"/>
              </a:spcBef>
              <a:spcAft>
                <a:spcPct val="37000"/>
              </a:spcAft>
              <a:tabLst>
                <a:tab pos="3870018" algn="l"/>
              </a:tabLst>
              <a:defRPr/>
            </a:pPr>
            <a:endParaRPr lang="fr-CA" kern="0" dirty="0">
              <a:solidFill>
                <a:srgbClr val="000000"/>
              </a:solidFill>
              <a:latin typeface="Arial"/>
            </a:endParaRP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endParaRPr lang="fr-CA" kern="0" dirty="0">
              <a:solidFill>
                <a:srgbClr val="000000"/>
              </a:solidFill>
              <a:latin typeface="Arial"/>
            </a:endParaRPr>
          </a:p>
          <a:p>
            <a:pPr marL="232201" indent="-232201" defTabSz="619203">
              <a:spcBef>
                <a:spcPct val="0"/>
              </a:spcBef>
              <a:spcAft>
                <a:spcPct val="37000"/>
              </a:spcAft>
              <a:buFontTx/>
              <a:buAutoNum type="arabicPeriod"/>
              <a:tabLst>
                <a:tab pos="3870018" algn="l"/>
              </a:tabLs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134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are the </a:t>
            </a:r>
            <a:r>
              <a:rPr lang="fr-CA" b="1" dirty="0" err="1"/>
              <a:t>inner</a:t>
            </a:r>
            <a:r>
              <a:rPr lang="fr-CA" b="1" dirty="0"/>
              <a:t> structures</a:t>
            </a:r>
            <a:r>
              <a:rPr lang="fr-CA" dirty="0"/>
              <a:t>? </a:t>
            </a:r>
          </a:p>
          <a:p>
            <a:pPr marL="171450" indent="-171450">
              <a:buFontTx/>
              <a:buChar char="-"/>
            </a:pPr>
            <a:r>
              <a:rPr lang="fr-CA" dirty="0" err="1"/>
              <a:t>Think</a:t>
            </a:r>
            <a:r>
              <a:rPr lang="fr-CA" dirty="0"/>
              <a:t> of Data Science and </a:t>
            </a:r>
            <a:r>
              <a:rPr lang="fr-CA" dirty="0" err="1"/>
              <a:t>evolution</a:t>
            </a:r>
            <a:r>
              <a:rPr lang="fr-CA" baseline="0" dirty="0"/>
              <a:t> of </a:t>
            </a:r>
            <a:r>
              <a:rPr lang="fr-CA" baseline="0" dirty="0" err="1"/>
              <a:t>complex</a:t>
            </a:r>
            <a:r>
              <a:rPr lang="fr-CA" baseline="0" dirty="0"/>
              <a:t> networks. </a:t>
            </a:r>
          </a:p>
          <a:p>
            <a:pPr marL="171450" indent="-171450">
              <a:buFontTx/>
              <a:buChar char="-"/>
            </a:pPr>
            <a:r>
              <a:rPr lang="fr-CA" baseline="0" dirty="0" err="1"/>
              <a:t>Velocity</a:t>
            </a:r>
            <a:r>
              <a:rPr lang="fr-CA" baseline="0" dirty="0"/>
              <a:t>, time-</a:t>
            </a:r>
            <a:r>
              <a:rPr lang="fr-CA" baseline="0" dirty="0" err="1"/>
              <a:t>series</a:t>
            </a:r>
            <a:r>
              <a:rPr lang="fr-CA" baseline="0" dirty="0"/>
              <a:t>, </a:t>
            </a:r>
            <a:r>
              <a:rPr lang="fr-CA" baseline="0" dirty="0" err="1"/>
              <a:t>foresight</a:t>
            </a:r>
            <a:r>
              <a:rPr lang="fr-CA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fr-CA" baseline="0" dirty="0" err="1"/>
              <a:t>Complex</a:t>
            </a:r>
            <a:r>
              <a:rPr lang="fr-CA" baseline="0" dirty="0"/>
              <a:t> networks </a:t>
            </a:r>
            <a:r>
              <a:rPr lang="fr-CA" baseline="0" dirty="0" err="1"/>
              <a:t>includes</a:t>
            </a:r>
            <a:r>
              <a:rPr lang="fr-CA" baseline="0" dirty="0"/>
              <a:t> social, mobile, </a:t>
            </a:r>
            <a:r>
              <a:rPr lang="fr-CA" baseline="0" dirty="0" err="1"/>
              <a:t>biological</a:t>
            </a:r>
            <a:r>
              <a:rPr lang="fr-CA" baseline="0" dirty="0"/>
              <a:t>, media, etc.</a:t>
            </a:r>
          </a:p>
          <a:p>
            <a:pPr marL="171450" indent="-171450">
              <a:buFontTx/>
              <a:buChar char="-"/>
            </a:pPr>
            <a:r>
              <a:rPr lang="fr-CA" baseline="0" dirty="0" err="1"/>
              <a:t>Think</a:t>
            </a:r>
            <a:r>
              <a:rPr lang="fr-CA" baseline="0" dirty="0"/>
              <a:t> of the impact of </a:t>
            </a:r>
            <a:r>
              <a:rPr lang="fr-CA" baseline="0" dirty="0" err="1"/>
              <a:t>people’s</a:t>
            </a:r>
            <a:r>
              <a:rPr lang="fr-CA" baseline="0" dirty="0"/>
              <a:t> perceptions on the reality of </a:t>
            </a:r>
            <a:r>
              <a:rPr lang="fr-CA" baseline="0" dirty="0" err="1"/>
              <a:t>Indigenous</a:t>
            </a:r>
            <a:r>
              <a:rPr lang="fr-CA" baseline="0" dirty="0"/>
              <a:t> </a:t>
            </a:r>
            <a:r>
              <a:rPr lang="fr-CA" baseline="0" dirty="0" err="1"/>
              <a:t>experience</a:t>
            </a:r>
            <a:r>
              <a:rPr lang="fr-CA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71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Hope to talk about applications for your library.</a:t>
            </a:r>
          </a:p>
          <a:p>
            <a:r>
              <a:rPr lang="en-CA" dirty="0"/>
              <a:t>I should also mention that this model is aligned with notions of Open Government and Collaboration across Government institutions.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960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4-dimensional</a:t>
            </a:r>
            <a:r>
              <a:rPr lang="fr-CA" baseline="0" dirty="0"/>
              <a:t> data </a:t>
            </a:r>
            <a:r>
              <a:rPr lang="fr-CA" baseline="0" dirty="0" err="1"/>
              <a:t>space</a:t>
            </a:r>
            <a:r>
              <a:rPr lang="fr-CA" baseline="0" dirty="0"/>
              <a:t> to match </a:t>
            </a:r>
            <a:r>
              <a:rPr lang="fr-CA" baseline="0" dirty="0" err="1"/>
              <a:t>human</a:t>
            </a:r>
            <a:r>
              <a:rPr lang="fr-CA" baseline="0" dirty="0"/>
              <a:t> 4-dimensional mental patterns.</a:t>
            </a:r>
          </a:p>
          <a:p>
            <a:r>
              <a:rPr lang="fr-CA" baseline="0" dirty="0" err="1"/>
              <a:t>From</a:t>
            </a:r>
            <a:r>
              <a:rPr lang="fr-CA" baseline="0" dirty="0"/>
              <a:t> mental </a:t>
            </a:r>
            <a:r>
              <a:rPr lang="fr-CA" baseline="0" dirty="0" err="1"/>
              <a:t>qualities</a:t>
            </a:r>
            <a:r>
              <a:rPr lang="fr-CA" baseline="0" dirty="0"/>
              <a:t> to </a:t>
            </a:r>
            <a:r>
              <a:rPr lang="fr-CA" baseline="0" dirty="0" err="1"/>
              <a:t>human</a:t>
            </a:r>
            <a:r>
              <a:rPr lang="fr-CA" baseline="0" dirty="0"/>
              <a:t>-computer design.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668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Conceptual</a:t>
            </a:r>
            <a:r>
              <a:rPr lang="fr-CA" dirty="0"/>
              <a:t> </a:t>
            </a:r>
            <a:r>
              <a:rPr lang="fr-CA" dirty="0" err="1"/>
              <a:t>legacy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question of </a:t>
            </a:r>
            <a:r>
              <a:rPr lang="fr-CA" dirty="0" err="1"/>
              <a:t>semantic</a:t>
            </a:r>
            <a:r>
              <a:rPr lang="fr-CA" dirty="0"/>
              <a:t> </a:t>
            </a:r>
            <a:r>
              <a:rPr lang="fr-CA" dirty="0" err="1"/>
              <a:t>geometries</a:t>
            </a:r>
            <a:r>
              <a:rPr lang="fr-CA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360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832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2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Also ties to the question(s): Our</a:t>
            </a:r>
            <a:r>
              <a:rPr lang="en-CA" baseline="0" dirty="0"/>
              <a:t> background and how it lead us to think about 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09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43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To </a:t>
            </a:r>
            <a:r>
              <a:rPr lang="fr-CA" dirty="0" err="1">
                <a:solidFill>
                  <a:srgbClr val="FF0000"/>
                </a:solidFill>
              </a:rPr>
              <a:t>address</a:t>
            </a:r>
            <a:r>
              <a:rPr lang="fr-CA" dirty="0">
                <a:solidFill>
                  <a:srgbClr val="FF0000"/>
                </a:solidFill>
              </a:rPr>
              <a:t> the issues</a:t>
            </a:r>
            <a:r>
              <a:rPr lang="fr-CA" b="1" baseline="0" dirty="0">
                <a:solidFill>
                  <a:srgbClr val="FF0000"/>
                </a:solidFill>
              </a:rPr>
              <a:t> </a:t>
            </a:r>
            <a:r>
              <a:rPr lang="fr-CA" b="1" baseline="0" dirty="0" err="1">
                <a:solidFill>
                  <a:srgbClr val="FF0000"/>
                </a:solidFill>
              </a:rPr>
              <a:t>you</a:t>
            </a:r>
            <a:r>
              <a:rPr lang="fr-CA" b="1" baseline="0" dirty="0">
                <a:solidFill>
                  <a:srgbClr val="FF0000"/>
                </a:solidFill>
              </a:rPr>
              <a:t> have to look at </a:t>
            </a:r>
            <a:r>
              <a:rPr lang="fr-CA" b="1" baseline="0" dirty="0" err="1">
                <a:solidFill>
                  <a:srgbClr val="FF0000"/>
                </a:solidFill>
              </a:rPr>
              <a:t>fundamentals</a:t>
            </a:r>
            <a:r>
              <a:rPr lang="fr-CA" baseline="0" dirty="0"/>
              <a:t>!</a:t>
            </a:r>
            <a:endParaRPr lang="fr-CA" dirty="0"/>
          </a:p>
          <a:p>
            <a:endParaRPr lang="fr-CA" dirty="0"/>
          </a:p>
          <a:p>
            <a:r>
              <a:rPr lang="fr-CA" dirty="0"/>
              <a:t>Source: </a:t>
            </a:r>
            <a:r>
              <a:rPr lang="fr-CA" i="1" dirty="0" err="1"/>
              <a:t>Digitization</a:t>
            </a:r>
            <a:r>
              <a:rPr lang="fr-CA" i="1" dirty="0"/>
              <a:t> and E-Records</a:t>
            </a:r>
            <a:r>
              <a:rPr lang="fr-CA" i="1" baseline="0" dirty="0"/>
              <a:t> </a:t>
            </a:r>
            <a:r>
              <a:rPr lang="fr-CA" i="1" baseline="0" dirty="0" err="1"/>
              <a:t>Strategy</a:t>
            </a:r>
            <a:r>
              <a:rPr lang="fr-CA" baseline="0" dirty="0"/>
              <a:t>, 21 April 2015, p. 3</a:t>
            </a:r>
          </a:p>
          <a:p>
            <a:endParaRPr lang="fr-CA" baseline="0" dirty="0"/>
          </a:p>
          <a:p>
            <a:pPr marL="116101" indent="-116101">
              <a:buFontTx/>
              <a:buChar char="-"/>
            </a:pPr>
            <a:r>
              <a:rPr lang="fr-CA" baseline="0" dirty="0" err="1"/>
              <a:t>Speaking</a:t>
            </a:r>
            <a:r>
              <a:rPr lang="fr-CA" baseline="0" dirty="0"/>
              <a:t> notes:</a:t>
            </a:r>
          </a:p>
          <a:p>
            <a:pPr marL="116101" indent="-116101">
              <a:buFontTx/>
              <a:buChar char="-"/>
            </a:pPr>
            <a:r>
              <a:rPr lang="fr-CA" baseline="0" dirty="0"/>
              <a:t>How do I </a:t>
            </a:r>
            <a:r>
              <a:rPr lang="fr-CA" baseline="0" dirty="0" err="1"/>
              <a:t>satisfy</a:t>
            </a:r>
            <a:r>
              <a:rPr lang="fr-CA" baseline="0" dirty="0"/>
              <a:t> </a:t>
            </a:r>
            <a:r>
              <a:rPr lang="fr-CA" baseline="0" dirty="0" err="1"/>
              <a:t>these</a:t>
            </a:r>
            <a:r>
              <a:rPr lang="fr-CA" baseline="0" dirty="0"/>
              <a:t> objectives?</a:t>
            </a:r>
          </a:p>
          <a:p>
            <a:pPr marL="116101" indent="-116101">
              <a:buFontTx/>
              <a:buChar char="-"/>
            </a:pPr>
            <a:r>
              <a:rPr lang="fr-CA" baseline="0" dirty="0" err="1"/>
              <a:t>What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the best </a:t>
            </a:r>
            <a:r>
              <a:rPr lang="fr-CA" baseline="0" dirty="0" err="1"/>
              <a:t>way</a:t>
            </a:r>
            <a:r>
              <a:rPr lang="fr-CA" baseline="0" dirty="0"/>
              <a:t> to </a:t>
            </a:r>
            <a:r>
              <a:rPr lang="fr-CA" baseline="0" dirty="0" err="1"/>
              <a:t>access</a:t>
            </a:r>
            <a:r>
              <a:rPr lang="fr-CA" baseline="0" dirty="0"/>
              <a:t> knowledge and the </a:t>
            </a:r>
            <a:r>
              <a:rPr lang="fr-CA" baseline="0" dirty="0" err="1"/>
              <a:t>deep</a:t>
            </a:r>
            <a:r>
              <a:rPr lang="fr-CA" baseline="0" dirty="0"/>
              <a:t> structures of knowledge in </a:t>
            </a:r>
            <a:r>
              <a:rPr lang="fr-CA" baseline="0" dirty="0" err="1"/>
              <a:t>this</a:t>
            </a:r>
            <a:r>
              <a:rPr lang="fr-CA" baseline="0" dirty="0"/>
              <a:t> </a:t>
            </a:r>
            <a:r>
              <a:rPr lang="fr-CA" baseline="0" dirty="0" err="1"/>
              <a:t>subject</a:t>
            </a:r>
            <a:r>
              <a:rPr lang="fr-CA" baseline="0" dirty="0"/>
              <a:t> area?</a:t>
            </a:r>
          </a:p>
          <a:p>
            <a:pPr marL="116101" indent="-116101">
              <a:buFontTx/>
              <a:buChar char="-"/>
            </a:pPr>
            <a:r>
              <a:rPr lang="fr-CA" dirty="0" err="1"/>
              <a:t>What</a:t>
            </a:r>
            <a:r>
              <a:rPr lang="fr-CA" dirty="0"/>
              <a:t> knowledge structures are </a:t>
            </a:r>
            <a:r>
              <a:rPr lang="fr-CA" dirty="0" err="1"/>
              <a:t>worth</a:t>
            </a:r>
            <a:r>
              <a:rPr lang="fr-CA" dirty="0"/>
              <a:t> </a:t>
            </a:r>
            <a:r>
              <a:rPr lang="fr-CA" dirty="0" err="1"/>
              <a:t>accessing</a:t>
            </a:r>
            <a:r>
              <a:rPr lang="fr-CA" dirty="0"/>
              <a:t> at all</a:t>
            </a:r>
            <a:r>
              <a:rPr lang="fr-CA" baseline="0" dirty="0"/>
              <a:t> - </a:t>
            </a:r>
            <a:r>
              <a:rPr lang="fr-CA" dirty="0"/>
              <a:t>on</a:t>
            </a:r>
            <a:r>
              <a:rPr lang="fr-CA" baseline="0" dirty="0"/>
              <a:t> the </a:t>
            </a:r>
            <a:r>
              <a:rPr lang="fr-CA" baseline="0" dirty="0" err="1"/>
              <a:t>whole</a:t>
            </a:r>
            <a:r>
              <a:rPr lang="fr-CA" baseline="0" dirty="0"/>
              <a:t>?</a:t>
            </a:r>
          </a:p>
          <a:p>
            <a:pPr marL="116101" indent="-116101">
              <a:buFontTx/>
              <a:buChar char="-"/>
            </a:pPr>
            <a:r>
              <a:rPr lang="fr-CA" baseline="0" dirty="0"/>
              <a:t>Our </a:t>
            </a:r>
            <a:r>
              <a:rPr lang="fr-CA" baseline="0" dirty="0" err="1">
                <a:solidFill>
                  <a:srgbClr val="FFC000"/>
                </a:solidFill>
              </a:rPr>
              <a:t>own</a:t>
            </a:r>
            <a:r>
              <a:rPr lang="fr-CA" baseline="0" dirty="0">
                <a:solidFill>
                  <a:srgbClr val="FFC000"/>
                </a:solidFill>
              </a:rPr>
              <a:t> </a:t>
            </a:r>
            <a:r>
              <a:rPr lang="fr-CA" baseline="0" dirty="0" err="1">
                <a:solidFill>
                  <a:srgbClr val="FFC000"/>
                </a:solidFill>
              </a:rPr>
              <a:t>experience</a:t>
            </a:r>
            <a:r>
              <a:rPr lang="fr-CA" baseline="0" dirty="0">
                <a:solidFill>
                  <a:srgbClr val="FFC000"/>
                </a:solidFill>
              </a:rPr>
              <a:t> </a:t>
            </a:r>
            <a:r>
              <a:rPr lang="fr-CA" baseline="0" dirty="0"/>
              <a:t>(INAC) + </a:t>
            </a:r>
            <a:r>
              <a:rPr lang="fr-CA" baseline="0" dirty="0" err="1">
                <a:solidFill>
                  <a:srgbClr val="FFC000"/>
                </a:solidFill>
              </a:rPr>
              <a:t>experimental</a:t>
            </a:r>
            <a:r>
              <a:rPr lang="fr-CA" baseline="0" dirty="0">
                <a:solidFill>
                  <a:srgbClr val="FFC000"/>
                </a:solidFill>
              </a:rPr>
              <a:t> design </a:t>
            </a:r>
            <a:r>
              <a:rPr lang="fr-CA" baseline="0" dirty="0" err="1"/>
              <a:t>developed</a:t>
            </a:r>
            <a:r>
              <a:rPr lang="fr-CA" baseline="0" dirty="0"/>
              <a:t> by Dr. </a:t>
            </a:r>
            <a:r>
              <a:rPr lang="fr-CA" baseline="0" dirty="0" err="1"/>
              <a:t>Dörk</a:t>
            </a:r>
            <a:r>
              <a:rPr lang="fr-CA" baseline="0" dirty="0"/>
              <a:t>. </a:t>
            </a:r>
          </a:p>
          <a:p>
            <a:pPr marL="116101" indent="-116101">
              <a:buFontTx/>
              <a:buChar char="-"/>
            </a:pPr>
            <a:endParaRPr lang="fr-CA" baseline="0" dirty="0"/>
          </a:p>
          <a:p>
            <a:pPr marL="116101" indent="-11610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748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In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history</a:t>
            </a:r>
            <a:r>
              <a:rPr lang="fr-CA" dirty="0"/>
              <a:t>, the </a:t>
            </a:r>
            <a:r>
              <a:rPr lang="fr-CA" dirty="0" err="1"/>
              <a:t>beginning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often</a:t>
            </a:r>
            <a:r>
              <a:rPr lang="fr-CA" dirty="0"/>
              <a:t> the </a:t>
            </a:r>
            <a:r>
              <a:rPr lang="fr-CA" dirty="0" err="1"/>
              <a:t>word</a:t>
            </a:r>
            <a:r>
              <a:rPr lang="fr-CA" dirty="0"/>
              <a:t>… or</a:t>
            </a:r>
            <a:r>
              <a:rPr lang="fr-CA" baseline="0" dirty="0"/>
              <a:t> as </a:t>
            </a:r>
            <a:r>
              <a:rPr lang="fr-CA" baseline="0" dirty="0" err="1"/>
              <a:t>expressed</a:t>
            </a:r>
            <a:r>
              <a:rPr lang="fr-CA" baseline="0" dirty="0"/>
              <a:t> </a:t>
            </a:r>
            <a:r>
              <a:rPr lang="fr-CA" baseline="0" dirty="0" err="1"/>
              <a:t>through</a:t>
            </a:r>
            <a:r>
              <a:rPr lang="fr-CA" baseline="0" dirty="0"/>
              <a:t> art / </a:t>
            </a:r>
            <a:r>
              <a:rPr lang="fr-CA" baseline="0" dirty="0" err="1"/>
              <a:t>language</a:t>
            </a:r>
            <a:r>
              <a:rPr lang="fr-CA" baseline="0" dirty="0"/>
              <a:t> / traditions – </a:t>
            </a:r>
            <a:r>
              <a:rPr lang="fr-CA" baseline="0" dirty="0" err="1"/>
              <a:t>hence</a:t>
            </a:r>
            <a:r>
              <a:rPr lang="fr-CA" baseline="0" dirty="0"/>
              <a:t> a code, </a:t>
            </a:r>
            <a:r>
              <a:rPr lang="fr-CA" baseline="0" dirty="0" err="1"/>
              <a:t>idea</a:t>
            </a:r>
            <a:r>
              <a:rPr lang="fr-CA" baseline="0" dirty="0"/>
              <a:t>, </a:t>
            </a:r>
            <a:r>
              <a:rPr lang="fr-CA" baseline="0" dirty="0" err="1"/>
              <a:t>graphical</a:t>
            </a:r>
            <a:r>
              <a:rPr lang="fr-CA" baseline="0" dirty="0"/>
              <a:t> or </a:t>
            </a:r>
            <a:r>
              <a:rPr lang="fr-CA" baseline="0" dirty="0" err="1"/>
              <a:t>visual</a:t>
            </a:r>
            <a:r>
              <a:rPr lang="fr-CA" baseline="0" dirty="0"/>
              <a:t> </a:t>
            </a:r>
            <a:r>
              <a:rPr lang="fr-CA" baseline="0" dirty="0" err="1"/>
              <a:t>representation</a:t>
            </a:r>
            <a:r>
              <a:rPr lang="fr-CA" baseline="0" dirty="0"/>
              <a:t>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49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does</a:t>
            </a:r>
            <a:r>
              <a:rPr lang="fr-CA" dirty="0"/>
              <a:t> the </a:t>
            </a:r>
            <a:r>
              <a:rPr lang="fr-CA" dirty="0" err="1"/>
              <a:t>library</a:t>
            </a:r>
            <a:r>
              <a:rPr lang="fr-CA" dirty="0"/>
              <a:t> collection </a:t>
            </a:r>
            <a:r>
              <a:rPr lang="fr-CA" dirty="0" err="1"/>
              <a:t>related</a:t>
            </a:r>
            <a:r>
              <a:rPr lang="fr-CA" dirty="0"/>
              <a:t> to </a:t>
            </a:r>
            <a:r>
              <a:rPr lang="fr-CA" baseline="0" dirty="0" err="1"/>
              <a:t>Indigenous</a:t>
            </a:r>
            <a:r>
              <a:rPr lang="fr-CA" baseline="0" dirty="0"/>
              <a:t> </a:t>
            </a:r>
            <a:r>
              <a:rPr lang="fr-CA" baseline="0" dirty="0" err="1"/>
              <a:t>Affairs</a:t>
            </a:r>
            <a:r>
              <a:rPr lang="fr-CA" baseline="0" dirty="0"/>
              <a:t> look </a:t>
            </a:r>
            <a:r>
              <a:rPr lang="fr-CA" baseline="0" dirty="0" err="1"/>
              <a:t>like</a:t>
            </a:r>
            <a:r>
              <a:rPr lang="fr-CA" baseline="0" dirty="0"/>
              <a:t>?</a:t>
            </a:r>
          </a:p>
          <a:p>
            <a:endParaRPr lang="fr-CA" baseline="0" dirty="0"/>
          </a:p>
          <a:p>
            <a:pPr defTabSz="619203">
              <a:defRPr/>
            </a:pPr>
            <a:r>
              <a:rPr lang="fr-CA" baseline="0" dirty="0"/>
              <a:t>Source of painting:  </a:t>
            </a:r>
            <a:r>
              <a:rPr lang="fr-CA" dirty="0"/>
              <a:t>Laurie </a:t>
            </a:r>
            <a:r>
              <a:rPr lang="fr-CA" dirty="0" err="1"/>
              <a:t>Houseman-Whitehawk’s</a:t>
            </a:r>
            <a:r>
              <a:rPr lang="fr-CA" dirty="0"/>
              <a:t> ‘ Circle of Life’ </a:t>
            </a:r>
            <a:r>
              <a:rPr lang="fr-CA" dirty="0" err="1"/>
              <a:t>exhibited</a:t>
            </a:r>
            <a:r>
              <a:rPr lang="fr-CA" dirty="0"/>
              <a:t> in « Beyond Tradition », at the Great Plains Art Museum, U. of Nebraska-Lincoln. The </a:t>
            </a:r>
            <a:r>
              <a:rPr lang="fr-CA" dirty="0" err="1"/>
              <a:t>exhibit</a:t>
            </a:r>
            <a:r>
              <a:rPr lang="fr-CA" dirty="0"/>
              <a:t> </a:t>
            </a:r>
            <a:r>
              <a:rPr lang="fr-CA" dirty="0" err="1"/>
              <a:t>celebrated</a:t>
            </a:r>
            <a:r>
              <a:rPr lang="fr-CA" dirty="0"/>
              <a:t> Native American </a:t>
            </a:r>
            <a:r>
              <a:rPr lang="fr-CA" dirty="0" err="1"/>
              <a:t>artists</a:t>
            </a:r>
            <a:r>
              <a:rPr lang="fr-CA" dirty="0"/>
              <a:t> active in the </a:t>
            </a:r>
            <a:r>
              <a:rPr lang="fr-CA" dirty="0" err="1"/>
              <a:t>past</a:t>
            </a:r>
            <a:r>
              <a:rPr lang="fr-CA" dirty="0"/>
              <a:t> 50 </a:t>
            </a:r>
            <a:r>
              <a:rPr lang="fr-CA" dirty="0" err="1"/>
              <a:t>years</a:t>
            </a:r>
            <a:r>
              <a:rPr lang="fr-CA" dirty="0"/>
              <a:t> </a:t>
            </a:r>
            <a:r>
              <a:rPr lang="fr-CA" dirty="0" err="1"/>
              <a:t>whose</a:t>
            </a:r>
            <a:r>
              <a:rPr lang="fr-CA" dirty="0"/>
              <a:t> </a:t>
            </a:r>
            <a:r>
              <a:rPr lang="fr-CA" dirty="0" err="1"/>
              <a:t>work</a:t>
            </a:r>
            <a:r>
              <a:rPr lang="fr-CA" dirty="0"/>
              <a:t> expresses innovations </a:t>
            </a:r>
            <a:r>
              <a:rPr lang="fr-CA" dirty="0" err="1"/>
              <a:t>while</a:t>
            </a:r>
            <a:r>
              <a:rPr lang="fr-CA" dirty="0"/>
              <a:t> </a:t>
            </a:r>
            <a:r>
              <a:rPr lang="fr-CA" dirty="0" err="1"/>
              <a:t>affirming</a:t>
            </a:r>
            <a:r>
              <a:rPr lang="fr-CA" dirty="0"/>
              <a:t> the </a:t>
            </a:r>
            <a:r>
              <a:rPr lang="fr-CA" dirty="0" err="1"/>
              <a:t>continuity</a:t>
            </a:r>
            <a:r>
              <a:rPr lang="fr-CA" dirty="0"/>
              <a:t> of </a:t>
            </a:r>
            <a:r>
              <a:rPr lang="fr-CA" dirty="0" err="1"/>
              <a:t>past</a:t>
            </a:r>
            <a:r>
              <a:rPr lang="fr-CA" dirty="0"/>
              <a:t> and </a:t>
            </a:r>
            <a:r>
              <a:rPr lang="fr-CA" dirty="0" err="1"/>
              <a:t>present</a:t>
            </a:r>
            <a:r>
              <a:rPr lang="fr-CA" dirty="0"/>
              <a:t>. </a:t>
            </a:r>
            <a:r>
              <a:rPr lang="fr-CA" baseline="0" dirty="0"/>
              <a:t>– cf. http:// http://itsmypulp.wordpress.com/2009/08/17/reinventing-tradition/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42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b="1" dirty="0" err="1"/>
              <a:t>Digitized</a:t>
            </a:r>
            <a:r>
              <a:rPr lang="fr-CA" b="1" baseline="0" dirty="0"/>
              <a:t> </a:t>
            </a:r>
            <a:r>
              <a:rPr lang="fr-CA" b="1" baseline="0" dirty="0" err="1"/>
              <a:t>access</a:t>
            </a:r>
            <a:r>
              <a:rPr lang="fr-CA" b="1" baseline="0" dirty="0"/>
              <a:t> = Access </a:t>
            </a:r>
            <a:r>
              <a:rPr lang="fr-CA" b="1" baseline="0" dirty="0" err="1"/>
              <a:t>across</a:t>
            </a:r>
            <a:r>
              <a:rPr lang="fr-CA" b="1" baseline="0" dirty="0"/>
              <a:t> the country</a:t>
            </a:r>
          </a:p>
          <a:p>
            <a:pPr marL="171450" indent="-171450">
              <a:buFontTx/>
              <a:buChar char="-"/>
            </a:pPr>
            <a:r>
              <a:rPr lang="fr-CA" baseline="0" dirty="0" err="1"/>
              <a:t>Digitization</a:t>
            </a:r>
            <a:r>
              <a:rPr lang="fr-CA" baseline="0" dirty="0"/>
              <a:t> best practice = First </a:t>
            </a:r>
            <a:r>
              <a:rPr lang="fr-CA" baseline="0" dirty="0" err="1"/>
              <a:t>step</a:t>
            </a:r>
            <a:r>
              <a:rPr lang="fr-CA" baseline="0" dirty="0"/>
              <a:t> to </a:t>
            </a:r>
            <a:r>
              <a:rPr lang="fr-CA" baseline="0" dirty="0" err="1"/>
              <a:t>further</a:t>
            </a:r>
            <a:r>
              <a:rPr lang="fr-CA" baseline="0" dirty="0"/>
              <a:t> </a:t>
            </a:r>
            <a:r>
              <a:rPr lang="fr-CA" baseline="0" dirty="0" err="1"/>
              <a:t>improvements</a:t>
            </a:r>
            <a:r>
              <a:rPr lang="fr-CA" baseline="0" dirty="0"/>
              <a:t> in </a:t>
            </a:r>
            <a:r>
              <a:rPr lang="fr-CA" baseline="0" dirty="0" err="1"/>
              <a:t>our</a:t>
            </a:r>
            <a:r>
              <a:rPr lang="fr-CA" baseline="0" dirty="0"/>
              <a:t> IT infrastructure</a:t>
            </a:r>
          </a:p>
          <a:p>
            <a:pPr marL="171450" indent="-171450">
              <a:buFontTx/>
              <a:buChar char="-"/>
            </a:pPr>
            <a:r>
              <a:rPr lang="fr-CA" baseline="0" dirty="0" err="1"/>
              <a:t>Digitization</a:t>
            </a:r>
            <a:r>
              <a:rPr lang="fr-CA" baseline="0" dirty="0"/>
              <a:t> best practice = All artefacts or </a:t>
            </a:r>
            <a:r>
              <a:rPr lang="fr-CA" baseline="0" dirty="0" err="1"/>
              <a:t>only</a:t>
            </a:r>
            <a:r>
              <a:rPr lang="fr-CA" baseline="0" dirty="0"/>
              <a:t> </a:t>
            </a:r>
            <a:r>
              <a:rPr lang="fr-CA" baseline="0" dirty="0" err="1"/>
              <a:t>what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</a:t>
            </a:r>
            <a:r>
              <a:rPr lang="fr-CA" baseline="0" dirty="0" err="1"/>
              <a:t>practical</a:t>
            </a:r>
            <a:r>
              <a:rPr lang="fr-CA" baseline="0" dirty="0"/>
              <a:t>?</a:t>
            </a:r>
            <a:endParaRPr lang="fr-CA" dirty="0"/>
          </a:p>
          <a:p>
            <a:endParaRPr lang="fr-CA" dirty="0"/>
          </a:p>
          <a:p>
            <a:r>
              <a:rPr lang="fr-CA" dirty="0"/>
              <a:t>** </a:t>
            </a:r>
            <a:r>
              <a:rPr lang="fr-CA" dirty="0" err="1"/>
              <a:t>Leveraging</a:t>
            </a:r>
            <a:r>
              <a:rPr lang="fr-CA" dirty="0"/>
              <a:t> </a:t>
            </a:r>
            <a:r>
              <a:rPr lang="fr-CA" dirty="0" err="1"/>
              <a:t>library</a:t>
            </a:r>
            <a:r>
              <a:rPr lang="fr-CA" dirty="0"/>
              <a:t> </a:t>
            </a:r>
            <a:r>
              <a:rPr lang="fr-CA" dirty="0" err="1"/>
              <a:t>materials</a:t>
            </a:r>
            <a:r>
              <a:rPr lang="fr-CA" baseline="0" dirty="0"/>
              <a:t> and </a:t>
            </a:r>
            <a:r>
              <a:rPr lang="fr-CA" baseline="0" dirty="0" err="1"/>
              <a:t>knowledge</a:t>
            </a:r>
            <a:r>
              <a:rPr lang="fr-CA" baseline="0" dirty="0"/>
              <a:t>, for the </a:t>
            </a:r>
            <a:r>
              <a:rPr lang="fr-CA" baseline="0" dirty="0" err="1"/>
              <a:t>benefit</a:t>
            </a:r>
            <a:r>
              <a:rPr lang="fr-CA" baseline="0" dirty="0"/>
              <a:t> of </a:t>
            </a:r>
            <a:r>
              <a:rPr lang="fr-CA" baseline="0" dirty="0" err="1"/>
              <a:t>both</a:t>
            </a:r>
            <a:r>
              <a:rPr lang="fr-CA" baseline="0" dirty="0"/>
              <a:t> </a:t>
            </a:r>
            <a:r>
              <a:rPr lang="fr-CA" baseline="0" dirty="0" err="1"/>
              <a:t>our</a:t>
            </a:r>
            <a:r>
              <a:rPr lang="fr-CA" baseline="0" dirty="0"/>
              <a:t> </a:t>
            </a:r>
            <a:r>
              <a:rPr lang="fr-CA" baseline="0" dirty="0" err="1"/>
              <a:t>clientele</a:t>
            </a:r>
            <a:r>
              <a:rPr lang="fr-CA" baseline="0" dirty="0"/>
              <a:t>, the </a:t>
            </a:r>
            <a:r>
              <a:rPr lang="fr-CA" baseline="0" dirty="0" err="1"/>
              <a:t>department</a:t>
            </a:r>
            <a:r>
              <a:rPr lang="fr-CA" baseline="0" dirty="0"/>
              <a:t>, </a:t>
            </a:r>
            <a:r>
              <a:rPr lang="fr-CA" baseline="0" dirty="0" err="1"/>
              <a:t>Aboriginal</a:t>
            </a:r>
            <a:r>
              <a:rPr lang="fr-CA" baseline="0" dirty="0"/>
              <a:t> groups and </a:t>
            </a:r>
            <a:r>
              <a:rPr lang="fr-CA" baseline="0" dirty="0" err="1"/>
              <a:t>Canadians</a:t>
            </a:r>
            <a:r>
              <a:rPr lang="fr-CA" baseline="0" dirty="0"/>
              <a:t> in </a:t>
            </a:r>
            <a:r>
              <a:rPr lang="fr-CA" baseline="0" dirty="0" err="1"/>
              <a:t>general</a:t>
            </a:r>
            <a:r>
              <a:rPr lang="fr-CA" baseline="0" dirty="0"/>
              <a:t>. Impact on </a:t>
            </a:r>
            <a:r>
              <a:rPr lang="fr-CA" baseline="0" dirty="0" err="1"/>
              <a:t>research</a:t>
            </a:r>
            <a:r>
              <a:rPr lang="fr-CA" baseline="0" dirty="0"/>
              <a:t> </a:t>
            </a:r>
            <a:r>
              <a:rPr lang="fr-CA" baseline="0" dirty="0" err="1"/>
              <a:t>is</a:t>
            </a:r>
            <a:r>
              <a:rPr lang="fr-CA" baseline="0" dirty="0"/>
              <a:t> no </a:t>
            </a:r>
            <a:r>
              <a:rPr lang="fr-CA" baseline="0" dirty="0" err="1"/>
              <a:t>less</a:t>
            </a:r>
            <a:r>
              <a:rPr lang="fr-CA" baseline="0" dirty="0"/>
              <a:t> </a:t>
            </a:r>
            <a:r>
              <a:rPr lang="fr-CA" baseline="0" dirty="0" err="1"/>
              <a:t>clear</a:t>
            </a:r>
            <a:r>
              <a:rPr lang="fr-CA" baseline="0" dirty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5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5" y="177800"/>
            <a:ext cx="1049274" cy="59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80" y="3170"/>
            <a:ext cx="1990043" cy="51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8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8147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ogo_canada-wordmark_co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4815131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818888"/>
            <a:ext cx="762000" cy="2286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81075"/>
            <a:ext cx="3822700" cy="3705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981076"/>
            <a:ext cx="3822192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818888"/>
            <a:ext cx="762000" cy="2286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818888"/>
            <a:ext cx="762000" cy="2286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3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514350"/>
            <a:ext cx="30845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0"/>
            <a:ext cx="4730750" cy="4171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543050"/>
            <a:ext cx="3084514" cy="314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818888"/>
            <a:ext cx="762000" cy="2286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4818888"/>
            <a:ext cx="762000" cy="2286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5" y="177800"/>
            <a:ext cx="1049274" cy="59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28650"/>
            <a:ext cx="784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81076"/>
            <a:ext cx="7861300" cy="37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/>
              <a:t>Click to edit master text styles</a:t>
            </a:r>
          </a:p>
          <a:p>
            <a:pPr lvl="1"/>
            <a:r>
              <a:rPr lang="en-CA" altLang="en-GB"/>
              <a:t>Second level</a:t>
            </a:r>
          </a:p>
          <a:p>
            <a:pPr lvl="2"/>
            <a:r>
              <a:rPr lang="en-CA" altLang="en-GB"/>
              <a:t>Third level</a:t>
            </a:r>
          </a:p>
          <a:p>
            <a:pPr lvl="3"/>
            <a:r>
              <a:rPr lang="en-CA" altLang="en-GB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4818888"/>
            <a:ext cx="762000" cy="2286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1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14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8147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55668" y="36692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GB" dirty="0">
              <a:latin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608" y="542925"/>
            <a:ext cx="5422392" cy="4114800"/>
          </a:xfrm>
          <a:noFill/>
        </p:spPr>
        <p:txBody>
          <a:bodyPr anchor="t"/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Between History and Conceptual Legacy</a:t>
            </a:r>
            <a:r>
              <a:rPr lang="en-CA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        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Preserving Indigenous culture while enhancing discovery and enlightenment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by Alain-Philippe Bruneau, 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Departmental Librarian - INAC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OLA Super Conference 2017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Metro Toronto Convention Centre (MTCC)  # room 103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February 2nd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83339" y="981075"/>
            <a:ext cx="5631221" cy="3756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235" y="0"/>
            <a:ext cx="8639836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 bwMode="auto">
          <a:xfrm>
            <a:off x="76200" y="690562"/>
            <a:ext cx="31242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990600" y="857250"/>
            <a:ext cx="1863972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fr-CA" sz="5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9814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Data Intelligence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1" y="862642"/>
            <a:ext cx="7861300" cy="3766508"/>
          </a:xfrm>
        </p:spPr>
        <p:txBody>
          <a:bodyPr/>
          <a:lstStyle/>
          <a:p>
            <a:endParaRPr lang="fr-CA" sz="1400" dirty="0"/>
          </a:p>
          <a:p>
            <a:r>
              <a:rPr lang="fr-CA" sz="1400" dirty="0">
                <a:solidFill>
                  <a:srgbClr val="002060"/>
                </a:solidFill>
              </a:rPr>
              <a:t>A Library collection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i="1" dirty="0">
                <a:solidFill>
                  <a:srgbClr val="002060"/>
                </a:solidFill>
              </a:rPr>
              <a:t>not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just</a:t>
            </a:r>
            <a:r>
              <a:rPr lang="fr-CA" sz="1400" dirty="0">
                <a:solidFill>
                  <a:srgbClr val="002060"/>
                </a:solidFill>
              </a:rPr>
              <a:t> a collection of </a:t>
            </a:r>
            <a:r>
              <a:rPr lang="fr-CA" sz="1400" dirty="0" err="1">
                <a:solidFill>
                  <a:srgbClr val="002060"/>
                </a:solidFill>
              </a:rPr>
              <a:t>facts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it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also</a:t>
            </a:r>
            <a:r>
              <a:rPr lang="fr-CA" sz="1400" dirty="0">
                <a:solidFill>
                  <a:srgbClr val="002060"/>
                </a:solidFill>
              </a:rPr>
              <a:t> assumes </a:t>
            </a:r>
            <a:r>
              <a:rPr lang="fr-CA" sz="1400" dirty="0" err="1">
                <a:solidFill>
                  <a:srgbClr val="002060"/>
                </a:solidFill>
              </a:rPr>
              <a:t>some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form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pre-understanding</a:t>
            </a:r>
            <a:r>
              <a:rPr lang="fr-CA" sz="1400" dirty="0">
                <a:solidFill>
                  <a:srgbClr val="002060"/>
                </a:solidFill>
              </a:rPr>
              <a:t> (« </a:t>
            </a:r>
            <a:r>
              <a:rPr lang="fr-CA" sz="1400" i="1" dirty="0">
                <a:solidFill>
                  <a:srgbClr val="002060"/>
                </a:solidFill>
              </a:rPr>
              <a:t>cognitive effort</a:t>
            </a:r>
            <a:r>
              <a:rPr lang="fr-CA" sz="1400" dirty="0">
                <a:solidFill>
                  <a:srgbClr val="002060"/>
                </a:solidFill>
              </a:rPr>
              <a:t> »).  </a:t>
            </a:r>
          </a:p>
          <a:p>
            <a:pPr marL="0" indent="0">
              <a:buNone/>
            </a:pPr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It </a:t>
            </a:r>
            <a:r>
              <a:rPr lang="fr-CA" sz="1400" dirty="0" err="1">
                <a:solidFill>
                  <a:srgbClr val="002060"/>
                </a:solidFill>
              </a:rPr>
              <a:t>contains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myriad</a:t>
            </a:r>
            <a:r>
              <a:rPr lang="fr-CA" sz="1400" dirty="0">
                <a:solidFill>
                  <a:srgbClr val="002060"/>
                </a:solidFill>
              </a:rPr>
              <a:t> data </a:t>
            </a:r>
            <a:r>
              <a:rPr lang="fr-CA" sz="1400" dirty="0" err="1">
                <a:solidFill>
                  <a:srgbClr val="002060"/>
                </a:solidFill>
              </a:rPr>
              <a:t>that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can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be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interpreted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in </a:t>
            </a:r>
            <a:r>
              <a:rPr lang="fr-CA" sz="1400" dirty="0" err="1">
                <a:solidFill>
                  <a:srgbClr val="002060"/>
                </a:solidFill>
              </a:rPr>
              <a:t>different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ways</a:t>
            </a:r>
            <a:r>
              <a:rPr lang="fr-CA" sz="1400" dirty="0">
                <a:solidFill>
                  <a:srgbClr val="002060"/>
                </a:solidFill>
              </a:rPr>
              <a:t>. It </a:t>
            </a:r>
            <a:r>
              <a:rPr lang="fr-CA" sz="1400" dirty="0" err="1">
                <a:solidFill>
                  <a:srgbClr val="002060"/>
                </a:solidFill>
              </a:rPr>
              <a:t>also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includes</a:t>
            </a:r>
            <a:r>
              <a:rPr lang="fr-CA" sz="1400" dirty="0">
                <a:solidFill>
                  <a:srgbClr val="002060"/>
                </a:solidFill>
              </a:rPr>
              <a:t> the </a:t>
            </a:r>
            <a:r>
              <a:rPr lang="fr-CA" sz="1400" i="1" dirty="0">
                <a:solidFill>
                  <a:srgbClr val="002060"/>
                </a:solidFill>
              </a:rPr>
              <a:t>intelligence of the host </a:t>
            </a:r>
            <a:r>
              <a:rPr lang="fr-CA" sz="1400" i="1" dirty="0" err="1">
                <a:solidFill>
                  <a:srgbClr val="002060"/>
                </a:solidFill>
              </a:rPr>
              <a:t>organization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numerous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decison-making</a:t>
            </a:r>
            <a:r>
              <a:rPr lang="fr-CA" sz="1400" dirty="0">
                <a:solidFill>
                  <a:srgbClr val="002060"/>
                </a:solidFill>
              </a:rPr>
              <a:t> patterns. </a:t>
            </a:r>
          </a:p>
          <a:p>
            <a:pPr marL="0" indent="0">
              <a:buNone/>
            </a:pPr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To </a:t>
            </a:r>
            <a:r>
              <a:rPr lang="fr-CA" sz="1400" dirty="0" err="1">
                <a:solidFill>
                  <a:srgbClr val="002060"/>
                </a:solidFill>
              </a:rPr>
              <a:t>be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valuable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this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internal</a:t>
            </a:r>
            <a:r>
              <a:rPr lang="fr-CA" sz="1400" dirty="0">
                <a:solidFill>
                  <a:srgbClr val="002060"/>
                </a:solidFill>
              </a:rPr>
              <a:t> data </a:t>
            </a:r>
            <a:r>
              <a:rPr lang="fr-CA" sz="1400" dirty="0" err="1">
                <a:solidFill>
                  <a:srgbClr val="002060"/>
                </a:solidFill>
              </a:rPr>
              <a:t>requires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analysis</a:t>
            </a:r>
            <a:r>
              <a:rPr lang="fr-CA" sz="1400" b="1" dirty="0">
                <a:solidFill>
                  <a:srgbClr val="002060"/>
                </a:solidFill>
              </a:rPr>
              <a:t> and validation</a:t>
            </a:r>
            <a:r>
              <a:rPr lang="fr-CA" sz="1400" dirty="0">
                <a:solidFill>
                  <a:srgbClr val="002060"/>
                </a:solidFill>
              </a:rPr>
              <a:t>. That ‘intelligence’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tied</a:t>
            </a:r>
            <a:r>
              <a:rPr lang="fr-CA" sz="1400" dirty="0">
                <a:solidFill>
                  <a:srgbClr val="002060"/>
                </a:solidFill>
              </a:rPr>
              <a:t> to the point of </a:t>
            </a:r>
            <a:r>
              <a:rPr lang="fr-CA" sz="1400" dirty="0" err="1">
                <a:solidFill>
                  <a:srgbClr val="002060"/>
                </a:solidFill>
              </a:rPr>
              <a:t>view</a:t>
            </a:r>
            <a:r>
              <a:rPr lang="fr-CA" sz="1400" dirty="0">
                <a:solidFill>
                  <a:srgbClr val="002060"/>
                </a:solidFill>
              </a:rPr>
              <a:t> of the </a:t>
            </a:r>
            <a:r>
              <a:rPr lang="fr-CA" sz="1400" dirty="0" err="1">
                <a:solidFill>
                  <a:srgbClr val="002060"/>
                </a:solidFill>
              </a:rPr>
              <a:t>organization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it’s</a:t>
            </a:r>
            <a:r>
              <a:rPr lang="fr-CA" sz="1400" dirty="0">
                <a:solidFill>
                  <a:srgbClr val="002060"/>
                </a:solidFill>
              </a:rPr>
              <a:t> mandate, </a:t>
            </a:r>
            <a:r>
              <a:rPr lang="fr-CA" sz="1400" dirty="0" err="1">
                <a:solidFill>
                  <a:srgbClr val="002060"/>
                </a:solidFill>
              </a:rPr>
              <a:t>stakeholders</a:t>
            </a:r>
            <a:r>
              <a:rPr lang="fr-CA" sz="1400" dirty="0">
                <a:solidFill>
                  <a:srgbClr val="002060"/>
                </a:solidFill>
              </a:rPr>
              <a:t> and the </a:t>
            </a:r>
            <a:r>
              <a:rPr lang="fr-CA" sz="1400" dirty="0" err="1">
                <a:solidFill>
                  <a:srgbClr val="002060"/>
                </a:solidFill>
              </a:rPr>
              <a:t>role</a:t>
            </a:r>
            <a:r>
              <a:rPr lang="fr-CA" sz="1400" dirty="0">
                <a:solidFill>
                  <a:srgbClr val="002060"/>
                </a:solidFill>
              </a:rPr>
              <a:t> of information </a:t>
            </a:r>
            <a:r>
              <a:rPr lang="fr-CA" sz="1400" dirty="0" err="1">
                <a:solidFill>
                  <a:srgbClr val="002060"/>
                </a:solidFill>
              </a:rPr>
              <a:t>within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their</a:t>
            </a:r>
            <a:r>
              <a:rPr lang="fr-CA" sz="1400" dirty="0">
                <a:solidFill>
                  <a:srgbClr val="002060"/>
                </a:solidFill>
              </a:rPr>
              <a:t> respective </a:t>
            </a:r>
            <a:r>
              <a:rPr lang="fr-CA" sz="1400" dirty="0" err="1">
                <a:solidFill>
                  <a:srgbClr val="002060"/>
                </a:solidFill>
              </a:rPr>
              <a:t>work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That </a:t>
            </a:r>
            <a:r>
              <a:rPr lang="fr-CA" sz="1400" dirty="0" err="1">
                <a:solidFill>
                  <a:srgbClr val="002060"/>
                </a:solidFill>
              </a:rPr>
              <a:t>library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practitionners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can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benefit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from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this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broader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understanding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in </a:t>
            </a:r>
            <a:r>
              <a:rPr lang="fr-CA" sz="1400" dirty="0" err="1">
                <a:solidFill>
                  <a:srgbClr val="002060"/>
                </a:solidFill>
              </a:rPr>
              <a:t>developing</a:t>
            </a:r>
            <a:r>
              <a:rPr lang="fr-CA" sz="1400" dirty="0">
                <a:solidFill>
                  <a:srgbClr val="002060"/>
                </a:solidFill>
              </a:rPr>
              <a:t> the </a:t>
            </a:r>
            <a:r>
              <a:rPr lang="fr-CA" sz="1400" dirty="0" err="1">
                <a:solidFill>
                  <a:srgbClr val="002060"/>
                </a:solidFill>
              </a:rPr>
              <a:t>library</a:t>
            </a:r>
            <a:r>
              <a:rPr lang="fr-CA" sz="1400" dirty="0">
                <a:solidFill>
                  <a:srgbClr val="002060"/>
                </a:solidFill>
              </a:rPr>
              <a:t> of the future, </a:t>
            </a:r>
            <a:r>
              <a:rPr lang="fr-CA" sz="1400" dirty="0" err="1">
                <a:solidFill>
                  <a:srgbClr val="002060"/>
                </a:solidFill>
              </a:rPr>
              <a:t>that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will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tied</a:t>
            </a:r>
            <a:r>
              <a:rPr lang="fr-CA" sz="1400" dirty="0">
                <a:solidFill>
                  <a:srgbClr val="002060"/>
                </a:solidFill>
              </a:rPr>
              <a:t> to the digital and to data curation practices. </a:t>
            </a:r>
          </a:p>
          <a:p>
            <a:pPr marL="0" indent="0">
              <a:buNone/>
            </a:pPr>
            <a:endParaRPr lang="fr-CA" sz="1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Intelligent structures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00150"/>
            <a:ext cx="7861300" cy="3352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CA" sz="1400" dirty="0">
                <a:solidFill>
                  <a:srgbClr val="002060"/>
                </a:solidFill>
              </a:rPr>
              <a:t>Intelligent data structures are patterns. You </a:t>
            </a:r>
            <a:r>
              <a:rPr lang="fr-CA" sz="1400" dirty="0" err="1">
                <a:solidFill>
                  <a:srgbClr val="002060"/>
                </a:solidFill>
              </a:rPr>
              <a:t>find</a:t>
            </a:r>
            <a:r>
              <a:rPr lang="fr-CA" sz="1400" dirty="0">
                <a:solidFill>
                  <a:srgbClr val="002060"/>
                </a:solidFill>
              </a:rPr>
              <a:t> patterns in data structures. </a:t>
            </a:r>
          </a:p>
          <a:p>
            <a:pPr>
              <a:spcBef>
                <a:spcPts val="0"/>
              </a:spcBef>
            </a:pPr>
            <a:r>
              <a:rPr lang="fr-CA" sz="1400" dirty="0" err="1">
                <a:solidFill>
                  <a:srgbClr val="002060"/>
                </a:solidFill>
              </a:rPr>
              <a:t>They</a:t>
            </a:r>
            <a:r>
              <a:rPr lang="fr-CA" sz="1400" dirty="0">
                <a:solidFill>
                  <a:srgbClr val="002060"/>
                </a:solidFill>
              </a:rPr>
              <a:t> have </a:t>
            </a:r>
            <a:r>
              <a:rPr lang="fr-CA" sz="1400" dirty="0" err="1">
                <a:solidFill>
                  <a:srgbClr val="002060"/>
                </a:solidFill>
              </a:rPr>
              <a:t>relational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qualities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that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appear</a:t>
            </a:r>
            <a:r>
              <a:rPr lang="fr-CA" sz="1400" dirty="0">
                <a:solidFill>
                  <a:srgbClr val="002060"/>
                </a:solidFill>
              </a:rPr>
              <a:t> once </a:t>
            </a:r>
            <a:r>
              <a:rPr lang="fr-CA" sz="1400" dirty="0" err="1">
                <a:solidFill>
                  <a:srgbClr val="002060"/>
                </a:solidFill>
              </a:rPr>
              <a:t>you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consider</a:t>
            </a:r>
            <a:r>
              <a:rPr lang="fr-CA" sz="1400" dirty="0">
                <a:solidFill>
                  <a:srgbClr val="002060"/>
                </a:solidFill>
              </a:rPr>
              <a:t> collections. Dr. </a:t>
            </a:r>
            <a:r>
              <a:rPr lang="fr-CA" sz="1400" dirty="0" err="1">
                <a:solidFill>
                  <a:srgbClr val="002060"/>
                </a:solidFill>
              </a:rPr>
              <a:t>D</a:t>
            </a:r>
            <a:r>
              <a:rPr lang="fr-CA" sz="1400" dirty="0" err="1">
                <a:solidFill>
                  <a:srgbClr val="002060"/>
                </a:solidFill>
                <a:latin typeface="Arial"/>
                <a:cs typeface="Arial"/>
              </a:rPr>
              <a:t>ö</a:t>
            </a:r>
            <a:r>
              <a:rPr lang="fr-CA" sz="1400" dirty="0" err="1">
                <a:solidFill>
                  <a:srgbClr val="002060"/>
                </a:solidFill>
              </a:rPr>
              <a:t>rk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suggested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this</a:t>
            </a:r>
            <a:r>
              <a:rPr lang="fr-CA" sz="1400" dirty="0">
                <a:solidFill>
                  <a:srgbClr val="002060"/>
                </a:solidFill>
              </a:rPr>
              <a:t> as a cognitive aspect in </a:t>
            </a:r>
            <a:r>
              <a:rPr lang="fr-CA" sz="1400" dirty="0" err="1">
                <a:solidFill>
                  <a:srgbClr val="002060"/>
                </a:solidFill>
              </a:rPr>
              <a:t>our</a:t>
            </a:r>
            <a:r>
              <a:rPr lang="fr-CA" sz="1400" dirty="0">
                <a:solidFill>
                  <a:srgbClr val="002060"/>
                </a:solidFill>
              </a:rPr>
              <a:t> patterns.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CA" sz="1400" dirty="0">
                <a:solidFill>
                  <a:srgbClr val="002060"/>
                </a:solidFill>
              </a:rPr>
              <a:t>Orientation; </a:t>
            </a:r>
            <a:r>
              <a:rPr lang="fr-CA" sz="1400" dirty="0" err="1">
                <a:solidFill>
                  <a:srgbClr val="002060"/>
                </a:solidFill>
              </a:rPr>
              <a:t>Whole</a:t>
            </a:r>
            <a:r>
              <a:rPr lang="fr-CA" sz="1400" dirty="0">
                <a:solidFill>
                  <a:srgbClr val="002060"/>
                </a:solidFill>
              </a:rPr>
              <a:t> and parts; </a:t>
            </a:r>
            <a:r>
              <a:rPr lang="fr-CA" sz="1400" dirty="0" err="1">
                <a:solidFill>
                  <a:srgbClr val="002060"/>
                </a:solidFill>
              </a:rPr>
              <a:t>Continuity</a:t>
            </a:r>
            <a:r>
              <a:rPr lang="fr-CA" sz="1400" dirty="0">
                <a:solidFill>
                  <a:srgbClr val="002060"/>
                </a:solidFill>
              </a:rPr>
              <a:t>; Interaction and exploration.</a:t>
            </a:r>
          </a:p>
          <a:p>
            <a:r>
              <a:rPr lang="fr-CA" sz="1400" dirty="0">
                <a:solidFill>
                  <a:srgbClr val="002060"/>
                </a:solidFill>
              </a:rPr>
              <a:t>He </a:t>
            </a:r>
            <a:r>
              <a:rPr lang="fr-CA" sz="1400" dirty="0" err="1">
                <a:solidFill>
                  <a:srgbClr val="002060"/>
                </a:solidFill>
              </a:rPr>
              <a:t>coined</a:t>
            </a:r>
            <a:r>
              <a:rPr lang="fr-CA" sz="1400" dirty="0">
                <a:solidFill>
                  <a:srgbClr val="002060"/>
                </a:solidFill>
              </a:rPr>
              <a:t> the phrase « </a:t>
            </a:r>
            <a:r>
              <a:rPr lang="fr-CA" sz="1400" dirty="0" err="1">
                <a:solidFill>
                  <a:srgbClr val="002060"/>
                </a:solidFill>
              </a:rPr>
              <a:t>serendipity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discovery</a:t>
            </a:r>
            <a:r>
              <a:rPr lang="fr-CA" sz="1400" dirty="0">
                <a:solidFill>
                  <a:srgbClr val="002060"/>
                </a:solidFill>
              </a:rPr>
              <a:t> » as the </a:t>
            </a:r>
            <a:r>
              <a:rPr lang="fr-CA" sz="1400" dirty="0" err="1">
                <a:solidFill>
                  <a:srgbClr val="002060"/>
                </a:solidFill>
              </a:rPr>
              <a:t>way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human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beings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naturally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view</a:t>
            </a:r>
            <a:r>
              <a:rPr lang="fr-CA" sz="1400" dirty="0">
                <a:solidFill>
                  <a:srgbClr val="002060"/>
                </a:solidFill>
              </a:rPr>
              <a:t> and relate to artefacts and </a:t>
            </a:r>
            <a:r>
              <a:rPr lang="fr-CA" sz="1400" dirty="0" err="1">
                <a:solidFill>
                  <a:srgbClr val="002060"/>
                </a:solidFill>
              </a:rPr>
              <a:t>find</a:t>
            </a:r>
            <a:r>
              <a:rPr lang="fr-CA" sz="1400" dirty="0">
                <a:solidFill>
                  <a:srgbClr val="002060"/>
                </a:solidFill>
              </a:rPr>
              <a:t> perspectives </a:t>
            </a:r>
            <a:r>
              <a:rPr lang="fr-CA" sz="1400" dirty="0" err="1">
                <a:solidFill>
                  <a:srgbClr val="002060"/>
                </a:solidFill>
              </a:rPr>
              <a:t>within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them</a:t>
            </a:r>
            <a:r>
              <a:rPr lang="fr-CA" sz="1400" dirty="0">
                <a:solidFill>
                  <a:srgbClr val="002060"/>
                </a:solidFill>
              </a:rPr>
              <a:t> or a collection of </a:t>
            </a:r>
            <a:r>
              <a:rPr lang="fr-CA" sz="1400" dirty="0" err="1">
                <a:solidFill>
                  <a:srgbClr val="002060"/>
                </a:solidFill>
              </a:rPr>
              <a:t>them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r>
              <a:rPr lang="fr-CA" sz="1400" dirty="0">
                <a:solidFill>
                  <a:srgbClr val="002060"/>
                </a:solidFill>
              </a:rPr>
              <a:t>This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a key issue for </a:t>
            </a:r>
            <a:r>
              <a:rPr lang="fr-CA" sz="1400" dirty="0" err="1">
                <a:solidFill>
                  <a:srgbClr val="002060"/>
                </a:solidFill>
              </a:rPr>
              <a:t>access</a:t>
            </a:r>
            <a:r>
              <a:rPr lang="fr-CA" sz="1400" dirty="0">
                <a:solidFill>
                  <a:srgbClr val="002060"/>
                </a:solidFill>
              </a:rPr>
              <a:t> to digital collections : modes of </a:t>
            </a:r>
            <a:r>
              <a:rPr lang="fr-CA" sz="1400" dirty="0" err="1">
                <a:solidFill>
                  <a:srgbClr val="002060"/>
                </a:solidFill>
              </a:rPr>
              <a:t>viewing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engaging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layout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color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reaction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it</a:t>
            </a:r>
            <a:r>
              <a:rPr lang="fr-CA" sz="1400" dirty="0">
                <a:solidFill>
                  <a:srgbClr val="002060"/>
                </a:solidFill>
              </a:rPr>
              <a:t>; </a:t>
            </a:r>
            <a:r>
              <a:rPr lang="fr-CA" sz="1400" dirty="0" err="1">
                <a:solidFill>
                  <a:srgbClr val="002060"/>
                </a:solidFill>
              </a:rPr>
              <a:t>natural</a:t>
            </a:r>
            <a:r>
              <a:rPr lang="fr-CA" sz="1400" dirty="0">
                <a:solidFill>
                  <a:srgbClr val="002060"/>
                </a:solidFill>
              </a:rPr>
              <a:t> movement and interaction (perspective); </a:t>
            </a:r>
            <a:r>
              <a:rPr lang="fr-CA" sz="1400" dirty="0" err="1">
                <a:solidFill>
                  <a:srgbClr val="002060"/>
                </a:solidFill>
              </a:rPr>
              <a:t>examination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under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different</a:t>
            </a:r>
            <a:r>
              <a:rPr lang="fr-CA" sz="1400" dirty="0">
                <a:solidFill>
                  <a:srgbClr val="002060"/>
                </a:solidFill>
              </a:rPr>
              <a:t> angles; </a:t>
            </a:r>
            <a:r>
              <a:rPr lang="fr-CA" sz="1400" dirty="0" err="1">
                <a:solidFill>
                  <a:srgbClr val="002060"/>
                </a:solidFill>
              </a:rPr>
              <a:t>language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naturalization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CA" sz="1400" dirty="0">
                <a:solidFill>
                  <a:srgbClr val="002060"/>
                </a:solidFill>
              </a:rPr>
              <a:t>Natural </a:t>
            </a:r>
            <a:r>
              <a:rPr lang="fr-CA" sz="1400" dirty="0" err="1">
                <a:solidFill>
                  <a:srgbClr val="002060"/>
                </a:solidFill>
              </a:rPr>
              <a:t>curiosity</a:t>
            </a:r>
            <a:r>
              <a:rPr lang="fr-CA" sz="1400" dirty="0">
                <a:solidFill>
                  <a:srgbClr val="002060"/>
                </a:solidFill>
              </a:rPr>
              <a:t>; </a:t>
            </a:r>
            <a:r>
              <a:rPr lang="fr-CA" sz="1400" dirty="0" err="1">
                <a:solidFill>
                  <a:srgbClr val="002060"/>
                </a:solidFill>
              </a:rPr>
              <a:t>critical</a:t>
            </a:r>
            <a:r>
              <a:rPr lang="fr-CA" sz="1400" dirty="0">
                <a:solidFill>
                  <a:srgbClr val="002060"/>
                </a:solidFill>
              </a:rPr>
              <a:t> mode of </a:t>
            </a:r>
            <a:r>
              <a:rPr lang="fr-CA" sz="1400" dirty="0" err="1">
                <a:solidFill>
                  <a:srgbClr val="002060"/>
                </a:solidFill>
              </a:rPr>
              <a:t>thought</a:t>
            </a:r>
            <a:r>
              <a:rPr lang="fr-CA" sz="1400" dirty="0">
                <a:solidFill>
                  <a:srgbClr val="002060"/>
                </a:solidFill>
              </a:rPr>
              <a:t>; </a:t>
            </a:r>
            <a:r>
              <a:rPr lang="fr-CA" sz="1400" dirty="0" err="1">
                <a:solidFill>
                  <a:srgbClr val="002060"/>
                </a:solidFill>
              </a:rPr>
              <a:t>creativity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even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poetry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aesthetic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qualities</a:t>
            </a:r>
            <a:r>
              <a:rPr lang="fr-CA" sz="14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fr-CA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90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03" y="0"/>
            <a:ext cx="7711394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8610599" cy="51435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66800" y="3893058"/>
            <a:ext cx="3276600" cy="1143000"/>
          </a:xfrm>
        </p:spPr>
        <p:txBody>
          <a:bodyPr/>
          <a:lstStyle/>
          <a:p>
            <a:endParaRPr lang="fr-CA" dirty="0"/>
          </a:p>
          <a:p>
            <a:pPr marL="0" indent="0">
              <a:buNone/>
            </a:pPr>
            <a:r>
              <a:rPr lang="fr-CA" sz="5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DATASETS</a:t>
            </a:r>
            <a:endParaRPr lang="fr-CA" sz="5400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5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              </a:t>
            </a:r>
            <a:endParaRPr lang="fr-CA" sz="5400" dirty="0">
              <a:solidFill>
                <a:schemeClr val="accent4">
                  <a:lumMod val="90000"/>
                  <a:lumOff val="10000"/>
                </a:schemeClr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8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chemeClr val="tx2"/>
                </a:solidFill>
                <a:latin typeface="Calibri" panose="020F0502020204030204" pitchFamily="34" charset="0"/>
              </a:rPr>
              <a:t>Subject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 patterns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5"/>
            <a:ext cx="56388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1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rgbClr val="002060"/>
                </a:solidFill>
                <a:latin typeface="Calibri" panose="020F0502020204030204" pitchFamily="34" charset="0"/>
              </a:rPr>
              <a:t>Author</a:t>
            </a:r>
            <a:r>
              <a:rPr lang="fr-CA" dirty="0">
                <a:solidFill>
                  <a:srgbClr val="002060"/>
                </a:solidFill>
                <a:latin typeface="Calibri" panose="020F0502020204030204" pitchFamily="34" charset="0"/>
              </a:rPr>
              <a:t> Affiliation Patterns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09" y="981075"/>
            <a:ext cx="5820991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6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Publisher patterns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76350"/>
            <a:ext cx="3670300" cy="3032544"/>
          </a:xfrm>
        </p:spPr>
        <p:txBody>
          <a:bodyPr/>
          <a:lstStyle/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 err="1">
                <a:solidFill>
                  <a:srgbClr val="002060"/>
                </a:solidFill>
              </a:rPr>
              <a:t>Federal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dominates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</a:p>
          <a:p>
            <a:r>
              <a:rPr lang="fr-CA" sz="1400" dirty="0">
                <a:solidFill>
                  <a:srgbClr val="002060"/>
                </a:solidFill>
              </a:rPr>
              <a:t>Provincial </a:t>
            </a:r>
            <a:r>
              <a:rPr lang="fr-CA" sz="1400" dirty="0" err="1">
                <a:solidFill>
                  <a:srgbClr val="002060"/>
                </a:solidFill>
              </a:rPr>
              <a:t>counterparts</a:t>
            </a:r>
            <a:r>
              <a:rPr lang="fr-CA" sz="1400" dirty="0">
                <a:solidFill>
                  <a:srgbClr val="002060"/>
                </a:solidFill>
              </a:rPr>
              <a:t> &amp; </a:t>
            </a:r>
            <a:r>
              <a:rPr lang="fr-CA" sz="1400" dirty="0" err="1">
                <a:solidFill>
                  <a:srgbClr val="002060"/>
                </a:solidFill>
              </a:rPr>
              <a:t>affiliates</a:t>
            </a:r>
            <a:r>
              <a:rPr lang="fr-CA" sz="1400" dirty="0">
                <a:solidFill>
                  <a:srgbClr val="002060"/>
                </a:solidFill>
              </a:rPr>
              <a:t>) </a:t>
            </a:r>
          </a:p>
          <a:p>
            <a:r>
              <a:rPr lang="fr-CA" sz="1400" dirty="0">
                <a:solidFill>
                  <a:srgbClr val="002060"/>
                </a:solidFill>
              </a:rPr>
              <a:t>Consultants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Private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Sector</a:t>
            </a:r>
            <a:r>
              <a:rPr lang="fr-CA" sz="1400" dirty="0">
                <a:solidFill>
                  <a:srgbClr val="002060"/>
                </a:solidFill>
              </a:rPr>
              <a:t>  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University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peer-reviewed</a:t>
            </a:r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US/State/</a:t>
            </a:r>
            <a:r>
              <a:rPr lang="fr-CA" sz="1400" dirty="0" err="1">
                <a:solidFill>
                  <a:srgbClr val="002060"/>
                </a:solidFill>
              </a:rPr>
              <a:t>Other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govts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Indigenous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organizations</a:t>
            </a:r>
            <a:r>
              <a:rPr lang="fr-CA" sz="1400" dirty="0">
                <a:solidFill>
                  <a:srgbClr val="002060"/>
                </a:solidFill>
              </a:rPr>
              <a:t> (associations, bands, etc.)</a:t>
            </a:r>
          </a:p>
          <a:p>
            <a:pPr marL="0" indent="0">
              <a:buNone/>
            </a:pPr>
            <a:r>
              <a:rPr lang="fr-CA" sz="1400" dirty="0">
                <a:solidFill>
                  <a:srgbClr val="002060"/>
                </a:solidFill>
              </a:rPr>
              <a:t>**</a:t>
            </a:r>
            <a:r>
              <a:rPr lang="fr-CA" sz="1400" dirty="0" err="1">
                <a:solidFill>
                  <a:srgbClr val="002060"/>
                </a:solidFill>
              </a:rPr>
              <a:t>Influenced</a:t>
            </a:r>
            <a:r>
              <a:rPr lang="fr-CA" sz="1400" dirty="0">
                <a:solidFill>
                  <a:srgbClr val="002060"/>
                </a:solidFill>
              </a:rPr>
              <a:t> by collection </a:t>
            </a:r>
            <a:r>
              <a:rPr lang="fr-CA" sz="1400" dirty="0" err="1">
                <a:solidFill>
                  <a:srgbClr val="002060"/>
                </a:solidFill>
              </a:rPr>
              <a:t>policy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levels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funds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supply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demand</a:t>
            </a:r>
            <a:r>
              <a:rPr lang="fr-CA" sz="1400" dirty="0">
                <a:solidFill>
                  <a:srgbClr val="002060"/>
                </a:solidFill>
              </a:rPr>
              <a:t>, etc. 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013913"/>
              </p:ext>
            </p:extLst>
          </p:nvPr>
        </p:nvGraphicFramePr>
        <p:xfrm>
          <a:off x="4648200" y="981075"/>
          <a:ext cx="4127500" cy="375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41564"/>
              </p:ext>
            </p:extLst>
          </p:nvPr>
        </p:nvGraphicFramePr>
        <p:xfrm>
          <a:off x="4764417" y="1041819"/>
          <a:ext cx="4011283" cy="336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378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861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3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chemeClr val="tx2">
                    <a:lumMod val="75000"/>
                  </a:schemeClr>
                </a:solidFill>
              </a:rPr>
              <a:t>Geo-localized</a:t>
            </a:r>
            <a:r>
              <a:rPr lang="fr-CA" dirty="0">
                <a:solidFill>
                  <a:schemeClr val="tx2">
                    <a:lumMod val="75000"/>
                  </a:schemeClr>
                </a:solidFill>
              </a:rPr>
              <a:t> patterns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5799"/>
            <a:ext cx="6655233" cy="42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91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81076"/>
            <a:ext cx="7861300" cy="2962274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                                       </a:t>
            </a:r>
          </a:p>
          <a:p>
            <a:pPr marL="0" indent="0">
              <a:buNone/>
            </a:pPr>
            <a:endParaRPr lang="fr-CA" sz="5400" dirty="0">
              <a:solidFill>
                <a:schemeClr val="accent4">
                  <a:lumMod val="90000"/>
                  <a:lumOff val="10000"/>
                </a:schemeClr>
              </a:solidFill>
              <a:latin typeface="Colonna MT" panose="04020805060202030203" pitchFamily="82" charset="0"/>
            </a:endParaRPr>
          </a:p>
          <a:p>
            <a:pPr marL="0" indent="0">
              <a:buNone/>
            </a:pPr>
            <a:endParaRPr lang="fr-CA" sz="5400" dirty="0">
              <a:solidFill>
                <a:schemeClr val="accent4">
                  <a:lumMod val="90000"/>
                  <a:lumOff val="10000"/>
                </a:schemeClr>
              </a:solidFill>
              <a:latin typeface="Colonna MT" panose="04020805060202030203" pitchFamily="8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CA" sz="5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               </a:t>
            </a:r>
            <a:endParaRPr lang="en-US" sz="5400" dirty="0">
              <a:solidFill>
                <a:schemeClr val="accent4">
                  <a:lumMod val="90000"/>
                  <a:lumOff val="1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2895600" y="2150918"/>
            <a:ext cx="350426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ANALYSIS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40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rgbClr val="002060"/>
                </a:solidFill>
                <a:latin typeface="Calibri" panose="020F0502020204030204" pitchFamily="34" charset="0"/>
              </a:rPr>
              <a:t>Abstract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1076"/>
            <a:ext cx="6781800" cy="3756422"/>
          </a:xfrm>
        </p:spPr>
        <p:txBody>
          <a:bodyPr/>
          <a:lstStyle/>
          <a:p>
            <a:pPr marL="0" indent="0">
              <a:buNone/>
            </a:pPr>
            <a:endParaRPr lang="fr-CA" sz="14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CA" sz="14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CA" sz="14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fr-CA" sz="1400" dirty="0" err="1">
                <a:solidFill>
                  <a:srgbClr val="002060"/>
                </a:solidFill>
              </a:rPr>
              <a:t>Understanding</a:t>
            </a:r>
            <a:r>
              <a:rPr lang="fr-CA" sz="1400" dirty="0">
                <a:solidFill>
                  <a:srgbClr val="002060"/>
                </a:solidFill>
              </a:rPr>
              <a:t> the challenges in </a:t>
            </a:r>
            <a:r>
              <a:rPr lang="fr-CA" sz="1400" dirty="0" err="1">
                <a:solidFill>
                  <a:srgbClr val="002060"/>
                </a:solidFill>
              </a:rPr>
              <a:t>accurately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preserving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history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and </a:t>
            </a:r>
            <a:r>
              <a:rPr lang="fr-CA" sz="1400" dirty="0" err="1">
                <a:solidFill>
                  <a:srgbClr val="002060"/>
                </a:solidFill>
              </a:rPr>
              <a:t>decision-making</a:t>
            </a:r>
            <a:r>
              <a:rPr lang="fr-CA" sz="1400" dirty="0">
                <a:solidFill>
                  <a:srgbClr val="002060"/>
                </a:solidFill>
              </a:rPr>
              <a:t> in a </a:t>
            </a:r>
            <a:r>
              <a:rPr lang="fr-CA" sz="1400" dirty="0" err="1">
                <a:solidFill>
                  <a:srgbClr val="002060"/>
                </a:solidFill>
              </a:rPr>
              <a:t>government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en-CA" sz="1400" dirty="0">
                <a:solidFill>
                  <a:srgbClr val="002060"/>
                </a:solidFill>
              </a:rPr>
              <a:t>library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en-CA" sz="1400" dirty="0">
                <a:solidFill>
                  <a:srgbClr val="002060"/>
                </a:solidFill>
              </a:rPr>
              <a:t>dedicated</a:t>
            </a:r>
            <a:r>
              <a:rPr lang="fr-CA" sz="1400" dirty="0">
                <a:solidFill>
                  <a:srgbClr val="002060"/>
                </a:solidFill>
              </a:rPr>
              <a:t> to the </a:t>
            </a:r>
            <a:r>
              <a:rPr lang="en-CA" sz="1400" dirty="0">
                <a:solidFill>
                  <a:srgbClr val="002060"/>
                </a:solidFill>
              </a:rPr>
              <a:t>Crown’s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relationship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Indigenous</a:t>
            </a:r>
            <a:r>
              <a:rPr lang="fr-CA" sz="1400" dirty="0">
                <a:solidFill>
                  <a:srgbClr val="002060"/>
                </a:solidFill>
              </a:rPr>
              <a:t> Peoples, </a:t>
            </a:r>
            <a:r>
              <a:rPr lang="fr-CA" sz="1400" dirty="0" err="1">
                <a:solidFill>
                  <a:srgbClr val="002060"/>
                </a:solidFill>
              </a:rPr>
              <a:t>while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still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enhancing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access</a:t>
            </a:r>
            <a:r>
              <a:rPr lang="fr-CA" sz="1400" b="1" dirty="0">
                <a:solidFill>
                  <a:srgbClr val="002060"/>
                </a:solidFill>
              </a:rPr>
              <a:t>, </a:t>
            </a:r>
            <a:r>
              <a:rPr lang="fr-CA" sz="1400" b="1" dirty="0" err="1">
                <a:solidFill>
                  <a:srgbClr val="002060"/>
                </a:solidFill>
              </a:rPr>
              <a:t>discovery</a:t>
            </a:r>
            <a:r>
              <a:rPr lang="fr-CA" sz="1400" b="1" dirty="0">
                <a:solidFill>
                  <a:srgbClr val="002060"/>
                </a:solidFill>
              </a:rPr>
              <a:t> and an enlightened </a:t>
            </a:r>
            <a:r>
              <a:rPr lang="fr-CA" sz="1400" dirty="0">
                <a:solidFill>
                  <a:srgbClr val="002060"/>
                </a:solidFill>
              </a:rPr>
              <a:t>clientele. INAC data </a:t>
            </a:r>
            <a:r>
              <a:rPr lang="fr-CA" sz="1400" dirty="0" err="1">
                <a:solidFill>
                  <a:srgbClr val="002060"/>
                </a:solidFill>
              </a:rPr>
              <a:t>addresses</a:t>
            </a:r>
            <a:r>
              <a:rPr lang="fr-CA" sz="1400" dirty="0">
                <a:solidFill>
                  <a:srgbClr val="002060"/>
                </a:solidFill>
              </a:rPr>
              <a:t> issues as diverse as </a:t>
            </a:r>
            <a:r>
              <a:rPr lang="fr-CA" sz="1400" dirty="0" err="1">
                <a:solidFill>
                  <a:srgbClr val="002060"/>
                </a:solidFill>
              </a:rPr>
              <a:t>treaty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rights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industrial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development</a:t>
            </a:r>
            <a:r>
              <a:rPr lang="fr-CA" sz="1400" dirty="0">
                <a:solidFill>
                  <a:srgbClr val="002060"/>
                </a:solidFill>
              </a:rPr>
              <a:t>, social conditions and </a:t>
            </a:r>
            <a:r>
              <a:rPr lang="fr-CA" sz="1400" dirty="0" err="1">
                <a:solidFill>
                  <a:srgbClr val="002060"/>
                </a:solidFill>
              </a:rPr>
              <a:t>government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policy</a:t>
            </a:r>
            <a:r>
              <a:rPr lang="fr-CA" sz="1400" dirty="0">
                <a:solidFill>
                  <a:srgbClr val="002060"/>
                </a:solidFill>
              </a:rPr>
              <a:t>. The base data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varied</a:t>
            </a:r>
            <a:r>
              <a:rPr lang="fr-CA" sz="1400" dirty="0">
                <a:solidFill>
                  <a:srgbClr val="002060"/>
                </a:solidFill>
              </a:rPr>
              <a:t>, the nomenclatures are distinct, and </a:t>
            </a:r>
            <a:r>
              <a:rPr lang="fr-CA" sz="1400" dirty="0" err="1">
                <a:solidFill>
                  <a:srgbClr val="002060"/>
                </a:solidFill>
              </a:rPr>
              <a:t>so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i="1" dirty="0" err="1">
                <a:solidFill>
                  <a:srgbClr val="002060"/>
                </a:solidFill>
              </a:rPr>
              <a:t>where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does</a:t>
            </a:r>
            <a:r>
              <a:rPr lang="fr-CA" sz="1400" i="1" dirty="0">
                <a:solidFill>
                  <a:srgbClr val="002060"/>
                </a:solidFill>
              </a:rPr>
              <a:t> value and </a:t>
            </a:r>
            <a:r>
              <a:rPr lang="fr-CA" sz="1400" i="1" dirty="0" err="1">
                <a:solidFill>
                  <a:srgbClr val="002060"/>
                </a:solidFill>
              </a:rPr>
              <a:t>fact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reside</a:t>
            </a:r>
            <a:r>
              <a:rPr lang="fr-CA" sz="1400" dirty="0">
                <a:solidFill>
                  <a:srgbClr val="002060"/>
                </a:solidFill>
              </a:rPr>
              <a:t>? The </a:t>
            </a:r>
            <a:r>
              <a:rPr lang="fr-CA" sz="1400" dirty="0" err="1">
                <a:solidFill>
                  <a:srgbClr val="002060"/>
                </a:solidFill>
              </a:rPr>
              <a:t>author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will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present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elements</a:t>
            </a:r>
            <a:r>
              <a:rPr lang="fr-CA" sz="1400" dirty="0">
                <a:solidFill>
                  <a:srgbClr val="002060"/>
                </a:solidFill>
              </a:rPr>
              <a:t> of a </a:t>
            </a:r>
            <a:r>
              <a:rPr lang="fr-CA" sz="1400" dirty="0" err="1">
                <a:solidFill>
                  <a:srgbClr val="002060"/>
                </a:solidFill>
              </a:rPr>
              <a:t>novel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en-CA" sz="1400" dirty="0">
                <a:solidFill>
                  <a:srgbClr val="002060"/>
                </a:solidFill>
              </a:rPr>
              <a:t>characterization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en-CA" sz="1400" dirty="0">
                <a:solidFill>
                  <a:srgbClr val="002060"/>
                </a:solidFill>
              </a:rPr>
              <a:t>departmental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library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digitized</a:t>
            </a:r>
            <a:r>
              <a:rPr lang="fr-CA" sz="1400" b="1" dirty="0">
                <a:solidFill>
                  <a:srgbClr val="002060"/>
                </a:solidFill>
              </a:rPr>
              <a:t> data </a:t>
            </a:r>
            <a:r>
              <a:rPr lang="fr-CA" sz="1400" dirty="0" err="1">
                <a:solidFill>
                  <a:srgbClr val="002060"/>
                </a:solidFill>
              </a:rPr>
              <a:t>emphasizing</a:t>
            </a:r>
            <a:r>
              <a:rPr lang="fr-CA" sz="1400" dirty="0">
                <a:solidFill>
                  <a:srgbClr val="002060"/>
                </a:solidFill>
              </a:rPr>
              <a:t> discernement on socio-cultural dimensions of the data and </a:t>
            </a:r>
            <a:r>
              <a:rPr lang="fr-CA" sz="1400" dirty="0" err="1">
                <a:solidFill>
                  <a:srgbClr val="002060"/>
                </a:solidFill>
              </a:rPr>
              <a:t>strategic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interpretation</a:t>
            </a:r>
            <a:r>
              <a:rPr lang="fr-CA" sz="1400" dirty="0">
                <a:solidFill>
                  <a:srgbClr val="002060"/>
                </a:solidFill>
              </a:rPr>
              <a:t> issues.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055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How to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narrow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 down questions?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z="1400" dirty="0">
              <a:solidFill>
                <a:schemeClr val="tx2"/>
              </a:solidFill>
            </a:endParaRPr>
          </a:p>
          <a:p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exactly</a:t>
            </a:r>
            <a:r>
              <a:rPr lang="fr-CA" sz="1400" dirty="0">
                <a:solidFill>
                  <a:srgbClr val="002060"/>
                </a:solidFill>
              </a:rPr>
              <a:t> are </a:t>
            </a:r>
            <a:r>
              <a:rPr lang="fr-CA" sz="1400" dirty="0" err="1">
                <a:solidFill>
                  <a:srgbClr val="002060"/>
                </a:solidFill>
              </a:rPr>
              <a:t>we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seeking</a:t>
            </a:r>
            <a:r>
              <a:rPr lang="fr-CA" sz="1400" dirty="0">
                <a:solidFill>
                  <a:srgbClr val="002060"/>
                </a:solidFill>
              </a:rPr>
              <a:t>?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the key </a:t>
            </a:r>
            <a:r>
              <a:rPr lang="fr-CA" sz="1400" dirty="0" err="1">
                <a:solidFill>
                  <a:srgbClr val="002060"/>
                </a:solidFill>
              </a:rPr>
              <a:t>research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problem</a:t>
            </a:r>
            <a:r>
              <a:rPr lang="fr-CA" sz="1400" dirty="0">
                <a:solidFill>
                  <a:srgbClr val="002060"/>
                </a:solidFill>
              </a:rPr>
              <a:t>?</a:t>
            </a:r>
          </a:p>
          <a:p>
            <a:r>
              <a:rPr lang="fr-CA" sz="1400" dirty="0">
                <a:solidFill>
                  <a:srgbClr val="002060"/>
                </a:solidFill>
              </a:rPr>
              <a:t>Are </a:t>
            </a:r>
            <a:r>
              <a:rPr lang="fr-CA" sz="1400" dirty="0" err="1">
                <a:solidFill>
                  <a:srgbClr val="002060"/>
                </a:solidFill>
              </a:rPr>
              <a:t>we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purely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interested</a:t>
            </a:r>
            <a:r>
              <a:rPr lang="fr-CA" sz="1400" dirty="0">
                <a:solidFill>
                  <a:srgbClr val="002060"/>
                </a:solidFill>
              </a:rPr>
              <a:t> in social, </a:t>
            </a:r>
            <a:r>
              <a:rPr lang="fr-CA" sz="1400" dirty="0" err="1">
                <a:solidFill>
                  <a:srgbClr val="002060"/>
                </a:solidFill>
              </a:rPr>
              <a:t>technical</a:t>
            </a:r>
            <a:r>
              <a:rPr lang="fr-CA" sz="1400" dirty="0">
                <a:solidFill>
                  <a:srgbClr val="002060"/>
                </a:solidFill>
              </a:rPr>
              <a:t> or business issues? </a:t>
            </a:r>
          </a:p>
          <a:p>
            <a:r>
              <a:rPr lang="fr-CA" sz="1400" dirty="0">
                <a:solidFill>
                  <a:srgbClr val="002060"/>
                </a:solidFill>
              </a:rPr>
              <a:t>Are </a:t>
            </a:r>
            <a:r>
              <a:rPr lang="fr-CA" sz="1400" dirty="0" err="1">
                <a:solidFill>
                  <a:srgbClr val="002060"/>
                </a:solidFill>
              </a:rPr>
              <a:t>we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requiring</a:t>
            </a:r>
            <a:r>
              <a:rPr lang="fr-CA" sz="1400" dirty="0">
                <a:solidFill>
                  <a:srgbClr val="002060"/>
                </a:solidFill>
              </a:rPr>
              <a:t> data to support </a:t>
            </a:r>
            <a:r>
              <a:rPr lang="fr-CA" sz="1400" dirty="0" err="1">
                <a:solidFill>
                  <a:srgbClr val="002060"/>
                </a:solidFill>
              </a:rPr>
              <a:t>results</a:t>
            </a:r>
            <a:r>
              <a:rPr lang="fr-CA" sz="1400" dirty="0">
                <a:solidFill>
                  <a:srgbClr val="002060"/>
                </a:solidFill>
              </a:rPr>
              <a:t> once </a:t>
            </a:r>
            <a:r>
              <a:rPr lang="fr-CA" sz="1400" dirty="0" err="1">
                <a:solidFill>
                  <a:srgbClr val="002060"/>
                </a:solidFill>
              </a:rPr>
              <a:t>it’s</a:t>
            </a:r>
            <a:r>
              <a:rPr lang="fr-CA" sz="1400" dirty="0">
                <a:solidFill>
                  <a:srgbClr val="002060"/>
                </a:solidFill>
              </a:rPr>
              <a:t> all </a:t>
            </a:r>
            <a:r>
              <a:rPr lang="fr-CA" sz="1400" dirty="0" err="1">
                <a:solidFill>
                  <a:srgbClr val="002060"/>
                </a:solidFill>
              </a:rPr>
              <a:t>completed</a:t>
            </a:r>
            <a:r>
              <a:rPr lang="fr-CA" sz="1400" dirty="0">
                <a:solidFill>
                  <a:srgbClr val="002060"/>
                </a:solidFill>
              </a:rPr>
              <a:t>?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are the top </a:t>
            </a:r>
            <a:r>
              <a:rPr lang="fr-CA" sz="1400" dirty="0" err="1">
                <a:solidFill>
                  <a:srgbClr val="002060"/>
                </a:solidFill>
              </a:rPr>
              <a:t>priorities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wish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attain</a:t>
            </a:r>
            <a:r>
              <a:rPr lang="fr-CA" sz="1400" dirty="0">
                <a:solidFill>
                  <a:srgbClr val="002060"/>
                </a:solidFill>
              </a:rPr>
              <a:t>? </a:t>
            </a:r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are the </a:t>
            </a:r>
            <a:r>
              <a:rPr lang="fr-CA" sz="1400" dirty="0" err="1">
                <a:solidFill>
                  <a:srgbClr val="002060"/>
                </a:solidFill>
              </a:rPr>
              <a:t>lesser</a:t>
            </a:r>
            <a:r>
              <a:rPr lang="fr-CA" sz="1400" dirty="0">
                <a:solidFill>
                  <a:srgbClr val="002060"/>
                </a:solidFill>
              </a:rPr>
              <a:t> but </a:t>
            </a:r>
            <a:r>
              <a:rPr lang="fr-CA" sz="1400" dirty="0" err="1">
                <a:solidFill>
                  <a:srgbClr val="002060"/>
                </a:solidFill>
              </a:rPr>
              <a:t>equally</a:t>
            </a:r>
            <a:r>
              <a:rPr lang="fr-CA" sz="1400" dirty="0">
                <a:solidFill>
                  <a:srgbClr val="002060"/>
                </a:solidFill>
              </a:rPr>
              <a:t> important </a:t>
            </a:r>
            <a:r>
              <a:rPr lang="fr-CA" sz="1400" dirty="0" err="1">
                <a:solidFill>
                  <a:srgbClr val="002060"/>
                </a:solidFill>
              </a:rPr>
              <a:t>priorities</a:t>
            </a:r>
            <a:r>
              <a:rPr lang="fr-CA" sz="1400" dirty="0">
                <a:solidFill>
                  <a:srgbClr val="002060"/>
                </a:solidFill>
              </a:rPr>
              <a:t>?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are the </a:t>
            </a:r>
            <a:r>
              <a:rPr lang="fr-CA" sz="1400" dirty="0" err="1">
                <a:solidFill>
                  <a:srgbClr val="002060"/>
                </a:solidFill>
              </a:rPr>
              <a:t>timelines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we</a:t>
            </a:r>
            <a:r>
              <a:rPr lang="fr-CA" sz="1400" dirty="0">
                <a:solidFill>
                  <a:srgbClr val="002060"/>
                </a:solidFill>
              </a:rPr>
              <a:t> are </a:t>
            </a:r>
            <a:r>
              <a:rPr lang="fr-CA" sz="1400" dirty="0" err="1">
                <a:solidFill>
                  <a:srgbClr val="002060"/>
                </a:solidFill>
              </a:rPr>
              <a:t>confronted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?</a:t>
            </a:r>
          </a:p>
          <a:p>
            <a:r>
              <a:rPr lang="fr-CA" sz="1400" dirty="0">
                <a:solidFill>
                  <a:srgbClr val="002060"/>
                </a:solidFill>
              </a:rPr>
              <a:t>Do </a:t>
            </a:r>
            <a:r>
              <a:rPr lang="fr-CA" sz="1400" dirty="0" err="1">
                <a:solidFill>
                  <a:srgbClr val="002060"/>
                </a:solidFill>
              </a:rPr>
              <a:t>we</a:t>
            </a:r>
            <a:r>
              <a:rPr lang="fr-CA" sz="1400" dirty="0">
                <a:solidFill>
                  <a:srgbClr val="002060"/>
                </a:solidFill>
              </a:rPr>
              <a:t> have </a:t>
            </a:r>
            <a:r>
              <a:rPr lang="fr-CA" sz="1400" dirty="0" err="1">
                <a:solidFill>
                  <a:srgbClr val="002060"/>
                </a:solidFill>
              </a:rPr>
              <a:t>sufficient</a:t>
            </a:r>
            <a:r>
              <a:rPr lang="fr-CA" sz="1400" dirty="0">
                <a:solidFill>
                  <a:srgbClr val="002060"/>
                </a:solidFill>
              </a:rPr>
              <a:t> data?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are the patterns </a:t>
            </a:r>
            <a:r>
              <a:rPr lang="fr-CA" sz="1400" dirty="0" err="1">
                <a:solidFill>
                  <a:srgbClr val="002060"/>
                </a:solidFill>
              </a:rPr>
              <a:t>that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offer</a:t>
            </a:r>
            <a:r>
              <a:rPr lang="fr-CA" sz="1400" dirty="0">
                <a:solidFill>
                  <a:srgbClr val="002060"/>
                </a:solidFill>
              </a:rPr>
              <a:t> perspective in key </a:t>
            </a:r>
            <a:r>
              <a:rPr lang="fr-CA" sz="1400" dirty="0" err="1">
                <a:solidFill>
                  <a:srgbClr val="002060"/>
                </a:solidFill>
              </a:rPr>
              <a:t>subject</a:t>
            </a:r>
            <a:r>
              <a:rPr lang="fr-CA" sz="1400" dirty="0">
                <a:solidFill>
                  <a:srgbClr val="002060"/>
                </a:solidFill>
              </a:rPr>
              <a:t> areas?</a:t>
            </a:r>
          </a:p>
          <a:p>
            <a:r>
              <a:rPr lang="fr-CA" sz="1400" dirty="0" err="1">
                <a:solidFill>
                  <a:srgbClr val="002060"/>
                </a:solidFill>
              </a:rPr>
              <a:t>What</a:t>
            </a:r>
            <a:r>
              <a:rPr lang="fr-CA" sz="1400" dirty="0">
                <a:solidFill>
                  <a:srgbClr val="002060"/>
                </a:solidFill>
              </a:rPr>
              <a:t> structure are patrons </a:t>
            </a:r>
            <a:r>
              <a:rPr lang="fr-CA" sz="1400" dirty="0" err="1">
                <a:solidFill>
                  <a:srgbClr val="002060"/>
                </a:solidFill>
              </a:rPr>
              <a:t>likely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adopt</a:t>
            </a:r>
            <a:r>
              <a:rPr lang="fr-CA" sz="1400" dirty="0">
                <a:solidFill>
                  <a:srgbClr val="002060"/>
                </a:solidFill>
              </a:rPr>
              <a:t> in </a:t>
            </a:r>
            <a:r>
              <a:rPr lang="fr-CA" sz="1400" dirty="0" err="1">
                <a:solidFill>
                  <a:srgbClr val="002060"/>
                </a:solidFill>
              </a:rPr>
              <a:t>trying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attain</a:t>
            </a:r>
            <a:r>
              <a:rPr lang="fr-CA" sz="1400" dirty="0">
                <a:solidFill>
                  <a:srgbClr val="002060"/>
                </a:solidFill>
              </a:rPr>
              <a:t> data </a:t>
            </a:r>
            <a:r>
              <a:rPr lang="fr-CA" sz="1400" dirty="0" err="1">
                <a:solidFill>
                  <a:srgbClr val="002060"/>
                </a:solidFill>
              </a:rPr>
              <a:t>that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critical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them</a:t>
            </a:r>
            <a:r>
              <a:rPr lang="fr-CA" sz="1400" dirty="0">
                <a:solidFill>
                  <a:srgbClr val="002060"/>
                </a:solidFill>
              </a:rPr>
              <a:t>?</a:t>
            </a:r>
          </a:p>
          <a:p>
            <a:r>
              <a:rPr lang="fr-CA" sz="1400" dirty="0">
                <a:solidFill>
                  <a:srgbClr val="002060"/>
                </a:solidFill>
              </a:rPr>
              <a:t>Are </a:t>
            </a:r>
            <a:r>
              <a:rPr lang="fr-CA" sz="1400" dirty="0" err="1">
                <a:solidFill>
                  <a:srgbClr val="002060"/>
                </a:solidFill>
              </a:rPr>
              <a:t>domain</a:t>
            </a:r>
            <a:r>
              <a:rPr lang="fr-CA" sz="1400" dirty="0">
                <a:solidFill>
                  <a:srgbClr val="002060"/>
                </a:solidFill>
              </a:rPr>
              <a:t> experts </a:t>
            </a:r>
            <a:r>
              <a:rPr lang="fr-CA" sz="1400" dirty="0" err="1">
                <a:solidFill>
                  <a:srgbClr val="002060"/>
                </a:solidFill>
              </a:rPr>
              <a:t>available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review</a:t>
            </a:r>
            <a:r>
              <a:rPr lang="fr-CA" sz="1400" dirty="0">
                <a:solidFill>
                  <a:srgbClr val="002060"/>
                </a:solidFill>
              </a:rPr>
              <a:t> the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3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184" y="981075"/>
            <a:ext cx="7046951" cy="375602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00" y="0"/>
            <a:ext cx="9168000" cy="5143500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5180300" y="628650"/>
            <a:ext cx="321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fr-CA" sz="540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BIG DATA </a:t>
            </a:r>
            <a:endParaRPr lang="en-CA" sz="5400" kern="0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fr-CA" sz="5400" kern="0" dirty="0">
              <a:solidFill>
                <a:schemeClr val="accent4">
                  <a:lumMod val="90000"/>
                  <a:lumOff val="10000"/>
                </a:schemeClr>
              </a:solidFill>
              <a:latin typeface="Colonna MT" panose="04020805060202030203" pitchFamily="82" charset="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fr-CA" sz="5400" kern="0" dirty="0">
              <a:solidFill>
                <a:schemeClr val="accent4">
                  <a:lumMod val="90000"/>
                  <a:lumOff val="10000"/>
                </a:schemeClr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8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67"/>
            <a:ext cx="8534400" cy="51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9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38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00" y="1"/>
            <a:ext cx="9156000" cy="53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0" y="-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0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47800" y="2183546"/>
            <a:ext cx="62103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fr-CA" sz="5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REPRESENTATION</a:t>
            </a:r>
          </a:p>
          <a:p>
            <a:pPr marL="0" indent="0" algn="ctr">
              <a:spcAft>
                <a:spcPts val="0"/>
              </a:spcAft>
              <a:buNone/>
            </a:pP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720675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chemeClr val="tx2"/>
                </a:solidFill>
                <a:latin typeface="Calibri" panose="020F0502020204030204" pitchFamily="34" charset="0"/>
              </a:rPr>
              <a:t>Digitization</a:t>
            </a:r>
            <a:r>
              <a:rPr lang="fr-CA" dirty="0">
                <a:solidFill>
                  <a:schemeClr val="tx2"/>
                </a:solidFill>
                <a:latin typeface="Calibri" panose="020F0502020204030204" pitchFamily="34" charset="0"/>
              </a:rPr>
              <a:t> - </a:t>
            </a:r>
            <a:r>
              <a:rPr lang="fr-CA" dirty="0" err="1">
                <a:solidFill>
                  <a:schemeClr val="tx2"/>
                </a:solidFill>
                <a:latin typeface="Calibri" panose="020F0502020204030204" pitchFamily="34" charset="0"/>
              </a:rPr>
              <a:t>Epilogue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 err="1">
                <a:solidFill>
                  <a:srgbClr val="002060"/>
                </a:solidFill>
              </a:rPr>
              <a:t>Digitized</a:t>
            </a:r>
            <a:r>
              <a:rPr lang="fr-CA" sz="1400" dirty="0">
                <a:solidFill>
                  <a:srgbClr val="002060"/>
                </a:solidFill>
              </a:rPr>
              <a:t> collections are </a:t>
            </a:r>
            <a:r>
              <a:rPr lang="fr-CA" sz="1400" dirty="0" err="1">
                <a:solidFill>
                  <a:srgbClr val="002060"/>
                </a:solidFill>
              </a:rPr>
              <a:t>equally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valuable</a:t>
            </a:r>
            <a:r>
              <a:rPr lang="fr-CA" sz="1400" dirty="0">
                <a:solidFill>
                  <a:srgbClr val="002060"/>
                </a:solidFill>
              </a:rPr>
              <a:t> for </a:t>
            </a:r>
            <a:r>
              <a:rPr lang="fr-CA" sz="1400" dirty="0" err="1">
                <a:solidFill>
                  <a:srgbClr val="002060"/>
                </a:solidFill>
              </a:rPr>
              <a:t>their</a:t>
            </a:r>
            <a:r>
              <a:rPr lang="fr-CA" sz="1400" dirty="0">
                <a:solidFill>
                  <a:srgbClr val="002060"/>
                </a:solidFill>
              </a:rPr>
              <a:t> content as </a:t>
            </a:r>
            <a:r>
              <a:rPr lang="fr-CA" sz="1400" dirty="0" err="1">
                <a:solidFill>
                  <a:srgbClr val="002060"/>
                </a:solidFill>
              </a:rPr>
              <a:t>their</a:t>
            </a:r>
            <a:r>
              <a:rPr lang="fr-CA" sz="1400" dirty="0">
                <a:solidFill>
                  <a:srgbClr val="002060"/>
                </a:solidFill>
              </a:rPr>
              <a:t> total </a:t>
            </a:r>
            <a:r>
              <a:rPr lang="fr-CA" sz="1400" dirty="0" err="1">
                <a:solidFill>
                  <a:srgbClr val="002060"/>
                </a:solidFill>
              </a:rPr>
              <a:t>sums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which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highlights</a:t>
            </a:r>
            <a:r>
              <a:rPr lang="fr-CA" sz="1400" dirty="0">
                <a:solidFill>
                  <a:srgbClr val="002060"/>
                </a:solidFill>
              </a:rPr>
              <a:t> a </a:t>
            </a:r>
            <a:r>
              <a:rPr lang="fr-CA" sz="1400" dirty="0" err="1">
                <a:solidFill>
                  <a:srgbClr val="002060"/>
                </a:solidFill>
              </a:rPr>
              <a:t>much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bigger</a:t>
            </a:r>
            <a:r>
              <a:rPr lang="fr-CA" sz="1400" dirty="0">
                <a:solidFill>
                  <a:srgbClr val="002060"/>
                </a:solidFill>
              </a:rPr>
              <a:t> data reality. 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Access, content management and </a:t>
            </a:r>
            <a:r>
              <a:rPr lang="fr-CA" sz="1400" dirty="0" err="1">
                <a:solidFill>
                  <a:srgbClr val="002060"/>
                </a:solidFill>
              </a:rPr>
              <a:t>virtual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semantic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relationships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between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digitized</a:t>
            </a:r>
            <a:r>
              <a:rPr lang="fr-CA" sz="1400" dirty="0">
                <a:solidFill>
                  <a:srgbClr val="002060"/>
                </a:solidFill>
              </a:rPr>
              <a:t> artefacts,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a </a:t>
            </a:r>
            <a:r>
              <a:rPr lang="fr-CA" sz="1400" dirty="0" err="1">
                <a:solidFill>
                  <a:srgbClr val="002060"/>
                </a:solidFill>
              </a:rPr>
              <a:t>singular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guidepost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making</a:t>
            </a:r>
            <a:r>
              <a:rPr lang="fr-CA" sz="1400" dirty="0">
                <a:solidFill>
                  <a:srgbClr val="002060"/>
                </a:solidFill>
              </a:rPr>
              <a:t> sense of </a:t>
            </a:r>
            <a:r>
              <a:rPr lang="fr-CA" sz="1400" dirty="0" err="1">
                <a:solidFill>
                  <a:srgbClr val="002060"/>
                </a:solidFill>
              </a:rPr>
              <a:t>them</a:t>
            </a:r>
            <a:r>
              <a:rPr lang="fr-CA" sz="1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 err="1">
                <a:solidFill>
                  <a:srgbClr val="002060"/>
                </a:solidFill>
              </a:rPr>
              <a:t>Also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better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understanding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semantic</a:t>
            </a:r>
            <a:r>
              <a:rPr lang="fr-CA" sz="1400" dirty="0">
                <a:solidFill>
                  <a:srgbClr val="002060"/>
                </a:solidFill>
              </a:rPr>
              <a:t> patterns, knowledge about </a:t>
            </a:r>
            <a:r>
              <a:rPr lang="fr-CA" sz="1400" dirty="0" err="1">
                <a:solidFill>
                  <a:srgbClr val="002060"/>
                </a:solidFill>
              </a:rPr>
              <a:t>human</a:t>
            </a:r>
            <a:r>
              <a:rPr lang="fr-CA" sz="1400" dirty="0">
                <a:solidFill>
                  <a:srgbClr val="002060"/>
                </a:solidFill>
              </a:rPr>
              <a:t> clients, as </a:t>
            </a:r>
            <a:r>
              <a:rPr lang="fr-CA" sz="1400" dirty="0" err="1">
                <a:solidFill>
                  <a:srgbClr val="002060"/>
                </a:solidFill>
              </a:rPr>
              <a:t>well</a:t>
            </a:r>
            <a:r>
              <a:rPr lang="fr-CA" sz="1400" dirty="0">
                <a:solidFill>
                  <a:srgbClr val="002060"/>
                </a:solidFill>
              </a:rPr>
              <a:t> as insights </a:t>
            </a:r>
            <a:r>
              <a:rPr lang="fr-CA" sz="1400" dirty="0" err="1">
                <a:solidFill>
                  <a:srgbClr val="002060"/>
                </a:solidFill>
              </a:rPr>
              <a:t>into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better</a:t>
            </a:r>
            <a:r>
              <a:rPr lang="fr-CA" sz="1400" dirty="0">
                <a:solidFill>
                  <a:srgbClr val="002060"/>
                </a:solidFill>
              </a:rPr>
              <a:t> design </a:t>
            </a:r>
            <a:r>
              <a:rPr lang="fr-CA" sz="1400" dirty="0" err="1">
                <a:solidFill>
                  <a:srgbClr val="002060"/>
                </a:solidFill>
              </a:rPr>
              <a:t>parameters</a:t>
            </a:r>
            <a:r>
              <a:rPr lang="fr-CA" sz="1400" dirty="0">
                <a:solidFill>
                  <a:srgbClr val="002060"/>
                </a:solidFill>
              </a:rPr>
              <a:t>, design </a:t>
            </a:r>
            <a:r>
              <a:rPr lang="fr-CA" sz="1400" dirty="0" err="1">
                <a:solidFill>
                  <a:srgbClr val="002060"/>
                </a:solidFill>
              </a:rPr>
              <a:t>features</a:t>
            </a:r>
            <a:r>
              <a:rPr lang="fr-CA" sz="1400" dirty="0">
                <a:solidFill>
                  <a:srgbClr val="002060"/>
                </a:solidFill>
              </a:rPr>
              <a:t>, etc.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 err="1">
                <a:solidFill>
                  <a:srgbClr val="002060"/>
                </a:solidFill>
              </a:rPr>
              <a:t>Indigenous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other</a:t>
            </a:r>
            <a:r>
              <a:rPr lang="fr-CA" sz="1400" dirty="0">
                <a:solidFill>
                  <a:srgbClr val="002060"/>
                </a:solidFill>
              </a:rPr>
              <a:t> social science </a:t>
            </a:r>
            <a:r>
              <a:rPr lang="fr-CA" sz="1400" dirty="0" err="1">
                <a:solidFill>
                  <a:srgbClr val="002060"/>
                </a:solidFill>
              </a:rPr>
              <a:t>domains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may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benefit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from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being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examined</a:t>
            </a:r>
            <a:r>
              <a:rPr lang="fr-CA" sz="1400" dirty="0">
                <a:solidFill>
                  <a:srgbClr val="002060"/>
                </a:solidFill>
              </a:rPr>
              <a:t> as respective </a:t>
            </a:r>
            <a:r>
              <a:rPr lang="fr-CA" sz="1400" dirty="0" err="1">
                <a:solidFill>
                  <a:srgbClr val="002060"/>
                </a:solidFill>
              </a:rPr>
              <a:t>spaces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different</a:t>
            </a:r>
            <a:r>
              <a:rPr lang="fr-CA" sz="1400" dirty="0">
                <a:solidFill>
                  <a:srgbClr val="002060"/>
                </a:solidFill>
              </a:rPr>
              <a:t> concentrations, </a:t>
            </a:r>
            <a:r>
              <a:rPr lang="fr-CA" sz="1400" dirty="0" err="1">
                <a:solidFill>
                  <a:srgbClr val="002060"/>
                </a:solidFill>
              </a:rPr>
              <a:t>especially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using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advanced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analysis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tools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5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543800" cy="514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7"/>
            <a:ext cx="7848600" cy="514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77"/>
            <a:ext cx="8077200" cy="51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</a:rPr>
              <a:t>A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81076"/>
            <a:ext cx="7861300" cy="3571874"/>
          </a:xfrm>
        </p:spPr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My intention today is to present a novel model based in part on the work of Dr. Marian </a:t>
            </a:r>
            <a:r>
              <a:rPr lang="en-CA" sz="1400" dirty="0" err="1">
                <a:solidFill>
                  <a:schemeClr val="tx1"/>
                </a:solidFill>
              </a:rPr>
              <a:t>Dörk</a:t>
            </a:r>
            <a:r>
              <a:rPr lang="en-CA" sz="1400" dirty="0">
                <a:solidFill>
                  <a:schemeClr val="tx1"/>
                </a:solidFill>
              </a:rPr>
              <a:t> (</a:t>
            </a:r>
            <a:r>
              <a:rPr lang="en-CA" sz="1400" dirty="0" err="1">
                <a:solidFill>
                  <a:schemeClr val="tx1"/>
                </a:solidFill>
              </a:rPr>
              <a:t>Postdam</a:t>
            </a:r>
            <a:r>
              <a:rPr lang="en-CA" sz="1400" dirty="0">
                <a:solidFill>
                  <a:schemeClr val="tx1"/>
                </a:solidFill>
              </a:rPr>
              <a:t>) that ties our normal understanding of libraries to the frontier of data.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I want to emphasize that the changing role of the librarian is tied to this novel way of looking at data, in the first place, and datasets secondarily.</a:t>
            </a:r>
          </a:p>
          <a:p>
            <a:endParaRPr lang="en-CA" sz="1400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Operationally, this gives a great boost forward to libraries visibility as change agents, and our authority in developing strategic intelligence. </a:t>
            </a:r>
          </a:p>
          <a:p>
            <a:endParaRPr lang="en-CA" sz="1400" dirty="0">
              <a:solidFill>
                <a:schemeClr val="tx1"/>
              </a:solidFill>
            </a:endParaRPr>
          </a:p>
          <a:p>
            <a:r>
              <a:rPr lang="en-CA" sz="1400" dirty="0">
                <a:solidFill>
                  <a:schemeClr val="tx1"/>
                </a:solidFill>
              </a:rPr>
              <a:t>In this model, the library is better aligned with it’s stakeholders and with other libraries, thereby challenging and channelling insight into every day operations.     </a:t>
            </a:r>
          </a:p>
          <a:p>
            <a:endParaRPr lang="en-CA" sz="1400" dirty="0">
              <a:solidFill>
                <a:schemeClr val="tx1"/>
              </a:solidFill>
            </a:endParaRPr>
          </a:p>
          <a:p>
            <a:endParaRPr lang="en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6687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Conclusion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57250"/>
            <a:ext cx="7861300" cy="3880248"/>
          </a:xfrm>
        </p:spPr>
        <p:txBody>
          <a:bodyPr/>
          <a:lstStyle/>
          <a:p>
            <a:endParaRPr lang="fr-CA" sz="1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PRESERVING </a:t>
            </a:r>
            <a:r>
              <a:rPr lang="fr-CA" sz="1400" dirty="0" err="1">
                <a:solidFill>
                  <a:srgbClr val="002060"/>
                </a:solidFill>
              </a:rPr>
              <a:t>history</a:t>
            </a:r>
            <a:r>
              <a:rPr lang="fr-CA" sz="1400" dirty="0">
                <a:solidFill>
                  <a:srgbClr val="002060"/>
                </a:solidFill>
              </a:rPr>
              <a:t> and culture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valuable</a:t>
            </a:r>
            <a:r>
              <a:rPr lang="fr-CA" sz="1400" dirty="0">
                <a:solidFill>
                  <a:srgbClr val="002060"/>
                </a:solidFill>
              </a:rPr>
              <a:t> in </a:t>
            </a:r>
            <a:r>
              <a:rPr lang="fr-CA" sz="1400" dirty="0" err="1">
                <a:solidFill>
                  <a:srgbClr val="002060"/>
                </a:solidFill>
              </a:rPr>
              <a:t>itself</a:t>
            </a:r>
            <a:r>
              <a:rPr lang="fr-CA" sz="1400" dirty="0">
                <a:solidFill>
                  <a:srgbClr val="002060"/>
                </a:solidFill>
              </a:rPr>
              <a:t>, but </a:t>
            </a:r>
            <a:r>
              <a:rPr lang="fr-CA" sz="1400" dirty="0" err="1">
                <a:solidFill>
                  <a:srgbClr val="002060"/>
                </a:solidFill>
              </a:rPr>
              <a:t>it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also</a:t>
            </a:r>
            <a:r>
              <a:rPr lang="fr-CA" sz="1400" dirty="0">
                <a:solidFill>
                  <a:srgbClr val="002060"/>
                </a:solidFill>
              </a:rPr>
              <a:t> a </a:t>
            </a:r>
            <a:r>
              <a:rPr lang="fr-CA" sz="1400" dirty="0" err="1">
                <a:solidFill>
                  <a:srgbClr val="002060"/>
                </a:solidFill>
              </a:rPr>
              <a:t>means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enlighten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our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i="1" dirty="0">
                <a:solidFill>
                  <a:srgbClr val="002060"/>
                </a:solidFill>
              </a:rPr>
              <a:t>knowledge  and </a:t>
            </a:r>
            <a:r>
              <a:rPr lang="fr-CA" sz="1400" b="1" i="1" dirty="0" err="1">
                <a:solidFill>
                  <a:srgbClr val="002060"/>
                </a:solidFill>
              </a:rPr>
              <a:t>its</a:t>
            </a:r>
            <a:r>
              <a:rPr lang="fr-CA" sz="1400" b="1" i="1" dirty="0">
                <a:solidFill>
                  <a:srgbClr val="002060"/>
                </a:solidFill>
              </a:rPr>
              <a:t> patterns</a:t>
            </a:r>
            <a:r>
              <a:rPr lang="fr-CA" sz="1400" dirty="0">
                <a:solidFill>
                  <a:srgbClr val="002060"/>
                </a:solidFill>
              </a:rPr>
              <a:t>.  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EPISTEMOLOGICALLY </a:t>
            </a:r>
            <a:r>
              <a:rPr lang="fr-CA" sz="1400" dirty="0" err="1">
                <a:solidFill>
                  <a:srgbClr val="002060"/>
                </a:solidFill>
              </a:rPr>
              <a:t>conceptual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legacy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a question of </a:t>
            </a:r>
            <a:r>
              <a:rPr lang="fr-CA" sz="1400" b="1" i="1" dirty="0" err="1">
                <a:solidFill>
                  <a:srgbClr val="002060"/>
                </a:solidFill>
              </a:rPr>
              <a:t>semantic</a:t>
            </a:r>
            <a:r>
              <a:rPr lang="fr-CA" sz="1400" b="1" i="1" dirty="0">
                <a:solidFill>
                  <a:srgbClr val="002060"/>
                </a:solidFill>
              </a:rPr>
              <a:t> patterns </a:t>
            </a:r>
            <a:r>
              <a:rPr lang="fr-CA" sz="1400" i="1" dirty="0" err="1">
                <a:solidFill>
                  <a:srgbClr val="002060"/>
                </a:solidFill>
              </a:rPr>
              <a:t>within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other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b="1" i="1" dirty="0" err="1">
                <a:solidFill>
                  <a:srgbClr val="002060"/>
                </a:solidFill>
              </a:rPr>
              <a:t>semantic</a:t>
            </a:r>
            <a:r>
              <a:rPr lang="fr-CA" sz="1400" b="1" i="1" dirty="0">
                <a:solidFill>
                  <a:srgbClr val="002060"/>
                </a:solidFill>
              </a:rPr>
              <a:t> patterns</a:t>
            </a:r>
            <a:r>
              <a:rPr lang="fr-CA" sz="1400" b="1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which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only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can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be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highlighted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improved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visualization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within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co-various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interacting</a:t>
            </a:r>
            <a:r>
              <a:rPr lang="fr-CA" sz="1400" dirty="0">
                <a:solidFill>
                  <a:srgbClr val="002060"/>
                </a:solidFill>
              </a:rPr>
              <a:t> and </a:t>
            </a:r>
            <a:r>
              <a:rPr lang="fr-CA" sz="1400" dirty="0" err="1">
                <a:solidFill>
                  <a:srgbClr val="002060"/>
                </a:solidFill>
              </a:rPr>
              <a:t>collaborating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spaces</a:t>
            </a:r>
            <a:r>
              <a:rPr lang="fr-CA" sz="1400" dirty="0">
                <a:solidFill>
                  <a:srgbClr val="002060"/>
                </a:solidFill>
              </a:rPr>
              <a:t>.   </a:t>
            </a:r>
          </a:p>
          <a:p>
            <a:pPr marL="0" indent="0">
              <a:buNone/>
            </a:pPr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DATA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only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valuable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i="1" dirty="0">
                <a:solidFill>
                  <a:srgbClr val="002060"/>
                </a:solidFill>
              </a:rPr>
              <a:t>once </a:t>
            </a:r>
            <a:r>
              <a:rPr lang="fr-CA" sz="1400" b="1" i="1" dirty="0" err="1">
                <a:solidFill>
                  <a:srgbClr val="002060"/>
                </a:solidFill>
              </a:rPr>
              <a:t>it</a:t>
            </a:r>
            <a:r>
              <a:rPr lang="fr-CA" sz="1400" b="1" i="1" dirty="0">
                <a:solidFill>
                  <a:srgbClr val="002060"/>
                </a:solidFill>
              </a:rPr>
              <a:t> </a:t>
            </a:r>
            <a:r>
              <a:rPr lang="fr-CA" sz="1400" b="1" i="1" dirty="0" err="1">
                <a:solidFill>
                  <a:srgbClr val="002060"/>
                </a:solidFill>
              </a:rPr>
              <a:t>is</a:t>
            </a:r>
            <a:r>
              <a:rPr lang="fr-CA" sz="1400" b="1" i="1" dirty="0">
                <a:solidFill>
                  <a:srgbClr val="002060"/>
                </a:solidFill>
              </a:rPr>
              <a:t> </a:t>
            </a:r>
            <a:r>
              <a:rPr lang="fr-CA" sz="1400" b="1" i="1" dirty="0" err="1">
                <a:solidFill>
                  <a:srgbClr val="002060"/>
                </a:solidFill>
              </a:rPr>
              <a:t>analyzed</a:t>
            </a:r>
            <a:r>
              <a:rPr lang="fr-CA" sz="1400" dirty="0">
                <a:solidFill>
                  <a:srgbClr val="002060"/>
                </a:solidFill>
              </a:rPr>
              <a:t>. In </a:t>
            </a:r>
            <a:r>
              <a:rPr lang="fr-CA" sz="1400" dirty="0" err="1">
                <a:solidFill>
                  <a:srgbClr val="002060"/>
                </a:solidFill>
              </a:rPr>
              <a:t>itself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it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is</a:t>
            </a:r>
            <a:r>
              <a:rPr lang="fr-CA" sz="1400" dirty="0">
                <a:solidFill>
                  <a:srgbClr val="002060"/>
                </a:solidFill>
              </a:rPr>
              <a:t> dry and </a:t>
            </a:r>
            <a:r>
              <a:rPr lang="fr-CA" sz="1400" dirty="0" err="1">
                <a:solidFill>
                  <a:srgbClr val="002060"/>
                </a:solidFill>
              </a:rPr>
              <a:t>offers</a:t>
            </a:r>
            <a:r>
              <a:rPr lang="fr-CA" sz="1400" dirty="0">
                <a:solidFill>
                  <a:srgbClr val="002060"/>
                </a:solidFill>
              </a:rPr>
              <a:t> no insights, but </a:t>
            </a:r>
            <a:r>
              <a:rPr lang="fr-CA" sz="1400" dirty="0" err="1">
                <a:solidFill>
                  <a:srgbClr val="002060"/>
                </a:solidFill>
              </a:rPr>
              <a:t>it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does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offer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potential</a:t>
            </a:r>
            <a:r>
              <a:rPr lang="fr-CA" sz="1400" dirty="0">
                <a:solidFill>
                  <a:srgbClr val="002060"/>
                </a:solidFill>
              </a:rPr>
              <a:t> for </a:t>
            </a:r>
            <a:r>
              <a:rPr lang="fr-CA" sz="1400" dirty="0" err="1">
                <a:solidFill>
                  <a:srgbClr val="002060"/>
                </a:solidFill>
              </a:rPr>
              <a:t>revision</a:t>
            </a:r>
            <a:r>
              <a:rPr lang="fr-CA" sz="1400" dirty="0">
                <a:solidFill>
                  <a:srgbClr val="002060"/>
                </a:solidFill>
              </a:rPr>
              <a:t> of temporal insights.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SYMBIOSIS </a:t>
            </a:r>
            <a:r>
              <a:rPr lang="fr-CA" sz="1400" dirty="0" err="1">
                <a:solidFill>
                  <a:srgbClr val="002060"/>
                </a:solidFill>
              </a:rPr>
              <a:t>between</a:t>
            </a:r>
            <a:r>
              <a:rPr lang="fr-CA" sz="1400" dirty="0">
                <a:solidFill>
                  <a:srgbClr val="002060"/>
                </a:solidFill>
              </a:rPr>
              <a:t> the </a:t>
            </a:r>
            <a:r>
              <a:rPr lang="fr-CA" sz="1400" dirty="0" err="1">
                <a:solidFill>
                  <a:srgbClr val="002060"/>
                </a:solidFill>
              </a:rPr>
              <a:t>study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b="1" i="1" dirty="0" err="1">
                <a:solidFill>
                  <a:srgbClr val="002060"/>
                </a:solidFill>
              </a:rPr>
              <a:t>natural</a:t>
            </a:r>
            <a:r>
              <a:rPr lang="fr-CA" sz="1400" b="1" i="1" dirty="0">
                <a:solidFill>
                  <a:srgbClr val="002060"/>
                </a:solidFill>
              </a:rPr>
              <a:t> </a:t>
            </a:r>
            <a:r>
              <a:rPr lang="fr-CA" sz="1400" b="1" i="1" dirty="0" err="1">
                <a:solidFill>
                  <a:srgbClr val="002060"/>
                </a:solidFill>
              </a:rPr>
              <a:t>human</a:t>
            </a:r>
            <a:r>
              <a:rPr lang="fr-CA" sz="1400" b="1" i="1" dirty="0">
                <a:solidFill>
                  <a:srgbClr val="002060"/>
                </a:solidFill>
              </a:rPr>
              <a:t> interfaces</a:t>
            </a:r>
            <a:r>
              <a:rPr lang="fr-CA" sz="1400" dirty="0">
                <a:solidFill>
                  <a:srgbClr val="002060"/>
                </a:solidFill>
              </a:rPr>
              <a:t> and mental </a:t>
            </a:r>
            <a:r>
              <a:rPr lang="fr-CA" sz="1400" dirty="0" err="1">
                <a:solidFill>
                  <a:srgbClr val="002060"/>
                </a:solidFill>
              </a:rPr>
              <a:t>approaches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  <a:r>
              <a:rPr lang="fr-CA" sz="1400" dirty="0" err="1">
                <a:solidFill>
                  <a:srgbClr val="002060"/>
                </a:solidFill>
              </a:rPr>
              <a:t>Studying</a:t>
            </a:r>
            <a:r>
              <a:rPr lang="fr-CA" sz="1400" dirty="0">
                <a:solidFill>
                  <a:srgbClr val="002060"/>
                </a:solidFill>
              </a:rPr>
              <a:t> one, </a:t>
            </a:r>
            <a:r>
              <a:rPr lang="fr-CA" sz="1400" dirty="0" err="1">
                <a:solidFill>
                  <a:srgbClr val="002060"/>
                </a:solidFill>
              </a:rPr>
              <a:t>helps</a:t>
            </a:r>
            <a:r>
              <a:rPr lang="fr-CA" sz="1400" dirty="0">
                <a:solidFill>
                  <a:srgbClr val="002060"/>
                </a:solidFill>
              </a:rPr>
              <a:t> us </a:t>
            </a:r>
            <a:r>
              <a:rPr lang="fr-CA" sz="1400" dirty="0" err="1">
                <a:solidFill>
                  <a:srgbClr val="002060"/>
                </a:solidFill>
              </a:rPr>
              <a:t>reach</a:t>
            </a:r>
            <a:r>
              <a:rPr lang="fr-CA" sz="1400" dirty="0">
                <a:solidFill>
                  <a:srgbClr val="002060"/>
                </a:solidFill>
              </a:rPr>
              <a:t> new </a:t>
            </a:r>
            <a:r>
              <a:rPr lang="fr-CA" sz="1400" dirty="0" err="1">
                <a:solidFill>
                  <a:srgbClr val="002060"/>
                </a:solidFill>
              </a:rPr>
              <a:t>levels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intuitiveness</a:t>
            </a:r>
            <a:r>
              <a:rPr lang="fr-CA" sz="1400" dirty="0">
                <a:solidFill>
                  <a:srgbClr val="002060"/>
                </a:solidFill>
              </a:rPr>
              <a:t> in the </a:t>
            </a:r>
            <a:r>
              <a:rPr lang="fr-CA" sz="1400" dirty="0" err="1">
                <a:solidFill>
                  <a:srgbClr val="002060"/>
                </a:solidFill>
              </a:rPr>
              <a:t>other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457200" indent="0">
              <a:buNone/>
            </a:pPr>
            <a:r>
              <a:rPr lang="en-US" dirty="0">
                <a:solidFill>
                  <a:srgbClr val="002060"/>
                </a:solidFill>
              </a:rPr>
              <a:t>"We are, all four of us, blood relatives, and we speak a kind of esoteric, family language, a sort of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semantic geometry </a:t>
            </a:r>
            <a:r>
              <a:rPr lang="en-US" dirty="0">
                <a:solidFill>
                  <a:srgbClr val="002060"/>
                </a:solidFill>
              </a:rPr>
              <a:t>in which the shortest distance between any two points is a </a:t>
            </a:r>
            <a:r>
              <a:rPr lang="en-US" dirty="0" err="1">
                <a:solidFill>
                  <a:srgbClr val="002060"/>
                </a:solidFill>
              </a:rPr>
              <a:t>fullish</a:t>
            </a:r>
            <a:r>
              <a:rPr lang="en-US" dirty="0">
                <a:solidFill>
                  <a:srgbClr val="002060"/>
                </a:solidFill>
              </a:rPr>
              <a:t> circle."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                                                                                </a:t>
            </a:r>
            <a:r>
              <a:rPr lang="en-US" i="1" dirty="0">
                <a:solidFill>
                  <a:srgbClr val="002060"/>
                </a:solidFill>
              </a:rPr>
              <a:t>J.D. Salinger</a:t>
            </a:r>
          </a:p>
          <a:p>
            <a:pPr marL="457200" indent="0">
              <a:buNone/>
            </a:pPr>
            <a:r>
              <a:rPr lang="fr-CA" sz="1200" i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</a:t>
            </a:r>
            <a:r>
              <a:rPr lang="fr-CA" sz="1200" i="1" dirty="0" err="1">
                <a:solidFill>
                  <a:srgbClr val="002060"/>
                </a:solidFill>
              </a:rPr>
              <a:t>Franny</a:t>
            </a:r>
            <a:r>
              <a:rPr lang="fr-CA" sz="1200" i="1" dirty="0">
                <a:solidFill>
                  <a:srgbClr val="002060"/>
                </a:solidFill>
              </a:rPr>
              <a:t> and </a:t>
            </a:r>
            <a:r>
              <a:rPr lang="fr-CA" sz="1200" i="1" dirty="0" err="1">
                <a:solidFill>
                  <a:srgbClr val="002060"/>
                </a:solidFill>
              </a:rPr>
              <a:t>Zooey</a:t>
            </a:r>
            <a:endParaRPr lang="en-US" sz="1200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7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 algn="ctr">
              <a:buNone/>
            </a:pPr>
            <a:r>
              <a:rPr lang="fr-CA" dirty="0" err="1">
                <a:solidFill>
                  <a:srgbClr val="002060"/>
                </a:solidFill>
              </a:rPr>
              <a:t>Let’s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think</a:t>
            </a:r>
            <a:r>
              <a:rPr lang="fr-CA" dirty="0">
                <a:solidFill>
                  <a:srgbClr val="002060"/>
                </a:solidFill>
              </a:rPr>
              <a:t> about </a:t>
            </a:r>
            <a:r>
              <a:rPr lang="fr-CA" dirty="0" err="1">
                <a:solidFill>
                  <a:srgbClr val="002060"/>
                </a:solidFill>
              </a:rPr>
              <a:t>it</a:t>
            </a:r>
            <a:r>
              <a:rPr lang="fr-CA" dirty="0">
                <a:solidFill>
                  <a:srgbClr val="002060"/>
                </a:solidFill>
              </a:rPr>
              <a:t>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5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 algn="ctr">
              <a:buNone/>
            </a:pPr>
            <a:r>
              <a:rPr lang="fr-CA" dirty="0" err="1">
                <a:solidFill>
                  <a:srgbClr val="002060"/>
                </a:solidFill>
              </a:rPr>
              <a:t>Thank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you</a:t>
            </a:r>
            <a:r>
              <a:rPr lang="fr-CA" dirty="0">
                <a:solidFill>
                  <a:srgbClr val="002060"/>
                </a:solidFill>
              </a:rPr>
              <a:t>! Merci!</a:t>
            </a:r>
          </a:p>
          <a:p>
            <a:pPr marL="0" indent="0" algn="ctr">
              <a:buNone/>
            </a:pPr>
            <a:r>
              <a:rPr lang="fr-CA" dirty="0">
                <a:solidFill>
                  <a:srgbClr val="002060"/>
                </a:solidFill>
              </a:rPr>
              <a:t>Questions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55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19400" y="2339610"/>
            <a:ext cx="344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5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lonna MT" panose="04020805060202030203" pitchFamily="82" charset="0"/>
              </a:rPr>
              <a:t>STRATEGY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15211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rgbClr val="000066"/>
                </a:solidFill>
                <a:latin typeface="Calibri" panose="020F0502020204030204" pitchFamily="34" charset="0"/>
              </a:rPr>
              <a:t>Operational</a:t>
            </a:r>
            <a:r>
              <a:rPr lang="fr-CA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fr-CA" dirty="0" err="1">
                <a:solidFill>
                  <a:srgbClr val="000066"/>
                </a:solidFill>
                <a:latin typeface="Calibri" panose="020F0502020204030204" pitchFamily="34" charset="0"/>
              </a:rPr>
              <a:t>Context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>
              <a:solidFill>
                <a:srgbClr val="000099"/>
              </a:solidFill>
            </a:endParaRPr>
          </a:p>
          <a:p>
            <a:pPr marL="285750" lvl="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/>
            </a:pPr>
            <a:r>
              <a:rPr lang="fr-CA" sz="1400" dirty="0">
                <a:solidFill>
                  <a:srgbClr val="002060"/>
                </a:solidFill>
              </a:rPr>
              <a:t>The </a:t>
            </a:r>
            <a:r>
              <a:rPr lang="fr-CA" sz="1400" dirty="0" err="1">
                <a:solidFill>
                  <a:srgbClr val="002060"/>
                </a:solidFill>
              </a:rPr>
              <a:t>Department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en-US" sz="1400" dirty="0">
                <a:solidFill>
                  <a:srgbClr val="002060"/>
                </a:solidFill>
              </a:rPr>
              <a:t>Indigenous and Northern Affairs Canada (INAC) supports Indigenous peoples (First Nations, Inuit and Métis) and Northerners in their efforts to:</a:t>
            </a:r>
          </a:p>
          <a:p>
            <a:pPr lvl="2">
              <a:buFont typeface="Arial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improve social well-being and economic prosperity;</a:t>
            </a:r>
          </a:p>
          <a:p>
            <a:pPr lvl="2">
              <a:buFont typeface="Arial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develop healthier and sustainable communities; </a:t>
            </a:r>
          </a:p>
          <a:p>
            <a:pPr lvl="2">
              <a:buFont typeface="Arial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participate in Canada's political, social and economic development</a:t>
            </a:r>
          </a:p>
          <a:p>
            <a:pPr marL="285750" lvl="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002060"/>
              </a:solidFill>
            </a:endParaRPr>
          </a:p>
          <a:p>
            <a:pPr marL="285750" lvl="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002060"/>
                </a:solidFill>
              </a:rPr>
              <a:t>It is one of 34 departments responsible for meeting obligations to First Nations, Inuit and Métis, and fulfilling the federal government’s constitutional responsibilities in the North. </a:t>
            </a: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marL="285750" lvl="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/>
            </a:pPr>
            <a:r>
              <a:rPr lang="fr-CA" sz="1400" dirty="0">
                <a:solidFill>
                  <a:srgbClr val="002060"/>
                </a:solidFill>
              </a:rPr>
              <a:t>The INAC </a:t>
            </a:r>
            <a:r>
              <a:rPr lang="fr-CA" sz="1400" dirty="0" err="1">
                <a:solidFill>
                  <a:srgbClr val="002060"/>
                </a:solidFill>
              </a:rPr>
              <a:t>Departmental</a:t>
            </a:r>
            <a:r>
              <a:rPr lang="fr-CA" sz="1400" dirty="0">
                <a:solidFill>
                  <a:srgbClr val="002060"/>
                </a:solidFill>
              </a:rPr>
              <a:t> Library, </a:t>
            </a:r>
            <a:r>
              <a:rPr lang="fr-CA" sz="1400" dirty="0" err="1">
                <a:solidFill>
                  <a:srgbClr val="002060"/>
                </a:solidFill>
              </a:rPr>
              <a:t>contributes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these</a:t>
            </a:r>
            <a:r>
              <a:rPr lang="fr-CA" sz="1400" dirty="0">
                <a:solidFill>
                  <a:srgbClr val="002060"/>
                </a:solidFill>
              </a:rPr>
              <a:t> objectives by </a:t>
            </a:r>
            <a:r>
              <a:rPr lang="fr-CA" sz="1400" dirty="0" err="1">
                <a:solidFill>
                  <a:srgbClr val="002060"/>
                </a:solidFill>
              </a:rPr>
              <a:t>offering</a:t>
            </a:r>
            <a:r>
              <a:rPr lang="fr-CA" sz="1400" dirty="0">
                <a:solidFill>
                  <a:srgbClr val="002060"/>
                </a:solidFill>
              </a:rPr>
              <a:t> a full-range of services to </a:t>
            </a:r>
            <a:r>
              <a:rPr lang="fr-CA" sz="1400" dirty="0" err="1">
                <a:solidFill>
                  <a:srgbClr val="002060"/>
                </a:solidFill>
              </a:rPr>
              <a:t>employees</a:t>
            </a:r>
            <a:r>
              <a:rPr lang="fr-CA" sz="1400" dirty="0">
                <a:solidFill>
                  <a:srgbClr val="002060"/>
                </a:solidFill>
              </a:rPr>
              <a:t> at HDQ and the </a:t>
            </a:r>
            <a:r>
              <a:rPr lang="fr-CA" sz="1400" dirty="0" err="1">
                <a:solidFill>
                  <a:srgbClr val="002060"/>
                </a:solidFill>
              </a:rPr>
              <a:t>regions</a:t>
            </a:r>
            <a:r>
              <a:rPr lang="fr-CA" sz="1400" dirty="0">
                <a:solidFill>
                  <a:srgbClr val="002060"/>
                </a:solidFill>
              </a:rPr>
              <a:t>. It </a:t>
            </a:r>
            <a:r>
              <a:rPr lang="fr-CA" sz="1400" dirty="0" err="1">
                <a:solidFill>
                  <a:srgbClr val="002060"/>
                </a:solidFill>
              </a:rPr>
              <a:t>also</a:t>
            </a:r>
            <a:r>
              <a:rPr lang="fr-CA" sz="1400" dirty="0">
                <a:solidFill>
                  <a:srgbClr val="002060"/>
                </a:solidFill>
              </a:rPr>
              <a:t> serves </a:t>
            </a:r>
            <a:r>
              <a:rPr lang="fr-CA" sz="1400" dirty="0" err="1">
                <a:solidFill>
                  <a:srgbClr val="002060"/>
                </a:solidFill>
              </a:rPr>
              <a:t>Indigenous</a:t>
            </a:r>
            <a:r>
              <a:rPr lang="fr-CA" sz="1400" dirty="0">
                <a:solidFill>
                  <a:srgbClr val="002060"/>
                </a:solidFill>
              </a:rPr>
              <a:t> Peoples and </a:t>
            </a:r>
            <a:r>
              <a:rPr lang="fr-CA" sz="1400" dirty="0" err="1">
                <a:solidFill>
                  <a:srgbClr val="002060"/>
                </a:solidFill>
              </a:rPr>
              <a:t>Northerners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other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departments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researchers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academics</a:t>
            </a:r>
            <a:r>
              <a:rPr lang="fr-CA" sz="1400" dirty="0">
                <a:solidFill>
                  <a:srgbClr val="002060"/>
                </a:solidFill>
              </a:rPr>
              <a:t>, consultants and all </a:t>
            </a:r>
            <a:r>
              <a:rPr lang="fr-CA" sz="1400" dirty="0" err="1">
                <a:solidFill>
                  <a:srgbClr val="002060"/>
                </a:solidFill>
              </a:rPr>
              <a:t>Canadians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  <a:r>
              <a:rPr lang="fr-CA" sz="1400" kern="1200" dirty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lvl="0"/>
            <a:endParaRPr lang="en-US" sz="1400" dirty="0">
              <a:solidFill>
                <a:srgbClr val="000099"/>
              </a:solidFill>
            </a:endParaRPr>
          </a:p>
          <a:p>
            <a:pPr marL="192088" lvl="1" indent="0">
              <a:buNone/>
            </a:pPr>
            <a:r>
              <a:rPr lang="fr-CA" sz="1200" dirty="0">
                <a:solidFill>
                  <a:srgbClr val="000099"/>
                </a:solidFill>
              </a:rPr>
              <a:t> </a:t>
            </a: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76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chemeClr val="tx1"/>
                </a:solidFill>
                <a:latin typeface="Calibri" panose="020F0502020204030204" pitchFamily="34" charset="0"/>
              </a:rPr>
              <a:t>Environment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8300" y="1200150"/>
            <a:ext cx="8013700" cy="3495674"/>
          </a:xfrm>
        </p:spPr>
        <p:txBody>
          <a:bodyPr/>
          <a:lstStyle/>
          <a:p>
            <a:r>
              <a:rPr lang="fr-CA" sz="1400" i="1" dirty="0">
                <a:solidFill>
                  <a:srgbClr val="002060"/>
                </a:solidFill>
              </a:rPr>
              <a:t>E-Records &amp; Information Services </a:t>
            </a:r>
            <a:r>
              <a:rPr lang="fr-CA" sz="1400" i="1" dirty="0" err="1">
                <a:solidFill>
                  <a:srgbClr val="002060"/>
                </a:solidFill>
              </a:rPr>
              <a:t>Strategies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: </a:t>
            </a:r>
            <a:r>
              <a:rPr lang="fr-CA" sz="1400" dirty="0" err="1">
                <a:solidFill>
                  <a:srgbClr val="002060"/>
                </a:solidFill>
              </a:rPr>
              <a:t>need</a:t>
            </a:r>
            <a:r>
              <a:rPr lang="fr-CA" sz="1400" dirty="0">
                <a:solidFill>
                  <a:srgbClr val="002060"/>
                </a:solidFill>
              </a:rPr>
              <a:t> for </a:t>
            </a:r>
            <a:r>
              <a:rPr lang="fr-CA" sz="1400" dirty="0" err="1">
                <a:solidFill>
                  <a:srgbClr val="002060"/>
                </a:solidFill>
              </a:rPr>
              <a:t>simultaneous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i="1" dirty="0" err="1">
                <a:solidFill>
                  <a:srgbClr val="002060"/>
                </a:solidFill>
              </a:rPr>
              <a:t>just</a:t>
            </a:r>
            <a:r>
              <a:rPr lang="fr-CA" sz="1400" i="1" dirty="0">
                <a:solidFill>
                  <a:srgbClr val="002060"/>
                </a:solidFill>
              </a:rPr>
              <a:t>-</a:t>
            </a:r>
            <a:r>
              <a:rPr lang="fr-CA" sz="1400" i="1" dirty="0" err="1">
                <a:solidFill>
                  <a:srgbClr val="002060"/>
                </a:solidFill>
              </a:rPr>
              <a:t>in-time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access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to </a:t>
            </a:r>
            <a:r>
              <a:rPr lang="fr-CA" sz="1400" dirty="0" err="1">
                <a:solidFill>
                  <a:srgbClr val="002060"/>
                </a:solidFill>
              </a:rPr>
              <a:t>authoritative</a:t>
            </a:r>
            <a:r>
              <a:rPr lang="fr-CA" sz="1400" dirty="0">
                <a:solidFill>
                  <a:srgbClr val="002060"/>
                </a:solidFill>
              </a:rPr>
              <a:t> information for </a:t>
            </a:r>
            <a:r>
              <a:rPr lang="fr-CA" sz="1400" dirty="0" err="1">
                <a:solidFill>
                  <a:srgbClr val="002060"/>
                </a:solidFill>
              </a:rPr>
              <a:t>timely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decision-making</a:t>
            </a:r>
            <a:r>
              <a:rPr lang="fr-CA" sz="1400" dirty="0">
                <a:solidFill>
                  <a:srgbClr val="002060"/>
                </a:solidFill>
              </a:rPr>
              <a:t>, and </a:t>
            </a:r>
            <a:r>
              <a:rPr lang="fr-CA" sz="1400" dirty="0" err="1">
                <a:solidFill>
                  <a:srgbClr val="002060"/>
                </a:solidFill>
              </a:rPr>
              <a:t>requirements</a:t>
            </a:r>
            <a:r>
              <a:rPr lang="fr-CA" sz="1400" dirty="0">
                <a:solidFill>
                  <a:srgbClr val="002060"/>
                </a:solidFill>
              </a:rPr>
              <a:t> for </a:t>
            </a:r>
            <a:r>
              <a:rPr lang="fr-CA" sz="1400" b="1" i="1" dirty="0">
                <a:solidFill>
                  <a:srgbClr val="002060"/>
                </a:solidFill>
              </a:rPr>
              <a:t>Open </a:t>
            </a:r>
            <a:r>
              <a:rPr lang="fr-CA" sz="1400" dirty="0">
                <a:solidFill>
                  <a:srgbClr val="002060"/>
                </a:solidFill>
              </a:rPr>
              <a:t>and </a:t>
            </a:r>
            <a:r>
              <a:rPr lang="fr-CA" sz="1400" dirty="0" err="1">
                <a:solidFill>
                  <a:srgbClr val="002060"/>
                </a:solidFill>
              </a:rPr>
              <a:t>accountable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environment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across</a:t>
            </a:r>
            <a:r>
              <a:rPr lang="fr-CA" sz="1400" dirty="0">
                <a:solidFill>
                  <a:srgbClr val="002060"/>
                </a:solidFill>
              </a:rPr>
              <a:t> the </a:t>
            </a:r>
            <a:r>
              <a:rPr lang="fr-CA" sz="1400" dirty="0" err="1">
                <a:solidFill>
                  <a:srgbClr val="002060"/>
                </a:solidFill>
              </a:rPr>
              <a:t>enterprise</a:t>
            </a:r>
            <a:r>
              <a:rPr lang="fr-CA" sz="1400" dirty="0">
                <a:solidFill>
                  <a:srgbClr val="002060"/>
                </a:solidFill>
              </a:rPr>
              <a:t>. 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i="1" dirty="0" err="1">
                <a:solidFill>
                  <a:srgbClr val="002060"/>
                </a:solidFill>
              </a:rPr>
              <a:t>Ubiquity</a:t>
            </a:r>
            <a:r>
              <a:rPr lang="fr-CA" sz="1400" i="1" dirty="0">
                <a:solidFill>
                  <a:srgbClr val="002060"/>
                </a:solidFill>
              </a:rPr>
              <a:t> of </a:t>
            </a:r>
            <a:r>
              <a:rPr lang="fr-CA" sz="1400" b="1" i="1" dirty="0" err="1">
                <a:solidFill>
                  <a:srgbClr val="002060"/>
                </a:solidFill>
              </a:rPr>
              <a:t>virtual</a:t>
            </a:r>
            <a:r>
              <a:rPr lang="fr-CA" sz="1400" b="1" i="1" dirty="0">
                <a:solidFill>
                  <a:srgbClr val="002060"/>
                </a:solidFill>
              </a:rPr>
              <a:t> </a:t>
            </a:r>
            <a:r>
              <a:rPr lang="fr-CA" sz="1400" b="1" i="1" dirty="0" err="1">
                <a:solidFill>
                  <a:srgbClr val="002060"/>
                </a:solidFill>
              </a:rPr>
              <a:t>environment</a:t>
            </a:r>
            <a:r>
              <a:rPr lang="fr-CA" sz="1400" dirty="0">
                <a:solidFill>
                  <a:srgbClr val="002060"/>
                </a:solidFill>
              </a:rPr>
              <a:t>, and </a:t>
            </a:r>
            <a:r>
              <a:rPr lang="fr-CA" sz="1400" dirty="0" err="1">
                <a:solidFill>
                  <a:srgbClr val="002060"/>
                </a:solidFill>
              </a:rPr>
              <a:t>increased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emphasis</a:t>
            </a:r>
            <a:r>
              <a:rPr lang="fr-CA" sz="1400" dirty="0">
                <a:solidFill>
                  <a:srgbClr val="002060"/>
                </a:solidFill>
              </a:rPr>
              <a:t> on desktop </a:t>
            </a:r>
            <a:r>
              <a:rPr lang="fr-CA" sz="1400" dirty="0" err="1">
                <a:solidFill>
                  <a:srgbClr val="002060"/>
                </a:solidFill>
              </a:rPr>
              <a:t>access</a:t>
            </a:r>
            <a:r>
              <a:rPr lang="fr-CA" sz="1400" dirty="0">
                <a:solidFill>
                  <a:srgbClr val="002060"/>
                </a:solidFill>
              </a:rPr>
              <a:t> to  </a:t>
            </a:r>
            <a:r>
              <a:rPr lang="fr-CA" sz="1400" dirty="0" err="1">
                <a:solidFill>
                  <a:srgbClr val="002060"/>
                </a:solidFill>
              </a:rPr>
              <a:t>electronic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resources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corresponding</a:t>
            </a:r>
            <a:r>
              <a:rPr lang="fr-CA" sz="1400" dirty="0">
                <a:solidFill>
                  <a:srgbClr val="002060"/>
                </a:solidFill>
              </a:rPr>
              <a:t> shift in digital </a:t>
            </a:r>
            <a:r>
              <a:rPr lang="fr-CA" sz="1400" dirty="0" err="1">
                <a:solidFill>
                  <a:srgbClr val="002060"/>
                </a:solidFill>
              </a:rPr>
              <a:t>delivery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models</a:t>
            </a:r>
            <a:r>
              <a:rPr lang="fr-CA" sz="1400" dirty="0">
                <a:solidFill>
                  <a:srgbClr val="002060"/>
                </a:solidFill>
              </a:rPr>
              <a:t> or in-</a:t>
            </a:r>
            <a:r>
              <a:rPr lang="fr-CA" sz="1400" dirty="0" err="1">
                <a:solidFill>
                  <a:srgbClr val="002060"/>
                </a:solidFill>
              </a:rPr>
              <a:t>person</a:t>
            </a:r>
            <a:r>
              <a:rPr lang="fr-CA" sz="1400" dirty="0">
                <a:solidFill>
                  <a:srgbClr val="002060"/>
                </a:solidFill>
              </a:rPr>
              <a:t> services.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dirty="0">
                <a:solidFill>
                  <a:srgbClr val="002060"/>
                </a:solidFill>
              </a:rPr>
              <a:t>Value and reality of </a:t>
            </a:r>
            <a:r>
              <a:rPr lang="fr-CA" sz="1400" i="1" dirty="0" err="1">
                <a:solidFill>
                  <a:srgbClr val="002060"/>
                </a:solidFill>
              </a:rPr>
              <a:t>historical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library</a:t>
            </a:r>
            <a:r>
              <a:rPr lang="fr-CA" sz="1400" i="1" dirty="0">
                <a:solidFill>
                  <a:srgbClr val="002060"/>
                </a:solidFill>
              </a:rPr>
              <a:t> </a:t>
            </a:r>
            <a:r>
              <a:rPr lang="fr-CA" sz="1400" i="1" dirty="0" err="1">
                <a:solidFill>
                  <a:srgbClr val="002060"/>
                </a:solidFill>
              </a:rPr>
              <a:t>materials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b="1" dirty="0">
                <a:solidFill>
                  <a:srgbClr val="002060"/>
                </a:solidFill>
              </a:rPr>
              <a:t>key to </a:t>
            </a:r>
            <a:r>
              <a:rPr lang="fr-CA" sz="1400" b="1" dirty="0" err="1">
                <a:solidFill>
                  <a:srgbClr val="002060"/>
                </a:solidFill>
              </a:rPr>
              <a:t>decision-making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in the areas of </a:t>
            </a:r>
            <a:r>
              <a:rPr lang="fr-CA" sz="1400" dirty="0" err="1">
                <a:solidFill>
                  <a:srgbClr val="002060"/>
                </a:solidFill>
              </a:rPr>
              <a:t>treaty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rights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industrial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development</a:t>
            </a:r>
            <a:r>
              <a:rPr lang="fr-CA" sz="1400" dirty="0">
                <a:solidFill>
                  <a:srgbClr val="002060"/>
                </a:solidFill>
              </a:rPr>
              <a:t>, social conditions and </a:t>
            </a:r>
            <a:r>
              <a:rPr lang="fr-CA" sz="1400" dirty="0" err="1">
                <a:solidFill>
                  <a:srgbClr val="002060"/>
                </a:solidFill>
              </a:rPr>
              <a:t>government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policy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endParaRPr lang="fr-CA" sz="1400" dirty="0">
              <a:solidFill>
                <a:srgbClr val="002060"/>
              </a:solidFill>
            </a:endParaRPr>
          </a:p>
          <a:p>
            <a:r>
              <a:rPr lang="fr-CA" sz="1400" i="1" dirty="0">
                <a:solidFill>
                  <a:srgbClr val="002060"/>
                </a:solidFill>
              </a:rPr>
              <a:t>Digital </a:t>
            </a:r>
            <a:r>
              <a:rPr lang="fr-CA" sz="1400" b="1" i="1" dirty="0" err="1">
                <a:solidFill>
                  <a:srgbClr val="002060"/>
                </a:solidFill>
              </a:rPr>
              <a:t>Discovery</a:t>
            </a:r>
            <a:r>
              <a:rPr lang="fr-CA" sz="1400" b="1" i="1" dirty="0">
                <a:solidFill>
                  <a:srgbClr val="002060"/>
                </a:solidFill>
              </a:rPr>
              <a:t> and Interface </a:t>
            </a:r>
            <a:r>
              <a:rPr lang="fr-CA" sz="1400" i="1" dirty="0">
                <a:solidFill>
                  <a:srgbClr val="002060"/>
                </a:solidFill>
              </a:rPr>
              <a:t>issues </a:t>
            </a:r>
            <a:r>
              <a:rPr lang="fr-CA" sz="1400" dirty="0" err="1">
                <a:solidFill>
                  <a:srgbClr val="002060"/>
                </a:solidFill>
              </a:rPr>
              <a:t>related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>
                <a:solidFill>
                  <a:schemeClr val="tx1"/>
                </a:solidFill>
              </a:rPr>
              <a:t>content and data</a:t>
            </a:r>
            <a:r>
              <a:rPr lang="fr-CA" sz="1400" dirty="0">
                <a:solidFill>
                  <a:srgbClr val="002060"/>
                </a:solidFill>
              </a:rPr>
              <a:t>: </a:t>
            </a:r>
            <a:r>
              <a:rPr lang="fr-CA" sz="1400" dirty="0" err="1">
                <a:solidFill>
                  <a:srgbClr val="002060"/>
                </a:solidFill>
              </a:rPr>
              <a:t>heritage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geographic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multilingual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scientific</a:t>
            </a:r>
            <a:r>
              <a:rPr lang="fr-CA" sz="1400" dirty="0">
                <a:solidFill>
                  <a:srgbClr val="002060"/>
                </a:solidFill>
              </a:rPr>
              <a:t>, </a:t>
            </a:r>
            <a:r>
              <a:rPr lang="fr-CA" sz="1400" dirty="0" err="1">
                <a:solidFill>
                  <a:srgbClr val="002060"/>
                </a:solidFill>
              </a:rPr>
              <a:t>legal</a:t>
            </a:r>
            <a:r>
              <a:rPr lang="fr-CA" sz="1400" dirty="0">
                <a:solidFill>
                  <a:srgbClr val="002060"/>
                </a:solidFill>
              </a:rPr>
              <a:t>, and multiple applications, etc</a:t>
            </a:r>
            <a:r>
              <a:rPr lang="fr-CA" dirty="0">
                <a:solidFill>
                  <a:srgbClr val="002060"/>
                </a:solidFill>
              </a:rPr>
              <a:t>. </a:t>
            </a:r>
          </a:p>
          <a:p>
            <a:endParaRPr lang="fr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03" y="0"/>
            <a:ext cx="7711394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344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610600" cy="51435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5283" y="36195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fr-CA" sz="5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lonna MT" panose="04020805060202030203" pitchFamily="82" charset="0"/>
              </a:rPr>
              <a:t>WORDS 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fr-CA" sz="5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lonna MT" panose="04020805060202030203" pitchFamily="82" charset="0"/>
              </a:rPr>
              <a:t>&amp; QUESTIONS</a:t>
            </a:r>
            <a:endParaRPr lang="fr-CA" sz="54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fr-CA" sz="4800" kern="0" dirty="0">
              <a:latin typeface="Colonna MT" panose="04020805060202030203" pitchFamily="82" charset="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fr-CA" sz="5400" kern="0" dirty="0">
                <a:solidFill>
                  <a:schemeClr val="tx1"/>
                </a:solidFill>
                <a:latin typeface="Colonna MT" panose="04020805060202030203" pitchFamily="82" charset="0"/>
              </a:rPr>
              <a:t>                                                </a:t>
            </a:r>
            <a:endParaRPr lang="en-US" sz="5400" kern="0" dirty="0">
              <a:solidFill>
                <a:schemeClr val="tx1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6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  <a:latin typeface="Calibri" panose="020F0502020204030204" pitchFamily="34" charset="0"/>
              </a:rPr>
              <a:t>Keywords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68300" y="981076"/>
            <a:ext cx="7785100" cy="40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Indigenous</a:t>
            </a:r>
            <a:r>
              <a:rPr lang="fr-CA" sz="1400" kern="0" dirty="0">
                <a:solidFill>
                  <a:srgbClr val="002060"/>
                </a:solidFill>
              </a:rPr>
              <a:t> Peoples, First Peoples,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400" kern="0" dirty="0">
                <a:solidFill>
                  <a:srgbClr val="002060"/>
                </a:solidFill>
              </a:rPr>
              <a:t>      First Nations,  </a:t>
            </a:r>
            <a:r>
              <a:rPr lang="fr-CA" sz="1400" kern="0" dirty="0" err="1">
                <a:solidFill>
                  <a:srgbClr val="002060"/>
                </a:solidFill>
              </a:rPr>
              <a:t>Aboriginal</a:t>
            </a:r>
            <a:r>
              <a:rPr lang="fr-CA" sz="1400" kern="0" dirty="0">
                <a:solidFill>
                  <a:srgbClr val="002060"/>
                </a:solidFill>
              </a:rPr>
              <a:t>, Native,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400" kern="0" dirty="0">
                <a:solidFill>
                  <a:srgbClr val="002060"/>
                </a:solidFill>
              </a:rPr>
              <a:t>      </a:t>
            </a:r>
            <a:r>
              <a:rPr lang="fr-CA" sz="1400" kern="0" dirty="0" err="1">
                <a:solidFill>
                  <a:srgbClr val="002060"/>
                </a:solidFill>
              </a:rPr>
              <a:t>Indian</a:t>
            </a:r>
            <a:r>
              <a:rPr lang="fr-CA" sz="1400" kern="0" dirty="0">
                <a:solidFill>
                  <a:srgbClr val="002060"/>
                </a:solidFill>
              </a:rPr>
              <a:t>, Inuit, Métis, etc.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>
                <a:solidFill>
                  <a:srgbClr val="002060"/>
                </a:solidFill>
              </a:rPr>
              <a:t>Stories, Narratives, Oral traditions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>
                <a:solidFill>
                  <a:srgbClr val="002060"/>
                </a:solidFill>
              </a:rPr>
              <a:t>Visual Art                                                                                 </a:t>
            </a:r>
            <a:r>
              <a:rPr lang="fr-CA" sz="1400" kern="0" dirty="0" err="1">
                <a:solidFill>
                  <a:srgbClr val="002060"/>
                </a:solidFill>
              </a:rPr>
              <a:t>Cataloguing</a:t>
            </a:r>
            <a:r>
              <a:rPr lang="fr-CA" sz="1400" kern="0" dirty="0">
                <a:solidFill>
                  <a:srgbClr val="002060"/>
                </a:solidFill>
              </a:rPr>
              <a:t> structure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Lifestyle</a:t>
            </a:r>
            <a:r>
              <a:rPr lang="fr-CA" sz="1400" kern="0" dirty="0">
                <a:solidFill>
                  <a:srgbClr val="002060"/>
                </a:solidFill>
              </a:rPr>
              <a:t>                                                                                   </a:t>
            </a:r>
            <a:r>
              <a:rPr lang="fr-CA" sz="1400" kern="0" dirty="0" err="1">
                <a:solidFill>
                  <a:srgbClr val="002060"/>
                </a:solidFill>
              </a:rPr>
              <a:t>Metadata</a:t>
            </a:r>
            <a:r>
              <a:rPr lang="fr-CA" sz="1400" kern="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Economic</a:t>
            </a:r>
            <a:r>
              <a:rPr lang="fr-CA" sz="1400" kern="0" dirty="0">
                <a:solidFill>
                  <a:srgbClr val="002060"/>
                </a:solidFill>
              </a:rPr>
              <a:t> conditions                                                               Serve clients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>
                <a:solidFill>
                  <a:srgbClr val="002060"/>
                </a:solidFill>
              </a:rPr>
              <a:t>Investment                                                                              </a:t>
            </a:r>
            <a:r>
              <a:rPr lang="fr-CA" sz="1400" kern="0" dirty="0" err="1">
                <a:solidFill>
                  <a:srgbClr val="002060"/>
                </a:solidFill>
              </a:rPr>
              <a:t>Create</a:t>
            </a:r>
            <a:r>
              <a:rPr lang="fr-CA" sz="1400" kern="0" dirty="0">
                <a:solidFill>
                  <a:srgbClr val="002060"/>
                </a:solidFill>
              </a:rPr>
              <a:t> value for the </a:t>
            </a:r>
            <a:r>
              <a:rPr lang="fr-CA" sz="1400" kern="0" dirty="0" err="1">
                <a:solidFill>
                  <a:srgbClr val="002060"/>
                </a:solidFill>
              </a:rPr>
              <a:t>organization</a:t>
            </a:r>
            <a:r>
              <a:rPr lang="fr-CA" sz="1400" kern="0" dirty="0">
                <a:solidFill>
                  <a:srgbClr val="002060"/>
                </a:solidFill>
              </a:rPr>
              <a:t>                                                                                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Politics</a:t>
            </a:r>
            <a:endParaRPr lang="fr-CA" sz="1400" kern="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>
                <a:solidFill>
                  <a:srgbClr val="002060"/>
                </a:solidFill>
              </a:rPr>
              <a:t>Social Sciences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Decision</a:t>
            </a:r>
            <a:r>
              <a:rPr lang="fr-CA" sz="1400" kern="0" dirty="0">
                <a:solidFill>
                  <a:srgbClr val="002060"/>
                </a:solidFill>
              </a:rPr>
              <a:t> </a:t>
            </a:r>
            <a:r>
              <a:rPr lang="fr-CA" sz="1400" kern="0" dirty="0" err="1">
                <a:solidFill>
                  <a:srgbClr val="002060"/>
                </a:solidFill>
              </a:rPr>
              <a:t>making</a:t>
            </a:r>
            <a:endParaRPr lang="fr-CA" sz="1400" kern="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Litigation</a:t>
            </a:r>
            <a:endParaRPr lang="fr-CA" sz="1400" kern="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400" kern="0" dirty="0" err="1">
                <a:solidFill>
                  <a:srgbClr val="002060"/>
                </a:solidFill>
              </a:rPr>
              <a:t>Agreements</a:t>
            </a:r>
            <a:r>
              <a:rPr lang="fr-CA" sz="1400" kern="0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CA" sz="1400" kern="0" dirty="0">
              <a:solidFill>
                <a:srgbClr val="002060"/>
              </a:solidFill>
            </a:endParaRPr>
          </a:p>
        </p:txBody>
      </p:sp>
      <p:sp>
        <p:nvSpPr>
          <p:cNvPr id="8" name="Arrow: Right 7"/>
          <p:cNvSpPr/>
          <p:nvPr/>
        </p:nvSpPr>
        <p:spPr bwMode="auto">
          <a:xfrm>
            <a:off x="3886200" y="2374655"/>
            <a:ext cx="978408" cy="484632"/>
          </a:xfrm>
          <a:prstGeom prst="rightArrow">
            <a:avLst/>
          </a:prstGeom>
          <a:solidFill>
            <a:srgbClr val="E5E5CC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>
                <a:solidFill>
                  <a:schemeClr val="tx1"/>
                </a:solidFill>
                <a:latin typeface="Calibri" panose="020F0502020204030204" pitchFamily="34" charset="0"/>
              </a:rPr>
              <a:t>Digitization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r>
              <a:rPr lang="fr-CA" sz="1400" dirty="0" err="1">
                <a:solidFill>
                  <a:srgbClr val="002060"/>
                </a:solidFill>
              </a:rPr>
              <a:t>Was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initiated</a:t>
            </a:r>
            <a:r>
              <a:rPr lang="fr-CA" sz="1400" dirty="0">
                <a:solidFill>
                  <a:srgbClr val="002060"/>
                </a:solidFill>
              </a:rPr>
              <a:t> in line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 the </a:t>
            </a:r>
            <a:r>
              <a:rPr lang="fr-CA" sz="1400" dirty="0" err="1">
                <a:solidFill>
                  <a:srgbClr val="002060"/>
                </a:solidFill>
              </a:rPr>
              <a:t>aim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b="1" dirty="0" err="1">
                <a:solidFill>
                  <a:srgbClr val="002060"/>
                </a:solidFill>
              </a:rPr>
              <a:t>enhance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access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to </a:t>
            </a:r>
            <a:r>
              <a:rPr lang="fr-CA" sz="1400" dirty="0" err="1">
                <a:solidFill>
                  <a:srgbClr val="002060"/>
                </a:solidFill>
              </a:rPr>
              <a:t>departmental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legacy</a:t>
            </a:r>
            <a:r>
              <a:rPr lang="fr-CA" sz="1400" dirty="0">
                <a:solidFill>
                  <a:srgbClr val="002060"/>
                </a:solidFill>
              </a:rPr>
              <a:t> publications for </a:t>
            </a:r>
            <a:r>
              <a:rPr lang="fr-CA" sz="1400" dirty="0" err="1">
                <a:solidFill>
                  <a:srgbClr val="002060"/>
                </a:solidFill>
              </a:rPr>
              <a:t>Canadians</a:t>
            </a:r>
            <a:r>
              <a:rPr lang="fr-CA" sz="1400" dirty="0">
                <a:solidFill>
                  <a:srgbClr val="002060"/>
                </a:solidFill>
              </a:rPr>
              <a:t>, and </a:t>
            </a:r>
            <a:r>
              <a:rPr lang="fr-CA" sz="1400" dirty="0" err="1">
                <a:solidFill>
                  <a:srgbClr val="002060"/>
                </a:solidFill>
              </a:rPr>
              <a:t>improve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library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statistical</a:t>
            </a:r>
            <a:r>
              <a:rPr lang="fr-CA" sz="1400" dirty="0">
                <a:solidFill>
                  <a:srgbClr val="002060"/>
                </a:solidFill>
              </a:rPr>
              <a:t> usage.</a:t>
            </a: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r>
              <a:rPr lang="fr-CA" sz="1400" dirty="0">
                <a:solidFill>
                  <a:srgbClr val="002060"/>
                </a:solidFill>
              </a:rPr>
              <a:t>Main issues for the long </a:t>
            </a:r>
            <a:r>
              <a:rPr lang="fr-CA" sz="1400" dirty="0" err="1">
                <a:solidFill>
                  <a:srgbClr val="002060"/>
                </a:solidFill>
              </a:rPr>
              <a:t>term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was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consider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integration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of </a:t>
            </a:r>
            <a:r>
              <a:rPr lang="fr-CA" sz="1400" dirty="0" err="1">
                <a:solidFill>
                  <a:srgbClr val="002060"/>
                </a:solidFill>
              </a:rPr>
              <a:t>various</a:t>
            </a:r>
            <a:r>
              <a:rPr lang="fr-CA" sz="1400" dirty="0">
                <a:solidFill>
                  <a:srgbClr val="002060"/>
                </a:solidFill>
              </a:rPr>
              <a:t> types of artefacts, and </a:t>
            </a:r>
            <a:r>
              <a:rPr lang="fr-CA" sz="1400" dirty="0" err="1">
                <a:solidFill>
                  <a:srgbClr val="002060"/>
                </a:solidFill>
              </a:rPr>
              <a:t>sustainability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digitized</a:t>
            </a:r>
            <a:r>
              <a:rPr lang="fr-CA" sz="1400" dirty="0">
                <a:solidFill>
                  <a:srgbClr val="002060"/>
                </a:solidFill>
              </a:rPr>
              <a:t> scans and </a:t>
            </a:r>
            <a:r>
              <a:rPr lang="fr-CA" sz="1400" dirty="0" err="1">
                <a:solidFill>
                  <a:srgbClr val="002060"/>
                </a:solidFill>
              </a:rPr>
              <a:t>OCRs</a:t>
            </a:r>
            <a:r>
              <a:rPr lang="fr-CA" sz="1400" dirty="0">
                <a:solidFill>
                  <a:srgbClr val="002060"/>
                </a:solidFill>
              </a:rPr>
              <a:t>, in line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 new digital-borne documents and long-</a:t>
            </a:r>
            <a:r>
              <a:rPr lang="fr-CA" sz="1400" dirty="0" err="1">
                <a:solidFill>
                  <a:srgbClr val="002060"/>
                </a:solidFill>
              </a:rPr>
              <a:t>term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preservation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r>
              <a:rPr lang="fr-CA" sz="1400" dirty="0" err="1">
                <a:solidFill>
                  <a:srgbClr val="002060"/>
                </a:solidFill>
              </a:rPr>
              <a:t>Other</a:t>
            </a:r>
            <a:r>
              <a:rPr lang="fr-CA" sz="1400" dirty="0">
                <a:solidFill>
                  <a:srgbClr val="002060"/>
                </a:solidFill>
              </a:rPr>
              <a:t> key issues </a:t>
            </a:r>
            <a:r>
              <a:rPr lang="fr-CA" sz="1400" dirty="0" err="1">
                <a:solidFill>
                  <a:srgbClr val="002060"/>
                </a:solidFill>
              </a:rPr>
              <a:t>were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navigability</a:t>
            </a:r>
            <a:r>
              <a:rPr lang="fr-CA" sz="1400" dirty="0">
                <a:solidFill>
                  <a:srgbClr val="002060"/>
                </a:solidFill>
              </a:rPr>
              <a:t> and user interface, and compatibility </a:t>
            </a:r>
            <a:r>
              <a:rPr lang="fr-CA" sz="1400" dirty="0" err="1">
                <a:solidFill>
                  <a:srgbClr val="002060"/>
                </a:solidFill>
              </a:rPr>
              <a:t>with</a:t>
            </a:r>
            <a:r>
              <a:rPr lang="fr-CA" sz="1400" dirty="0">
                <a:solidFill>
                  <a:srgbClr val="002060"/>
                </a:solidFill>
              </a:rPr>
              <a:t> the </a:t>
            </a:r>
            <a:r>
              <a:rPr lang="fr-CA" sz="1400" dirty="0" err="1">
                <a:solidFill>
                  <a:srgbClr val="002060"/>
                </a:solidFill>
              </a:rPr>
              <a:t>existing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integrated</a:t>
            </a:r>
            <a:r>
              <a:rPr lang="fr-CA" sz="1400" dirty="0">
                <a:solidFill>
                  <a:srgbClr val="002060"/>
                </a:solidFill>
              </a:rPr>
              <a:t> solution, networks and migration to new versions of </a:t>
            </a:r>
            <a:r>
              <a:rPr lang="fr-CA" sz="1400" dirty="0" err="1">
                <a:solidFill>
                  <a:srgbClr val="002060"/>
                </a:solidFill>
              </a:rPr>
              <a:t>systems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r>
              <a:rPr lang="fr-CA" sz="1400" dirty="0" err="1">
                <a:solidFill>
                  <a:srgbClr val="002060"/>
                </a:solidFill>
              </a:rPr>
              <a:t>Lastly</a:t>
            </a:r>
            <a:r>
              <a:rPr lang="fr-CA" sz="1400" dirty="0">
                <a:solidFill>
                  <a:srgbClr val="002060"/>
                </a:solidFill>
              </a:rPr>
              <a:t>, the </a:t>
            </a:r>
            <a:r>
              <a:rPr lang="fr-CA" sz="1400" dirty="0" err="1">
                <a:solidFill>
                  <a:srgbClr val="002060"/>
                </a:solidFill>
              </a:rPr>
              <a:t>process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proved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itself</a:t>
            </a:r>
            <a:r>
              <a:rPr lang="fr-CA" sz="1400" dirty="0">
                <a:solidFill>
                  <a:srgbClr val="002060"/>
                </a:solidFill>
              </a:rPr>
              <a:t> a </a:t>
            </a:r>
            <a:r>
              <a:rPr lang="fr-CA" sz="1400" b="1" dirty="0" err="1">
                <a:solidFill>
                  <a:srgbClr val="002060"/>
                </a:solidFill>
              </a:rPr>
              <a:t>catalyst</a:t>
            </a:r>
            <a:r>
              <a:rPr lang="fr-CA" sz="1400" b="1" dirty="0">
                <a:solidFill>
                  <a:srgbClr val="002060"/>
                </a:solidFill>
              </a:rPr>
              <a:t> to </a:t>
            </a:r>
            <a:r>
              <a:rPr lang="fr-CA" sz="1400" b="1" dirty="0" err="1">
                <a:solidFill>
                  <a:srgbClr val="002060"/>
                </a:solidFill>
              </a:rPr>
              <a:t>broader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thinking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dirty="0">
                <a:solidFill>
                  <a:srgbClr val="002060"/>
                </a:solidFill>
              </a:rPr>
              <a:t>on the nature of data, </a:t>
            </a:r>
            <a:r>
              <a:rPr lang="fr-CA" sz="1400" dirty="0" err="1">
                <a:solidFill>
                  <a:srgbClr val="002060"/>
                </a:solidFill>
              </a:rPr>
              <a:t>both</a:t>
            </a:r>
            <a:r>
              <a:rPr lang="fr-CA" sz="1400" dirty="0">
                <a:solidFill>
                  <a:srgbClr val="002060"/>
                </a:solidFill>
              </a:rPr>
              <a:t> digital and non-digital, and the </a:t>
            </a:r>
            <a:r>
              <a:rPr lang="fr-CA" sz="1400" dirty="0" err="1">
                <a:solidFill>
                  <a:srgbClr val="002060"/>
                </a:solidFill>
              </a:rPr>
              <a:t>efficiency</a:t>
            </a:r>
            <a:r>
              <a:rPr lang="fr-CA" sz="1400" dirty="0">
                <a:solidFill>
                  <a:srgbClr val="002060"/>
                </a:solidFill>
              </a:rPr>
              <a:t> of </a:t>
            </a:r>
            <a:r>
              <a:rPr lang="fr-CA" sz="1400" dirty="0" err="1">
                <a:solidFill>
                  <a:srgbClr val="002060"/>
                </a:solidFill>
              </a:rPr>
              <a:t>our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models</a:t>
            </a:r>
            <a:r>
              <a:rPr lang="fr-CA" sz="1400" dirty="0">
                <a:solidFill>
                  <a:srgbClr val="002060"/>
                </a:solidFill>
              </a:rPr>
              <a:t> to </a:t>
            </a:r>
            <a:r>
              <a:rPr lang="fr-CA" sz="1400" dirty="0" err="1">
                <a:solidFill>
                  <a:srgbClr val="002060"/>
                </a:solidFill>
              </a:rPr>
              <a:t>think</a:t>
            </a:r>
            <a:r>
              <a:rPr lang="fr-CA" sz="1400" dirty="0">
                <a:solidFill>
                  <a:srgbClr val="002060"/>
                </a:solidFill>
              </a:rPr>
              <a:t> about </a:t>
            </a:r>
            <a:r>
              <a:rPr lang="fr-CA" sz="1400" dirty="0" err="1">
                <a:solidFill>
                  <a:srgbClr val="002060"/>
                </a:solidFill>
              </a:rPr>
              <a:t>them</a:t>
            </a:r>
            <a:r>
              <a:rPr lang="fr-CA" sz="1400" dirty="0">
                <a:solidFill>
                  <a:srgbClr val="002060"/>
                </a:solidFill>
              </a:rPr>
              <a:t>. </a:t>
            </a: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endParaRPr lang="fr-CA" sz="1400" dirty="0">
              <a:solidFill>
                <a:srgbClr val="00206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6551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6463533352f046df1a2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_white 1">
    <a:dk1>
      <a:srgbClr val="000066"/>
    </a:dk1>
    <a:lt1>
      <a:srgbClr val="E5E5CC"/>
    </a:lt1>
    <a:dk2>
      <a:srgbClr val="000066"/>
    </a:dk2>
    <a:lt2>
      <a:srgbClr val="E5E5CC"/>
    </a:lt2>
    <a:accent1>
      <a:srgbClr val="009999"/>
    </a:accent1>
    <a:accent2>
      <a:srgbClr val="FFCC00"/>
    </a:accent2>
    <a:accent3>
      <a:srgbClr val="F0F0E2"/>
    </a:accent3>
    <a:accent4>
      <a:srgbClr val="000056"/>
    </a:accent4>
    <a:accent5>
      <a:srgbClr val="AACACA"/>
    </a:accent5>
    <a:accent6>
      <a:srgbClr val="E7B900"/>
    </a:accent6>
    <a:hlink>
      <a:srgbClr val="003399"/>
    </a:hlink>
    <a:folHlink>
      <a:srgbClr val="336699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461C42-7E4A-48E9-8448-47C8FD26DB03}">
  <we:reference id="wa104380169" version="1.1.0.0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29076</TotalTime>
  <Words>2649</Words>
  <Application>Microsoft Office PowerPoint</Application>
  <PresentationFormat>On-screen Show (16:9)</PresentationFormat>
  <Paragraphs>390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Colonna MT</vt:lpstr>
      <vt:lpstr>Times New Roman</vt:lpstr>
      <vt:lpstr>Verdana</vt:lpstr>
      <vt:lpstr>Standard_white</vt:lpstr>
      <vt:lpstr>PowerPoint Presentation</vt:lpstr>
      <vt:lpstr>Abstract</vt:lpstr>
      <vt:lpstr>A model </vt:lpstr>
      <vt:lpstr>PowerPoint Presentation</vt:lpstr>
      <vt:lpstr>Operational Context</vt:lpstr>
      <vt:lpstr>Environment</vt:lpstr>
      <vt:lpstr>PowerPoint Presentation</vt:lpstr>
      <vt:lpstr>Keywords</vt:lpstr>
      <vt:lpstr>Digitization</vt:lpstr>
      <vt:lpstr>PowerPoint Presentation</vt:lpstr>
      <vt:lpstr>Data Intelligence</vt:lpstr>
      <vt:lpstr>Intelligent structures</vt:lpstr>
      <vt:lpstr>PowerPoint Presentation</vt:lpstr>
      <vt:lpstr>Subject patterns </vt:lpstr>
      <vt:lpstr>Author Affiliation Patterns</vt:lpstr>
      <vt:lpstr>Publisher patterns</vt:lpstr>
      <vt:lpstr>PowerPoint Presentation</vt:lpstr>
      <vt:lpstr>Geo-localized patterns</vt:lpstr>
      <vt:lpstr>PowerPoint Presentation</vt:lpstr>
      <vt:lpstr>How to narrow down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Digitization - Epilogue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Alain-Philippe</cp:lastModifiedBy>
  <cp:revision>922</cp:revision>
  <cp:lastPrinted>2017-01-31T15:43:43Z</cp:lastPrinted>
  <dcterms:created xsi:type="dcterms:W3CDTF">2007-03-13T16:30:24Z</dcterms:created>
  <dcterms:modified xsi:type="dcterms:W3CDTF">2017-02-02T13:07:11Z</dcterms:modified>
</cp:coreProperties>
</file>