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3" r:id="rId5"/>
    <p:sldId id="325" r:id="rId6"/>
    <p:sldId id="326" r:id="rId7"/>
    <p:sldId id="327" r:id="rId8"/>
    <p:sldId id="358" r:id="rId9"/>
    <p:sldId id="343" r:id="rId10"/>
    <p:sldId id="351" r:id="rId11"/>
    <p:sldId id="352" r:id="rId12"/>
    <p:sldId id="357" r:id="rId13"/>
    <p:sldId id="353" r:id="rId14"/>
    <p:sldId id="355" r:id="rId15"/>
    <p:sldId id="354" r:id="rId16"/>
    <p:sldId id="356" r:id="rId17"/>
    <p:sldId id="331" r:id="rId18"/>
    <p:sldId id="341" r:id="rId19"/>
    <p:sldId id="342" r:id="rId20"/>
    <p:sldId id="344" r:id="rId21"/>
    <p:sldId id="345" r:id="rId22"/>
    <p:sldId id="346" r:id="rId23"/>
    <p:sldId id="332" r:id="rId24"/>
    <p:sldId id="359" r:id="rId25"/>
    <p:sldId id="347" r:id="rId26"/>
    <p:sldId id="348" r:id="rId27"/>
    <p:sldId id="360" r:id="rId28"/>
    <p:sldId id="361" r:id="rId29"/>
    <p:sldId id="340" r:id="rId30"/>
    <p:sldId id="349" r:id="rId31"/>
    <p:sldId id="350" r:id="rId32"/>
    <p:sldId id="312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735F7"/>
    <a:srgbClr val="FFCC66"/>
    <a:srgbClr val="CF2E53"/>
    <a:srgbClr val="AD0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58160" autoAdjust="0"/>
  </p:normalViewPr>
  <p:slideViewPr>
    <p:cSldViewPr>
      <p:cViewPr varScale="1">
        <p:scale>
          <a:sx n="62" d="100"/>
          <a:sy n="62" d="100"/>
        </p:scale>
        <p:origin x="-29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4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9DD8A-9D17-4021-A187-E8977E51E4DF}" type="datetimeFigureOut">
              <a:rPr lang="en-CA" smtClean="0"/>
              <a:t>2018-01-30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25904-F6B7-4E73-89F9-999D42509E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263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D056-C3C4-43F7-A688-5E57598574A6}" type="datetimeFigureOut">
              <a:rPr lang="en-CA" smtClean="0"/>
              <a:t>2018-01-30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2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5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1F96-D51C-4768-838C-056F7D1E53E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0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today: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STEAM (science, technology, engineering, arts, and math) as a foundation to youth programming. We should assume that it belongs in public libraries along with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storytimes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computer tutoring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659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Weekly, drop-in program for children age 7+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814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Always started </a:t>
            </a:r>
            <a:r>
              <a:rPr lang="en-CA" dirty="0" err="1"/>
              <a:t>storytime</a:t>
            </a:r>
            <a:r>
              <a:rPr lang="en-CA" dirty="0"/>
              <a:t> with Ten little fingers, always ended with “If you love science and you know it…”</a:t>
            </a:r>
          </a:p>
          <a:p>
            <a:r>
              <a:rPr lang="en-CA" dirty="0"/>
              <a:t>Briefly explain the play stations to caregivers at end of </a:t>
            </a:r>
            <a:r>
              <a:rPr lang="en-CA" dirty="0" err="1"/>
              <a:t>storytime</a:t>
            </a:r>
            <a:r>
              <a:rPr lang="en-CA" dirty="0"/>
              <a:t> (before good-bye songs)</a:t>
            </a:r>
          </a:p>
          <a:p>
            <a:r>
              <a:rPr lang="en-CA" dirty="0"/>
              <a:t>Activity stations each have a description sheet with examples of open-ended questions caregivers can ask the children as they play, to encourage exploration and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85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507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146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856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04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8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217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83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833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goal today:</a:t>
            </a:r>
          </a:p>
          <a:p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STEAM (science, technology, engineering, arts, and math) as a foundation to youth programming. We should assume that it belongs in public libraries along with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storytimes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CA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tutoring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51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 it! (VR and AR), 3D it! (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tinkercad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foldify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Hack it! (Kano Computers), Capture it! (Movie and photo apps for iPad)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it! (digital media, 3D scanning and VR – scan yourself into a VR game!)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it! (make an app, using apps! – design, programming, testing and debugging)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it! Creating a custom Minecraft adventure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88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0059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937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Materials for DNA extraction – bananas, coffee filters, rubbing alcohol, water, dish soup, salt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18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589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9477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5915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220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804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87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843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week-to-week, not dependent on continuity/regular attendance (although many kids to do attend almost every week!)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54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Weekly, drop-in program for children age 7+</a:t>
            </a:r>
          </a:p>
          <a:p>
            <a:r>
              <a:rPr lang="en-CA" dirty="0"/>
              <a:t>How many people here feel comfortable with STEAM topics?</a:t>
            </a:r>
            <a:br>
              <a:rPr lang="en-CA" dirty="0"/>
            </a:br>
            <a:r>
              <a:rPr lang="en-CA" dirty="0"/>
              <a:t>How about just with some?</a:t>
            </a:r>
            <a:br>
              <a:rPr lang="en-CA" dirty="0"/>
            </a:br>
            <a:r>
              <a:rPr lang="en-CA" dirty="0"/>
              <a:t>STEAM Club is a learning experience for the facilitator as well as the attendees!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3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Materials for DNA extraction – bananas, coffee filters, rubbing alcohol, water, dish soup, salt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986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Materials for DNA extraction – bananas, coffee filters, rubbing alcohol, water, dish soup, salt</a:t>
            </a:r>
          </a:p>
          <a:p>
            <a:endParaRPr lang="en-CA" dirty="0"/>
          </a:p>
          <a:p>
            <a:r>
              <a:rPr lang="en-CA" dirty="0"/>
              <a:t>Other examples: Mobius strips, testing reflexes/reaction time, two-point discrimination, colour spectrometry, paper airplanes (calculating velocity)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21F96-D51C-4768-838C-056F7D1E53EF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889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470025"/>
          </a:xfrm>
        </p:spPr>
        <p:txBody>
          <a:bodyPr/>
          <a:lstStyle>
            <a:lvl1pPr algn="ctr">
              <a:defRPr lang="en-US" sz="4400" b="1" baseline="0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1534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4400" b="1" kern="1200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4554D9-DDA9-4029-8FFA-5C3C2A903ED5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42F615-07DD-4249-9DB9-5639DE16B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8231-7DAF-4356-A56A-5B48D94D4FA4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598E-080A-4E5A-8FB0-588BC177A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4906962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49069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2CBC-1E97-43CD-8653-E617BE9C7296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4466-DB35-459E-A90B-DF6326F66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(thank you)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533400" y="2459038"/>
            <a:ext cx="82296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9E2B-D112-471B-A943-97B4E026D80A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A7EE-A0E8-48F3-B00E-9C96E2CD1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533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2209800"/>
            <a:ext cx="8229600" cy="2895600"/>
          </a:xfrm>
        </p:spPr>
        <p:txBody>
          <a:bodyPr/>
          <a:lstStyle>
            <a:lvl1pPr>
              <a:defRPr sz="2000" b="0" baseline="0">
                <a:solidFill>
                  <a:srgbClr val="0070C0"/>
                </a:solidFill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5273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E68EF-FC84-4AC5-B9E8-F8C992E40BDD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5273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5273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2740-132A-418F-98FD-9C7906837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575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57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7AA4-0B54-4E4C-95BE-11D989CB258E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0486-2B33-4A06-AE7C-5485FDF1A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20BA-D5D0-4420-85B2-36A6CC27AA19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A62D-0439-40F2-9EBB-C8351E3CD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0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0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25E4-CD80-4805-B5EF-10D2FBB0359C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A0AA-3C26-41F9-87F5-E030EA0CC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EA37-A73E-4FFE-9B4B-C7E494312D96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2CFA-9325-4630-BBB8-FEBF65662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7057-393A-4465-8283-ADE286EF01FA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13D7-1BF7-4768-9588-2A476499E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30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5757"/>
            <a:ext cx="5111750" cy="4769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822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269E-8F06-4E5B-920F-415709E141CA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FCB6-C997-4FEB-9D40-C339D2098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577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E60D-8872-4CA6-8271-2BE8E9DDA474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630E-CC97-473B-8326-597B9E3D6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– Arial-44pt-Blue-Bold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/>
              <a:t>Text – Arial – 20pt-blue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33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18D82A-B14A-4162-9587-64E7A6E93CC1}" type="datetimeFigureOut">
              <a:rPr lang="en-US"/>
              <a:pPr>
                <a:defRPr/>
              </a:pPr>
              <a:t>2018-01-30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334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33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D94DB3-A2E7-46A9-A5C9-E41C1354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5791200"/>
            <a:ext cx="9144000" cy="7620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3366FF"/>
              </a:solidFill>
              <a:latin typeface="Adobe Fan Heiti Std B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-838200" y="5791200"/>
            <a:ext cx="11963400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50" dirty="0">
                <a:solidFill>
                  <a:srgbClr val="FF9900"/>
                </a:solidFill>
                <a:latin typeface="Trebuchet MS" pitchFamily="34" charset="0"/>
              </a:rPr>
              <a:t>ENRICH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chemeClr val="bg1"/>
                </a:solidFill>
                <a:latin typeface="Trebuchet MS" pitchFamily="34" charset="0"/>
              </a:rPr>
              <a:t>INSPIRE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rgbClr val="D735F7"/>
                </a:solidFill>
                <a:latin typeface="Trebuchet MS" pitchFamily="34" charset="0"/>
              </a:rPr>
              <a:t>TRANSFORM </a:t>
            </a:r>
            <a:r>
              <a:rPr lang="en-US" sz="1750" dirty="0">
                <a:solidFill>
                  <a:srgbClr val="FF9900"/>
                </a:solidFill>
                <a:latin typeface="Trebuchet MS" pitchFamily="34" charset="0"/>
              </a:rPr>
              <a:t>ENRICH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chemeClr val="bg1"/>
                </a:solidFill>
                <a:latin typeface="Trebuchet MS" pitchFamily="34" charset="0"/>
              </a:rPr>
              <a:t>INSPIRE </a:t>
            </a:r>
            <a:r>
              <a:rPr lang="en-US" sz="1750" dirty="0">
                <a:solidFill>
                  <a:srgbClr val="D735F7"/>
                </a:solidFill>
                <a:latin typeface="Trebuchet MS" pitchFamily="34" charset="0"/>
              </a:rPr>
              <a:t>TRANSFORM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rgbClr val="FF9900"/>
                </a:solidFill>
                <a:latin typeface="Trebuchet MS" pitchFamily="34" charset="0"/>
              </a:rPr>
              <a:t>ENRICH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chemeClr val="bg1"/>
                </a:solidFill>
                <a:latin typeface="Trebuchet MS" pitchFamily="34" charset="0"/>
              </a:rPr>
              <a:t>INSPIRE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rgbClr val="D735F7"/>
                </a:solidFill>
                <a:latin typeface="Trebuchet MS" pitchFamily="34" charset="0"/>
              </a:rPr>
              <a:t>TRANSFORM</a:t>
            </a:r>
            <a:r>
              <a:rPr lang="en-US" sz="1750" dirty="0">
                <a:solidFill>
                  <a:schemeClr val="folHlink"/>
                </a:solidFill>
                <a:latin typeface="Trebuchet MS" pitchFamily="34" charset="0"/>
              </a:rPr>
              <a:t> </a:t>
            </a:r>
            <a:r>
              <a:rPr lang="en-US" sz="1750" dirty="0">
                <a:solidFill>
                  <a:srgbClr val="FF9900"/>
                </a:solidFill>
                <a:latin typeface="Trebuchet MS" pitchFamily="34" charset="0"/>
              </a:rPr>
              <a:t>ENRICH</a:t>
            </a:r>
            <a:r>
              <a:rPr lang="en-US" sz="1750" dirty="0">
                <a:latin typeface="Trebuchet MS" pitchFamily="34" charset="0"/>
              </a:rPr>
              <a:t> </a:t>
            </a:r>
            <a:r>
              <a:rPr lang="en-US" sz="1750" dirty="0">
                <a:solidFill>
                  <a:schemeClr val="bg1"/>
                </a:solidFill>
                <a:latin typeface="Trebuchet MS" pitchFamily="34" charset="0"/>
              </a:rPr>
              <a:t>INSPIRE </a:t>
            </a:r>
            <a:r>
              <a:rPr lang="en-US" sz="1750" dirty="0">
                <a:solidFill>
                  <a:srgbClr val="D735F7"/>
                </a:solidFill>
                <a:latin typeface="Trebuchet MS" pitchFamily="34" charset="0"/>
              </a:rPr>
              <a:t>TRANSFORM</a:t>
            </a:r>
            <a:r>
              <a:rPr lang="en-US" sz="1750" dirty="0">
                <a:solidFill>
                  <a:schemeClr val="folHlink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-838200" y="6096000"/>
            <a:ext cx="11582400" cy="269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150" dirty="0">
                <a:solidFill>
                  <a:srgbClr val="FFFF00"/>
                </a:solidFill>
                <a:latin typeface="Trebuchet MS" pitchFamily="34" charset="0"/>
              </a:rPr>
              <a:t>ENRICH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solidFill>
                  <a:srgbClr val="FF9966"/>
                </a:solidFill>
                <a:latin typeface="Trebuchet MS" pitchFamily="34" charset="0"/>
              </a:rPr>
              <a:t>  TRANSFORM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FF00"/>
                </a:solidFill>
                <a:latin typeface="Trebuchet MS" pitchFamily="34" charset="0"/>
              </a:rPr>
              <a:t>ENRICH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9966"/>
                </a:solidFill>
                <a:latin typeface="Trebuchet MS" pitchFamily="34" charset="0"/>
              </a:rPr>
              <a:t>TRANSFORM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FF00"/>
                </a:solidFill>
                <a:latin typeface="Trebuchet MS" pitchFamily="34" charset="0"/>
              </a:rPr>
              <a:t>ENRICH 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9966"/>
                </a:solidFill>
                <a:latin typeface="Trebuchet MS" pitchFamily="34" charset="0"/>
              </a:rPr>
              <a:t>TRANSFORM</a:t>
            </a:r>
            <a:r>
              <a:rPr lang="en-US" sz="1150" dirty="0">
                <a:solidFill>
                  <a:schemeClr val="bg1"/>
                </a:solidFill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FF00"/>
                </a:solidFill>
                <a:latin typeface="Trebuchet MS" pitchFamily="34" charset="0"/>
              </a:rPr>
              <a:t>ENRICH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9966"/>
                </a:solidFill>
                <a:latin typeface="Trebuchet MS" pitchFamily="34" charset="0"/>
              </a:rPr>
              <a:t>TRANSFORM  </a:t>
            </a:r>
            <a:r>
              <a:rPr lang="en-US" sz="1150" dirty="0">
                <a:solidFill>
                  <a:srgbClr val="FFFF66"/>
                </a:solidFill>
                <a:latin typeface="Trebuchet MS" pitchFamily="34" charset="0"/>
              </a:rPr>
              <a:t>ENRICH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latin typeface="Trebuchet MS" pitchFamily="34" charset="0"/>
              </a:rPr>
              <a:t>  </a:t>
            </a:r>
            <a:r>
              <a:rPr lang="en-US" sz="1150" dirty="0">
                <a:solidFill>
                  <a:srgbClr val="FF9966"/>
                </a:solidFill>
                <a:latin typeface="Trebuchet MS" pitchFamily="34" charset="0"/>
              </a:rPr>
              <a:t>TRANSFORM </a:t>
            </a:r>
            <a:r>
              <a:rPr lang="en-US" sz="1150" dirty="0">
                <a:solidFill>
                  <a:srgbClr val="FFFF66"/>
                </a:solidFill>
                <a:latin typeface="Trebuchet MS" pitchFamily="34" charset="0"/>
              </a:rPr>
              <a:t>ENRICH </a:t>
            </a:r>
            <a:r>
              <a:rPr lang="en-US" sz="1150" dirty="0">
                <a:solidFill>
                  <a:srgbClr val="00FFFF"/>
                </a:solidFill>
                <a:latin typeface="Trebuchet MS" pitchFamily="34" charset="0"/>
              </a:rPr>
              <a:t>INSPIRE</a:t>
            </a:r>
            <a:r>
              <a:rPr lang="en-US" sz="1150" dirty="0">
                <a:latin typeface="Trebuchet MS" pitchFamily="34" charset="0"/>
              </a:rPr>
              <a:t> </a:t>
            </a:r>
            <a:endParaRPr lang="en-US" sz="1150" dirty="0">
              <a:solidFill>
                <a:srgbClr val="FFFF66"/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838200" y="6338888"/>
            <a:ext cx="117348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</a:t>
            </a:r>
            <a:r>
              <a:rPr lang="en-US" sz="800" dirty="0">
                <a:latin typeface="Trebuchet MS" pitchFamily="34" charset="0"/>
              </a:rPr>
              <a:t> 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solidFill>
                  <a:srgbClr val="FF9966"/>
                </a:solidFill>
                <a:latin typeface="Trebuchet MS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TRANSFORM</a:t>
            </a:r>
            <a:r>
              <a:rPr lang="en-US" sz="800" dirty="0">
                <a:solidFill>
                  <a:srgbClr val="CCECFF"/>
                </a:solidFill>
                <a:latin typeface="Trebuchet MS" pitchFamily="34" charset="0"/>
              </a:rPr>
              <a:t> </a:t>
            </a:r>
            <a:r>
              <a:rPr lang="en-US" sz="800" dirty="0"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</a:t>
            </a:r>
            <a:r>
              <a:rPr lang="en-US" sz="800" dirty="0">
                <a:latin typeface="Trebuchet MS" pitchFamily="34" charset="0"/>
              </a:rPr>
              <a:t> 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latin typeface="Trebuchet MS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TRANSFORM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800" dirty="0"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</a:t>
            </a:r>
            <a:r>
              <a:rPr lang="en-US" sz="800" dirty="0">
                <a:solidFill>
                  <a:srgbClr val="FFFF00"/>
                </a:solidFill>
                <a:latin typeface="Trebuchet MS" pitchFamily="34" charset="0"/>
              </a:rPr>
              <a:t> 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 </a:t>
            </a:r>
            <a:r>
              <a:rPr lang="en-US" sz="800" dirty="0">
                <a:latin typeface="Trebuchet MS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TRANSFORM 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 </a:t>
            </a:r>
            <a:r>
              <a:rPr lang="en-US" sz="800" dirty="0"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latin typeface="Trebuchet MS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TRANSFORM</a:t>
            </a:r>
            <a:r>
              <a:rPr lang="en-US" sz="800" dirty="0">
                <a:solidFill>
                  <a:srgbClr val="FF9966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</a:t>
            </a:r>
            <a:r>
              <a:rPr lang="en-US" sz="800" dirty="0">
                <a:solidFill>
                  <a:srgbClr val="FFFF66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latin typeface="Trebuchet MS" pitchFamily="34" charset="0"/>
              </a:rPr>
              <a:t> 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TRANSFORM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 TRANSFORM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 TRANSFORM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 </a:t>
            </a:r>
            <a:r>
              <a:rPr lang="en-US" sz="800" dirty="0">
                <a:solidFill>
                  <a:srgbClr val="CC99FF"/>
                </a:solidFill>
                <a:latin typeface="Trebuchet MS" pitchFamily="34" charset="0"/>
              </a:rPr>
              <a:t>INSPIRE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 TRANSFORM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800" dirty="0">
                <a:solidFill>
                  <a:srgbClr val="FF3399"/>
                </a:solidFill>
                <a:latin typeface="Trebuchet MS" pitchFamily="34" charset="0"/>
              </a:rPr>
              <a:t>ENRICH</a:t>
            </a:r>
            <a:r>
              <a:rPr lang="en-US" sz="800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endParaRPr lang="en-US" sz="800" dirty="0">
              <a:solidFill>
                <a:srgbClr val="CC99FF"/>
              </a:solidFill>
              <a:latin typeface="Trebuchet MS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6553200" y="6553200"/>
            <a:ext cx="31242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66CC"/>
                </a:solidFill>
                <a:latin typeface="+mn-lt"/>
              </a:rPr>
              <a:t>Vaughan Public Libraries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b="1" kern="1200" dirty="0">
          <a:solidFill>
            <a:srgbClr val="99CC00"/>
          </a:solidFill>
          <a:latin typeface="Arial" pitchFamily="34" charset="0"/>
          <a:ea typeface="+mn-ea"/>
          <a:cs typeface="Arial" pitchFamily="34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0066CC"/>
          </a:solidFill>
          <a:latin typeface="Arial" pitchFamily="34" charset="0"/>
          <a:ea typeface="+mn-ea"/>
          <a:cs typeface="Arial" pitchFamily="34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anderson@vaughan.ca" TargetMode="External"/><Relationship Id="rId4" Type="http://schemas.openxmlformats.org/officeDocument/2006/relationships/hyperlink" Target="mailto:kasey.keeley@Vaughan.ca" TargetMode="External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biologist.asu.edu/activities/banana-dna" TargetMode="External"/><Relationship Id="rId4" Type="http://schemas.openxmlformats.org/officeDocument/2006/relationships/hyperlink" Target="http://twinery.org/" TargetMode="External"/><Relationship Id="rId5" Type="http://schemas.openxmlformats.org/officeDocument/2006/relationships/hyperlink" Target="http://www.instructables.com/id/Extending-Grabber/" TargetMode="External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nizia.de/wp-content/uploads/reiner/pdfs/Knizia-Website-Decathlon.pdf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8153400" cy="1143000"/>
          </a:xfrm>
        </p:spPr>
        <p:txBody>
          <a:bodyPr>
            <a:normAutofit/>
          </a:bodyPr>
          <a:lstStyle/>
          <a:p>
            <a:r>
              <a:rPr lang="en-CA" sz="1800" dirty="0"/>
              <a:t>Richard Anderson   Librarian II – Digital Literacies</a:t>
            </a:r>
          </a:p>
          <a:p>
            <a:r>
              <a:rPr lang="en-CA" sz="1800" dirty="0"/>
              <a:t>Kasey Keeley   Digital Creation Specialist - Children</a:t>
            </a:r>
          </a:p>
          <a:p>
            <a:r>
              <a:rPr lang="en-CA" sz="1800" dirty="0"/>
              <a:t>January 31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2745"/>
            <a:ext cx="2514600" cy="2307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893329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Beyond The Maker Space: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990600" y="2948702"/>
            <a:ext cx="842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Implementing and Integrating STEAM Based Youth Programming in the Public Library</a:t>
            </a:r>
            <a:r>
              <a:rPr lang="en-US" sz="4400" b="1" dirty="0">
                <a:solidFill>
                  <a:srgbClr val="0070C0"/>
                </a:solidFill>
              </a:rPr>
              <a:t>	</a:t>
            </a: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F9894-22F2-4FE9-9986-876BF352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Storytime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981647-11EC-4BF4-86C9-E8AE6C270F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5012222" cy="3657600"/>
          </a:xfrm>
        </p:spPr>
        <p:txBody>
          <a:bodyPr/>
          <a:lstStyle/>
          <a:p>
            <a:r>
              <a:rPr lang="en-CA" sz="2800" dirty="0"/>
              <a:t>30min-1h open-ended program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Weekly, drop-in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Children ages 2-4, with caregivers</a:t>
            </a:r>
          </a:p>
          <a:p>
            <a:endParaRPr lang="en-CA" sz="2800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5BBED9-0948-4BE8-ABBD-6E6ED9C86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934062" cy="22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53F8E-59AA-4905-AEA9-5363B6FC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Storytime</a:t>
            </a:r>
            <a:br>
              <a:rPr lang="en-CA" dirty="0"/>
            </a:br>
            <a:r>
              <a:rPr lang="en-CA" sz="3200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8C033E-C1FB-464A-96D5-6D38F44D8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r>
              <a:rPr lang="en-CA" sz="2800" dirty="0"/>
              <a:t>Two components:</a:t>
            </a:r>
          </a:p>
          <a:p>
            <a:pPr lvl="1"/>
            <a:r>
              <a:rPr lang="en-CA" sz="2800" dirty="0"/>
              <a:t>A short, </a:t>
            </a:r>
            <a:r>
              <a:rPr lang="en-CA" sz="2800" dirty="0" err="1"/>
              <a:t>STEAMy</a:t>
            </a:r>
            <a:r>
              <a:rPr lang="en-CA" sz="2800" dirty="0"/>
              <a:t>-themed traditional </a:t>
            </a:r>
            <a:r>
              <a:rPr lang="en-CA" sz="2800" dirty="0" err="1"/>
              <a:t>storytime</a:t>
            </a:r>
            <a:endParaRPr lang="en-CA" sz="2800" dirty="0"/>
          </a:p>
          <a:p>
            <a:pPr lvl="1"/>
            <a:r>
              <a:rPr lang="en-CA" sz="2800" dirty="0"/>
              <a:t>Free play time with a series of activity stations</a:t>
            </a:r>
          </a:p>
          <a:p>
            <a:r>
              <a:rPr lang="en-CA" sz="2800" dirty="0"/>
              <a:t>Storytime – keep it simple</a:t>
            </a:r>
          </a:p>
          <a:p>
            <a:r>
              <a:rPr lang="en-CA" sz="2800" dirty="0"/>
              <a:t>Activities! – focus on basic skills (fine and gross motor skills, sorting, counting, pattern recognition, storytelling, concepts like shapes and colours)</a:t>
            </a:r>
          </a:p>
        </p:txBody>
      </p:sp>
    </p:spTree>
    <p:extLst>
      <p:ext uri="{BB962C8B-B14F-4D97-AF65-F5344CB8AC3E}">
        <p14:creationId xmlns:p14="http://schemas.microsoft.com/office/powerpoint/2010/main" val="7581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EB179-A056-4092-B36A-5B528F8D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Storytime</a:t>
            </a:r>
            <a:br>
              <a:rPr lang="en-CA" dirty="0"/>
            </a:br>
            <a:r>
              <a:rPr lang="en-CA" sz="3200" dirty="0"/>
              <a:t>Example Activities – Light &amp; Shadow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346DA7-1C0F-48C2-BFBD-A9CE29FD5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r>
              <a:rPr lang="en-CA" sz="2800" dirty="0"/>
              <a:t>Shadow puppets (both cut-out silhouettes and hand shadows)</a:t>
            </a:r>
          </a:p>
          <a:p>
            <a:pPr lvl="1"/>
            <a:r>
              <a:rPr lang="en-CA" dirty="0"/>
              <a:t>Prompts: point out that shadows change size when you move toward and away from light source; encourage storytelling</a:t>
            </a:r>
          </a:p>
          <a:p>
            <a:r>
              <a:rPr lang="en-CA" sz="2800" dirty="0"/>
              <a:t>Flashlights!</a:t>
            </a:r>
          </a:p>
          <a:p>
            <a:pPr lvl="1"/>
            <a:r>
              <a:rPr lang="en-CA" dirty="0"/>
              <a:t>Prompts: shine light at wall and move away; shine light through hand; shine light under face!</a:t>
            </a:r>
          </a:p>
          <a:p>
            <a:r>
              <a:rPr lang="en-CA" sz="2800" dirty="0"/>
              <a:t>Materials to shine light through</a:t>
            </a:r>
          </a:p>
          <a:p>
            <a:pPr lvl="1"/>
            <a:r>
              <a:rPr lang="en-CA" dirty="0"/>
              <a:t>Prompts: what materials does the light shine through? Do some colours block more light than others?</a:t>
            </a:r>
          </a:p>
          <a:p>
            <a:pPr lvl="1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370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EB179-A056-4092-B36A-5B528F8D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Storytime</a:t>
            </a:r>
            <a:br>
              <a:rPr lang="en-CA" dirty="0"/>
            </a:br>
            <a:r>
              <a:rPr lang="en-CA" sz="3200" dirty="0"/>
              <a:t>Example Activities – Toddler Chemistry!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346DA7-1C0F-48C2-BFBD-A9CE29FD5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r>
              <a:rPr lang="en-CA" sz="2800" dirty="0"/>
              <a:t>General idea: white powder mixed with clear liquid can have lots of different results!</a:t>
            </a:r>
          </a:p>
          <a:p>
            <a:pPr lvl="1"/>
            <a:r>
              <a:rPr lang="en-CA" sz="2400" dirty="0"/>
              <a:t> Corn starch and water make slime!</a:t>
            </a:r>
          </a:p>
          <a:p>
            <a:pPr lvl="1"/>
            <a:r>
              <a:rPr lang="en-CA" sz="2400" dirty="0"/>
              <a:t> Baking soda and vinegar make bubbles!</a:t>
            </a:r>
          </a:p>
          <a:p>
            <a:pPr lvl="1"/>
            <a:r>
              <a:rPr lang="en-CA" sz="2400" dirty="0"/>
              <a:t> Sugar and water makes the sugar disappear (but you can still taste it!)</a:t>
            </a:r>
          </a:p>
          <a:p>
            <a:r>
              <a:rPr lang="en-CA" sz="2800" dirty="0"/>
              <a:t>Program pairs really well with </a:t>
            </a:r>
            <a:r>
              <a:rPr lang="en-CA" sz="2800" i="1" dirty="0"/>
              <a:t>The Mixed-up Truck</a:t>
            </a:r>
          </a:p>
        </p:txBody>
      </p:sp>
    </p:spTree>
    <p:extLst>
      <p:ext uri="{BB962C8B-B14F-4D97-AF65-F5344CB8AC3E}">
        <p14:creationId xmlns:p14="http://schemas.microsoft.com/office/powerpoint/2010/main" val="82784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609600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SHORT PROGRAMS</a:t>
            </a:r>
          </a:p>
          <a:p>
            <a:pPr lvl="0" algn="ctr"/>
            <a:endParaRPr lang="en-US" sz="800" b="1" u="sng" dirty="0">
              <a:solidFill>
                <a:srgbClr val="0070C0"/>
              </a:solidFill>
            </a:endParaRPr>
          </a:p>
          <a:p>
            <a:pPr lvl="0" algn="ctr"/>
            <a:endParaRPr lang="en-US" sz="800" b="1" u="sng" dirty="0">
              <a:solidFill>
                <a:srgbClr val="0070C0"/>
              </a:solidFill>
            </a:endParaRPr>
          </a:p>
          <a:p>
            <a:pPr lvl="0" algn="ctr"/>
            <a:r>
              <a:rPr lang="en-US" sz="4400" b="1" dirty="0">
                <a:solidFill>
                  <a:srgbClr val="0070C0"/>
                </a:solidFill>
              </a:rPr>
              <a:t>next steps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moderate to heavy planning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Infrequent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scheduled and marketed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(sometimes) requiring preregistration</a:t>
            </a: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0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0" y="609600"/>
            <a:ext cx="8801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Virtual Reality at the Library</a:t>
            </a:r>
          </a:p>
          <a:p>
            <a:pPr lvl="0"/>
            <a:endParaRPr lang="en-US" sz="4400" b="1" u="sng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0070C0"/>
                </a:solidFill>
              </a:rPr>
              <a:t>2 editions: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DB8574-573A-4037-82BB-237AA2092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23" y="2807548"/>
            <a:ext cx="3239251" cy="2429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6F0045-58B5-485D-8F62-F75D03C2DC74}"/>
              </a:ext>
            </a:extLst>
          </p:cNvPr>
          <p:cNvSpPr txBox="1"/>
          <p:nvPr/>
        </p:nvSpPr>
        <p:spPr>
          <a:xfrm>
            <a:off x="-382555" y="2990218"/>
            <a:ext cx="60886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2000" b="1" i="1" dirty="0">
                <a:solidFill>
                  <a:srgbClr val="0070C0"/>
                </a:solidFill>
              </a:rPr>
              <a:t>VR in the library 1</a:t>
            </a:r>
            <a:r>
              <a:rPr lang="en-CA" sz="2000" b="1" dirty="0">
                <a:solidFill>
                  <a:srgbClr val="0070C0"/>
                </a:solidFill>
              </a:rPr>
              <a:t>: assemble Google cardboard-style VR glasses that you can take home!</a:t>
            </a:r>
          </a:p>
          <a:p>
            <a:pPr lvl="1"/>
            <a:endParaRPr lang="en-CA" sz="2000" b="1" dirty="0">
              <a:solidFill>
                <a:srgbClr val="0070C0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2000" b="1" i="1" dirty="0">
                <a:solidFill>
                  <a:srgbClr val="0070C0"/>
                </a:solidFill>
              </a:rPr>
              <a:t>VR in the library 2</a:t>
            </a:r>
            <a:r>
              <a:rPr lang="en-CA" sz="2000" b="1" dirty="0">
                <a:solidFill>
                  <a:srgbClr val="0070C0"/>
                </a:solidFill>
              </a:rPr>
              <a:t>: create and test out your own VR spaces with the CoSpaces app</a:t>
            </a:r>
          </a:p>
        </p:txBody>
      </p:sp>
    </p:spTree>
    <p:extLst>
      <p:ext uri="{BB962C8B-B14F-4D97-AF65-F5344CB8AC3E}">
        <p14:creationId xmlns:p14="http://schemas.microsoft.com/office/powerpoint/2010/main" val="311534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609600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PA DAYS</a:t>
            </a:r>
          </a:p>
          <a:p>
            <a:pPr lvl="0" algn="ctr"/>
            <a:endParaRPr lang="en-US" sz="800" b="1" u="sng" dirty="0">
              <a:solidFill>
                <a:srgbClr val="0070C0"/>
              </a:solidFill>
            </a:endParaRPr>
          </a:p>
          <a:p>
            <a:pPr lvl="0" algn="ctr"/>
            <a:endParaRPr lang="en-US" sz="800" b="1" u="sng" dirty="0">
              <a:solidFill>
                <a:srgbClr val="0070C0"/>
              </a:solidFill>
            </a:endParaRPr>
          </a:p>
          <a:p>
            <a:pPr lvl="0" algn="ctr"/>
            <a:r>
              <a:rPr lang="en-US" sz="4400" b="1" dirty="0">
                <a:solidFill>
                  <a:srgbClr val="0070C0"/>
                </a:solidFill>
              </a:rPr>
              <a:t>go big</a:t>
            </a:r>
            <a:endParaRPr lang="en-US" sz="1000" b="1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u="sng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heavily planned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more than one staff member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multiple themed activities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0070C0"/>
                </a:solidFill>
              </a:rPr>
              <a:t>Drop-in / n</a:t>
            </a:r>
            <a:r>
              <a:rPr lang="en-US" sz="3200" b="1" i="1" dirty="0" smtClean="0">
                <a:solidFill>
                  <a:srgbClr val="0070C0"/>
                </a:solidFill>
              </a:rPr>
              <a:t>o registration </a:t>
            </a:r>
            <a:endParaRPr lang="en-US" sz="3200" b="1" i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6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85800"/>
            <a:ext cx="8420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Robot Day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1" u="sng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44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91B825-4055-4B08-9835-A94E416485D1}"/>
              </a:ext>
            </a:extLst>
          </p:cNvPr>
          <p:cNvSpPr txBox="1"/>
          <p:nvPr/>
        </p:nvSpPr>
        <p:spPr>
          <a:xfrm>
            <a:off x="124018" y="3076617"/>
            <a:ext cx="541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robot costumes and </a:t>
            </a:r>
            <a:r>
              <a:rPr lang="en-US" sz="2400" b="1" dirty="0" err="1">
                <a:solidFill>
                  <a:srgbClr val="0070C0"/>
                </a:solidFill>
              </a:rPr>
              <a:t>colouring</a:t>
            </a:r>
            <a:r>
              <a:rPr lang="en-US" sz="2400" b="1" dirty="0">
                <a:solidFill>
                  <a:srgbClr val="0070C0"/>
                </a:solidFill>
              </a:rPr>
              <a:t> sheets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ozobots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sphero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cubelets</a:t>
            </a:r>
            <a:r>
              <a:rPr lang="en-US" sz="2400" b="1" dirty="0">
                <a:solidFill>
                  <a:srgbClr val="0070C0"/>
                </a:solidFill>
              </a:rPr>
              <a:t>, and Lego </a:t>
            </a:r>
            <a:r>
              <a:rPr lang="en-US" sz="2400" b="1" dirty="0" err="1">
                <a:solidFill>
                  <a:srgbClr val="0070C0"/>
                </a:solidFill>
              </a:rPr>
              <a:t>WeDo</a:t>
            </a:r>
            <a:endParaRPr lang="en-US" sz="24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motorized robots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008CA9-708F-426A-8001-BB56234EB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055534"/>
            <a:ext cx="3200400" cy="240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733977-8D61-4569-9041-189C14AED7A0}"/>
              </a:ext>
            </a:extLst>
          </p:cNvPr>
          <p:cNvSpPr txBox="1"/>
          <p:nvPr/>
        </p:nvSpPr>
        <p:spPr>
          <a:xfrm>
            <a:off x="133349" y="1506957"/>
            <a:ext cx="891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all robots all day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robot themed story time and activities for our youngest customers</a:t>
            </a:r>
          </a:p>
        </p:txBody>
      </p:sp>
    </p:spTree>
    <p:extLst>
      <p:ext uri="{BB962C8B-B14F-4D97-AF65-F5344CB8AC3E}">
        <p14:creationId xmlns:p14="http://schemas.microsoft.com/office/powerpoint/2010/main" val="269750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609600"/>
            <a:ext cx="842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Mechanize IT!</a:t>
            </a:r>
          </a:p>
          <a:p>
            <a:pPr lvl="0"/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F96043-01E2-4AC2-A85E-76F761D5F395}"/>
              </a:ext>
            </a:extLst>
          </p:cNvPr>
          <p:cNvSpPr txBox="1"/>
          <p:nvPr/>
        </p:nvSpPr>
        <p:spPr>
          <a:xfrm>
            <a:off x="304799" y="1808643"/>
            <a:ext cx="82148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0C0"/>
                </a:solidFill>
              </a:rPr>
              <a:t>All about simple </a:t>
            </a:r>
          </a:p>
          <a:p>
            <a:pPr lvl="0"/>
            <a:r>
              <a:rPr lang="en-CA" sz="2800" b="1" dirty="0">
                <a:solidFill>
                  <a:srgbClr val="0070C0"/>
                </a:solidFill>
              </a:rPr>
              <a:t>      machine (levers, </a:t>
            </a:r>
          </a:p>
          <a:p>
            <a:pPr lvl="0"/>
            <a:r>
              <a:rPr lang="en-CA" sz="2800" b="1" dirty="0">
                <a:solidFill>
                  <a:srgbClr val="0070C0"/>
                </a:solidFill>
              </a:rPr>
              <a:t>      pulleys, gears, etc.)</a:t>
            </a:r>
          </a:p>
          <a:p>
            <a:pPr lvl="0"/>
            <a:endParaRPr lang="en-CA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</a:rPr>
              <a:t>Rigamajig</a:t>
            </a:r>
            <a:r>
              <a:rPr lang="en-CA" sz="2800" b="1" dirty="0">
                <a:solidFill>
                  <a:srgbClr val="0070C0"/>
                </a:solidFill>
              </a:rPr>
              <a:t>!</a:t>
            </a:r>
          </a:p>
          <a:p>
            <a:pPr lvl="0"/>
            <a:endParaRPr lang="en-CA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0C0"/>
                </a:solidFill>
              </a:rPr>
              <a:t>Basic materials provided for free building play (straws, craft sticks, yarn, tape…)</a:t>
            </a:r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422E6C-319A-4D27-9489-CB3CFC517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10" y="1808643"/>
            <a:ext cx="379293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0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609600"/>
            <a:ext cx="8420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ONE TWO …3D!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5787E3-5A37-43EF-A70D-6CB4972C9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4" y="2057400"/>
            <a:ext cx="3962400" cy="2881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CFEA41-C4A5-4FB9-88A4-CC77827EE8CE}"/>
              </a:ext>
            </a:extLst>
          </p:cNvPr>
          <p:cNvSpPr txBox="1"/>
          <p:nvPr/>
        </p:nvSpPr>
        <p:spPr>
          <a:xfrm>
            <a:off x="4259424" y="1447800"/>
            <a:ext cx="61302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</a:rPr>
              <a:t>3D Design  via </a:t>
            </a:r>
            <a:r>
              <a:rPr lang="en-CA" sz="2400" b="1" dirty="0" err="1">
                <a:solidFill>
                  <a:srgbClr val="0070C0"/>
                </a:solidFill>
              </a:rPr>
              <a:t>Tinkercad</a:t>
            </a: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>
                <a:solidFill>
                  <a:srgbClr val="0070C0"/>
                </a:solidFill>
              </a:rPr>
              <a:t>Makerbot</a:t>
            </a:r>
            <a:r>
              <a:rPr lang="en-CA" sz="2400" b="1" dirty="0">
                <a:solidFill>
                  <a:srgbClr val="0070C0"/>
                </a:solidFill>
              </a:rPr>
              <a:t> Mini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>
                <a:solidFill>
                  <a:srgbClr val="0070C0"/>
                </a:solidFill>
              </a:rPr>
              <a:t>Foldify</a:t>
            </a:r>
            <a:r>
              <a:rPr lang="en-CA" sz="2400" b="1" dirty="0">
                <a:solidFill>
                  <a:srgbClr val="0070C0"/>
                </a:solidFill>
              </a:rPr>
              <a:t> 3D paper folding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</a:rPr>
              <a:t>Paper fidget spinner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</a:rPr>
              <a:t>Quiver and Augmented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</a:rPr>
              <a:t>Lego, </a:t>
            </a:r>
            <a:r>
              <a:rPr lang="en-CA" sz="2400" b="1" dirty="0" err="1">
                <a:solidFill>
                  <a:srgbClr val="0070C0"/>
                </a:solidFill>
              </a:rPr>
              <a:t>K’Nex</a:t>
            </a:r>
            <a:r>
              <a:rPr lang="en-CA" sz="2400" b="1" dirty="0">
                <a:solidFill>
                  <a:srgbClr val="0070C0"/>
                </a:solidFill>
              </a:rPr>
              <a:t>, and more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48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2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0070C0"/>
                </a:solidFill>
              </a:rPr>
              <a:t>Our goals today: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1752600"/>
            <a:ext cx="8420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Advocate for STEAM based youth programming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Provide tips, activities, and program ideas that have worked for VPL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Promote STEAM activities as a foundation to library programming</a:t>
            </a: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OUTREACH</a:t>
            </a: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lvl="0" algn="ctr"/>
            <a:r>
              <a:rPr lang="en-US" sz="4400" b="1" dirty="0">
                <a:solidFill>
                  <a:srgbClr val="0070C0"/>
                </a:solidFill>
              </a:rPr>
              <a:t>get outside</a:t>
            </a: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‘The Maker Experience’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all day interactive event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Kindergarten to Grade 12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70C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STEAM workshops</a:t>
            </a: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MULTI-DAY PROGRAMS</a:t>
            </a: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lvl="0" algn="ctr"/>
            <a:r>
              <a:rPr lang="en-US" sz="4400" b="1" dirty="0">
                <a:solidFill>
                  <a:srgbClr val="0070C0"/>
                </a:solidFill>
              </a:rPr>
              <a:t>dig deeper</a:t>
            </a: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Heavy planning</a:t>
            </a:r>
          </a:p>
          <a:p>
            <a:pPr lvl="0"/>
            <a:endParaRPr lang="en-US" sz="3200" b="1" i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Infrequent (perhaps*)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Preregistration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9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 err="1">
                <a:solidFill>
                  <a:srgbClr val="0070C0"/>
                </a:solidFill>
              </a:rPr>
              <a:t>iCreate</a:t>
            </a:r>
            <a:r>
              <a:rPr lang="en-US" sz="4400" b="1" u="sng" dirty="0">
                <a:solidFill>
                  <a:srgbClr val="0070C0"/>
                </a:solidFill>
              </a:rPr>
              <a:t> Camps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50755D-2A17-4CE2-95FA-3939256E3379}"/>
              </a:ext>
            </a:extLst>
          </p:cNvPr>
          <p:cNvSpPr txBox="1"/>
          <p:nvPr/>
        </p:nvSpPr>
        <p:spPr>
          <a:xfrm>
            <a:off x="345831" y="18288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0070C0"/>
                </a:solidFill>
              </a:rPr>
              <a:t>Registered summer day programs</a:t>
            </a:r>
          </a:p>
          <a:p>
            <a:pPr lvl="0"/>
            <a:endParaRPr lang="en-CA" sz="32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0070C0"/>
                </a:solidFill>
              </a:rPr>
              <a:t>1-day mini-camps run by library staff (ages 7-10)</a:t>
            </a:r>
          </a:p>
          <a:p>
            <a:pPr lvl="0"/>
            <a:endParaRPr lang="en-CA" sz="32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0070C0"/>
                </a:solidFill>
              </a:rPr>
              <a:t>5-half-day camps in partnership with STEM Minds (ages 8-14)</a:t>
            </a:r>
          </a:p>
        </p:txBody>
      </p:sp>
    </p:spTree>
    <p:extLst>
      <p:ext uri="{BB962C8B-B14F-4D97-AF65-F5344CB8AC3E}">
        <p14:creationId xmlns:p14="http://schemas.microsoft.com/office/powerpoint/2010/main" val="290460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Keyboarding</a:t>
            </a:r>
          </a:p>
          <a:p>
            <a:pPr lvl="0"/>
            <a:endParaRPr lang="en-US" sz="4400" b="1" u="sng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pPr lvl="0"/>
            <a:r>
              <a:rPr lang="en-US" sz="3200" b="1" u="sng" dirty="0">
                <a:solidFill>
                  <a:srgbClr val="0070C0"/>
                </a:solidFill>
              </a:rPr>
              <a:t/>
            </a:r>
            <a:br>
              <a:rPr lang="en-US" sz="3200" b="1" u="sng" dirty="0">
                <a:solidFill>
                  <a:srgbClr val="0070C0"/>
                </a:solidFill>
              </a:rPr>
            </a:br>
            <a:endParaRPr lang="en-US" sz="3200" b="1" u="sng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9D7245-D355-4909-B858-33AAFFFACE33}"/>
              </a:ext>
            </a:extLst>
          </p:cNvPr>
          <p:cNvSpPr txBox="1"/>
          <p:nvPr/>
        </p:nvSpPr>
        <p:spPr>
          <a:xfrm>
            <a:off x="381000" y="15240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Registered, ages 8-11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4 weeks, 1-hour sessions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Intro. to touch typing techniques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Common keyboard shortcuts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Touchscreen keyboards</a:t>
            </a:r>
          </a:p>
        </p:txBody>
      </p:sp>
    </p:spTree>
    <p:extLst>
      <p:ext uri="{BB962C8B-B14F-4D97-AF65-F5344CB8AC3E}">
        <p14:creationId xmlns:p14="http://schemas.microsoft.com/office/powerpoint/2010/main" val="109084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533400"/>
            <a:ext cx="8420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HOMESCHOOL</a:t>
            </a:r>
          </a:p>
          <a:p>
            <a:pPr lvl="0"/>
            <a:endParaRPr lang="en-US" sz="4400" b="1" u="sng" dirty="0">
              <a:solidFill>
                <a:srgbClr val="0070C0"/>
              </a:solidFill>
            </a:endParaRPr>
          </a:p>
          <a:p>
            <a:pPr lvl="0"/>
            <a:r>
              <a:rPr lang="en-US" sz="3200" b="1" u="sng" dirty="0">
                <a:solidFill>
                  <a:srgbClr val="0070C0"/>
                </a:solidFill>
              </a:rPr>
              <a:t/>
            </a:r>
            <a:br>
              <a:rPr lang="en-US" sz="3200" b="1" u="sng" dirty="0">
                <a:solidFill>
                  <a:srgbClr val="0070C0"/>
                </a:solidFill>
              </a:rPr>
            </a:br>
            <a:endParaRPr lang="en-US" sz="3200" b="1" u="sng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2B0D84-105B-421D-ADC0-C5619F923AE5}"/>
              </a:ext>
            </a:extLst>
          </p:cNvPr>
          <p:cNvSpPr/>
          <p:nvPr/>
        </p:nvSpPr>
        <p:spPr>
          <a:xfrm>
            <a:off x="457200" y="1600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Registered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Bi-monthly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Matches public school year (March Break)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90 minute sessions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Involved, invested caregivers</a:t>
            </a:r>
          </a:p>
        </p:txBody>
      </p:sp>
    </p:spTree>
    <p:extLst>
      <p:ext uri="{BB962C8B-B14F-4D97-AF65-F5344CB8AC3E}">
        <p14:creationId xmlns:p14="http://schemas.microsoft.com/office/powerpoint/2010/main" val="4079370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20066-730B-418C-BFB0-33597C87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486747"/>
            <a:ext cx="8229600" cy="1143000"/>
          </a:xfrm>
        </p:spPr>
        <p:txBody>
          <a:bodyPr/>
          <a:lstStyle/>
          <a:p>
            <a:r>
              <a:rPr lang="en-CA" dirty="0"/>
              <a:t>STEAM Club – the homeschool edition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6DE075-8F16-4473-9CC3-A734DFB3B0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28" y="1600200"/>
            <a:ext cx="7095931" cy="4114800"/>
          </a:xfrm>
        </p:spPr>
        <p:txBody>
          <a:bodyPr/>
          <a:lstStyle/>
          <a:p>
            <a:endParaRPr lang="en-CA" sz="2400" b="1" dirty="0"/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CA" sz="2600" b="1" dirty="0"/>
              <a:t> - </a:t>
            </a:r>
            <a:r>
              <a:rPr lang="en-CA" sz="2600" dirty="0"/>
              <a:t>How Big is the </a:t>
            </a:r>
          </a:p>
          <a:p>
            <a:pPr marL="0" indent="0">
              <a:buNone/>
            </a:pPr>
            <a:r>
              <a:rPr lang="en-CA" sz="2600" dirty="0"/>
              <a:t>	Solar System?</a:t>
            </a:r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</a:t>
            </a:r>
            <a:r>
              <a:rPr lang="en-CA" sz="2600" b="1" dirty="0"/>
              <a:t> - </a:t>
            </a:r>
            <a:r>
              <a:rPr lang="en-CA" sz="2600" dirty="0"/>
              <a:t>Into to 3D Design </a:t>
            </a:r>
          </a:p>
          <a:p>
            <a:pPr marL="0" indent="0">
              <a:buNone/>
            </a:pPr>
            <a:r>
              <a:rPr lang="en-CA" sz="2600" dirty="0"/>
              <a:t>	with </a:t>
            </a:r>
            <a:r>
              <a:rPr lang="en-CA" sz="2600" dirty="0" err="1"/>
              <a:t>Foldify</a:t>
            </a:r>
            <a:endParaRPr lang="en-CA" sz="2600" dirty="0"/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CA" sz="2600" b="1" dirty="0"/>
              <a:t> - </a:t>
            </a:r>
            <a:r>
              <a:rPr lang="en-CA" sz="2600" dirty="0"/>
              <a:t>Stick Bombs!</a:t>
            </a:r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D735F7"/>
                </a:solidFill>
              </a:rPr>
              <a:t>A</a:t>
            </a:r>
            <a:r>
              <a:rPr lang="en-CA" sz="2600" b="1" dirty="0"/>
              <a:t> - </a:t>
            </a:r>
            <a:r>
              <a:rPr lang="en-CA" sz="2600" dirty="0"/>
              <a:t>Juggling</a:t>
            </a:r>
          </a:p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CA" sz="2600" b="1" dirty="0"/>
              <a:t> – </a:t>
            </a:r>
            <a:r>
              <a:rPr lang="en-CA" sz="2600" dirty="0"/>
              <a:t>Velocity vs. speed with paper airplanes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dirty="0"/>
          </a:p>
          <a:p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099366-4ACE-48C0-8705-FE229A567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8" y="1828800"/>
            <a:ext cx="3689480" cy="27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EVERYTHING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i="1" dirty="0">
                <a:solidFill>
                  <a:srgbClr val="0070C0"/>
                </a:solidFill>
              </a:rPr>
              <a:t>Everything (almost) is STEAM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F0B99C-BB2E-450D-AA1F-C1CE95A0F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7000"/>
            <a:ext cx="5367435" cy="26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457200" y="609600"/>
            <a:ext cx="8420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What’s Next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i="1" dirty="0">
                <a:solidFill>
                  <a:srgbClr val="0070C0"/>
                </a:solidFill>
              </a:rPr>
              <a:t>Bathurst &amp; Clark Resource Library LEARN it space</a:t>
            </a:r>
          </a:p>
          <a:p>
            <a:pPr lvl="0"/>
            <a:endParaRPr lang="en-CA" sz="3200" b="1" i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3200" b="1" i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CA" sz="3200" b="1" i="1" dirty="0">
                <a:solidFill>
                  <a:srgbClr val="0070C0"/>
                </a:solidFill>
              </a:rPr>
              <a:t>Virtual Reality and Seniors</a:t>
            </a:r>
          </a:p>
        </p:txBody>
      </p:sp>
    </p:spTree>
    <p:extLst>
      <p:ext uri="{BB962C8B-B14F-4D97-AF65-F5344CB8AC3E}">
        <p14:creationId xmlns:p14="http://schemas.microsoft.com/office/powerpoint/2010/main" val="1858661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81000" y="640913"/>
            <a:ext cx="8420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MAKE out 2018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sd.pdf - Adobe Acrobat Reader DC">
            <a:extLst>
              <a:ext uri="{FF2B5EF4-FFF2-40B4-BE49-F238E27FC236}">
                <a16:creationId xmlns:a16="http://schemas.microsoft.com/office/drawing/2014/main" xmlns="" id="{C9A874DC-9F7B-44D4-A62E-8B0E21924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t="14950" r="44053" b="1522"/>
          <a:stretch/>
        </p:blipFill>
        <p:spPr>
          <a:xfrm>
            <a:off x="2800350" y="1554749"/>
            <a:ext cx="35814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en-CA" dirty="0"/>
              <a:t>CONTACT US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390650" y="177927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b="1" kern="1200" baseline="0">
                <a:solidFill>
                  <a:srgbClr val="99CC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>
                <a:solidFill>
                  <a:srgbClr val="0066C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905.653.READ (7323) | www.vaughanpl.info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286000" y="2339340"/>
            <a:ext cx="59436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b="1" kern="1200" dirty="0">
                <a:solidFill>
                  <a:srgbClr val="99CC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 dirty="0">
                <a:solidFill>
                  <a:srgbClr val="0066C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dirty="0">
                <a:solidFill>
                  <a:srgbClr val="92D050"/>
                </a:solidFill>
                <a:hlinkClick r:id="rId3"/>
              </a:rPr>
              <a:t>richard.anderson@vaughan.ca</a:t>
            </a:r>
            <a:endParaRPr lang="en-CA" dirty="0">
              <a:solidFill>
                <a:srgbClr val="92D05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CA" dirty="0">
                <a:solidFill>
                  <a:srgbClr val="92D050"/>
                </a:solidFill>
                <a:hlinkClick r:id="rId4"/>
              </a:rPr>
              <a:t>kasey.keeley@vaughan.ca</a:t>
            </a:r>
            <a:endParaRPr lang="en-CA" dirty="0">
              <a:solidFill>
                <a:srgbClr val="92D050"/>
              </a:solidFill>
            </a:endParaRPr>
          </a:p>
          <a:p>
            <a:pPr marL="0" indent="0">
              <a:buFont typeface="Arial" charset="0"/>
              <a:buNone/>
            </a:pPr>
            <a:endParaRPr lang="en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05080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9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609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</a:rPr>
              <a:t>How we got here: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1531441"/>
            <a:ext cx="84201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The Maker Movement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Digital Literacy Lab for Young Children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The Bio Lab -  La Jolla/</a:t>
            </a:r>
            <a:r>
              <a:rPr lang="en-US" sz="2800" b="1" dirty="0" err="1">
                <a:solidFill>
                  <a:srgbClr val="0070C0"/>
                </a:solidFill>
              </a:rPr>
              <a:t>Riford</a:t>
            </a:r>
            <a:r>
              <a:rPr lang="en-US" sz="2800" b="1" dirty="0">
                <a:solidFill>
                  <a:srgbClr val="0070C0"/>
                </a:solidFill>
              </a:rPr>
              <a:t> Library, San Diego Public Library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S.T.E.A.M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56119" y="304800"/>
            <a:ext cx="8420100" cy="7540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0070C0"/>
                </a:solidFill>
              </a:rPr>
              <a:t>cience</a:t>
            </a:r>
          </a:p>
          <a:p>
            <a:pPr lvl="0"/>
            <a:endParaRPr lang="en-US" sz="3600" b="1" dirty="0">
              <a:solidFill>
                <a:srgbClr val="0070C0"/>
              </a:solidFill>
            </a:endParaRPr>
          </a:p>
          <a:p>
            <a:pPr lvl="0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</a:t>
            </a:r>
            <a:r>
              <a:rPr lang="en-US" sz="3600" b="1" dirty="0">
                <a:solidFill>
                  <a:srgbClr val="0070C0"/>
                </a:solidFill>
              </a:rPr>
              <a:t>echnology</a:t>
            </a:r>
          </a:p>
          <a:p>
            <a:pPr lvl="0"/>
            <a:endParaRPr lang="en-US" sz="3600" b="1" dirty="0">
              <a:solidFill>
                <a:srgbClr val="0070C0"/>
              </a:solidFill>
            </a:endParaRPr>
          </a:p>
          <a:p>
            <a:pPr lvl="0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3600" b="1" dirty="0">
                <a:solidFill>
                  <a:srgbClr val="0070C0"/>
                </a:solidFill>
              </a:rPr>
              <a:t>ngineering</a:t>
            </a:r>
          </a:p>
          <a:p>
            <a:pPr lvl="0"/>
            <a:endParaRPr lang="en-US" sz="3600" b="1" dirty="0">
              <a:solidFill>
                <a:srgbClr val="0070C0"/>
              </a:solidFill>
            </a:endParaRPr>
          </a:p>
          <a:p>
            <a:pPr lvl="0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D735F7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</a:rPr>
              <a:t>rts</a:t>
            </a:r>
          </a:p>
          <a:p>
            <a:pPr lvl="0"/>
            <a:endParaRPr lang="en-US" sz="3600" b="1" dirty="0">
              <a:solidFill>
                <a:srgbClr val="0070C0"/>
              </a:solidFill>
            </a:endParaRPr>
          </a:p>
          <a:p>
            <a:pPr lvl="0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US" sz="3600" b="1" dirty="0">
                <a:solidFill>
                  <a:srgbClr val="0070C0"/>
                </a:solidFill>
              </a:rPr>
              <a:t>athematics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lvl="0" indent="-514350">
              <a:buAutoNum type="arabicPeriod"/>
            </a:pPr>
            <a:endParaRPr lang="en-CA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ECAE35-EB93-4D4D-86B0-033CB99CD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3" b="411"/>
          <a:stretch/>
        </p:blipFill>
        <p:spPr>
          <a:xfrm>
            <a:off x="4038600" y="990600"/>
            <a:ext cx="4103666" cy="43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C328CB-E822-45AD-85F9-F9FBAD8A601D}"/>
              </a:ext>
            </a:extLst>
          </p:cNvPr>
          <p:cNvSpPr txBox="1"/>
          <p:nvPr/>
        </p:nvSpPr>
        <p:spPr>
          <a:xfrm>
            <a:off x="342900" y="505867"/>
            <a:ext cx="8382000" cy="877163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STEAM club &amp; STEAM story time</a:t>
            </a:r>
            <a:endParaRPr lang="en-CA" sz="2800" dirty="0"/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85F473-A630-412D-992F-2AC3C0DCBDB5}"/>
              </a:ext>
            </a:extLst>
          </p:cNvPr>
          <p:cNvSpPr txBox="1"/>
          <p:nvPr/>
        </p:nvSpPr>
        <p:spPr>
          <a:xfrm>
            <a:off x="1143000" y="1564619"/>
            <a:ext cx="6781800" cy="877163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Short Programs &amp; PA Days</a:t>
            </a:r>
            <a:endParaRPr lang="en-CA" sz="2800" dirty="0"/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ED9E8D-3C3A-4A0E-BF75-EBBE28593D5D}"/>
              </a:ext>
            </a:extLst>
          </p:cNvPr>
          <p:cNvSpPr txBox="1"/>
          <p:nvPr/>
        </p:nvSpPr>
        <p:spPr>
          <a:xfrm>
            <a:off x="2286000" y="3724002"/>
            <a:ext cx="4800600" cy="877163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Multiple Day Programs</a:t>
            </a:r>
            <a:endParaRPr lang="en-CA" sz="2800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3E25A3-9D4F-42CE-A379-28A041E82324}"/>
              </a:ext>
            </a:extLst>
          </p:cNvPr>
          <p:cNvSpPr txBox="1"/>
          <p:nvPr/>
        </p:nvSpPr>
        <p:spPr>
          <a:xfrm>
            <a:off x="1714500" y="2623371"/>
            <a:ext cx="5638800" cy="877163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500" b="1" dirty="0">
              <a:solidFill>
                <a:srgbClr val="0070C0"/>
              </a:solidFill>
            </a:endParaRPr>
          </a:p>
          <a:p>
            <a:pPr algn="ctr"/>
            <a:r>
              <a:rPr lang="en-CA" sz="2800" b="1" dirty="0">
                <a:solidFill>
                  <a:srgbClr val="0070C0"/>
                </a:solidFill>
              </a:rPr>
              <a:t>Outreach &amp; Homeschool</a:t>
            </a:r>
            <a:endParaRPr lang="en-CA" sz="2800" dirty="0"/>
          </a:p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A29791-FC03-44E4-9311-EFED714DEFF1}"/>
              </a:ext>
            </a:extLst>
          </p:cNvPr>
          <p:cNvSpPr txBox="1"/>
          <p:nvPr/>
        </p:nvSpPr>
        <p:spPr>
          <a:xfrm>
            <a:off x="3048000" y="4792824"/>
            <a:ext cx="3276600" cy="877163"/>
          </a:xfrm>
          <a:prstGeom prst="rect">
            <a:avLst/>
          </a:prstGeom>
          <a:solidFill>
            <a:srgbClr val="FFCC66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CA" sz="500" b="1" dirty="0">
              <a:solidFill>
                <a:srgbClr val="0070C0"/>
              </a:solidFill>
            </a:endParaRPr>
          </a:p>
          <a:p>
            <a:pPr algn="ctr"/>
            <a:r>
              <a:rPr lang="en-CA" sz="2800" b="1" dirty="0">
                <a:solidFill>
                  <a:srgbClr val="0070C0"/>
                </a:solidFill>
              </a:rPr>
              <a:t>Everything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76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730E5E-08B7-43F7-BA39-F19D28B6672F}"/>
              </a:ext>
            </a:extLst>
          </p:cNvPr>
          <p:cNvSpPr txBox="1"/>
          <p:nvPr/>
        </p:nvSpPr>
        <p:spPr>
          <a:xfrm>
            <a:off x="304800" y="609600"/>
            <a:ext cx="8305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STEAM CLUB &amp; </a:t>
            </a:r>
          </a:p>
          <a:p>
            <a:pPr lvl="0" algn="ctr"/>
            <a:r>
              <a:rPr lang="en-US" sz="4400" b="1" u="sng" dirty="0">
                <a:solidFill>
                  <a:srgbClr val="0070C0"/>
                </a:solidFill>
              </a:rPr>
              <a:t>STEAM STORY TIME</a:t>
            </a:r>
          </a:p>
          <a:p>
            <a:pPr lvl="0" algn="ctr"/>
            <a:endParaRPr lang="en-US" sz="800" b="1" dirty="0">
              <a:solidFill>
                <a:srgbClr val="0070C0"/>
              </a:solidFill>
            </a:endParaRPr>
          </a:p>
          <a:p>
            <a:pPr lvl="0" algn="ctr"/>
            <a:r>
              <a:rPr lang="en-US" sz="4400" b="1" dirty="0">
                <a:solidFill>
                  <a:srgbClr val="0070C0"/>
                </a:solidFill>
              </a:rPr>
              <a:t>start here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0070C0"/>
              </a:solidFill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lightly planned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weekly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drop-in, no registration</a:t>
            </a:r>
          </a:p>
          <a:p>
            <a:pPr marL="514350" lvl="0" indent="-514350">
              <a:buAutoNum type="arabicPeriod"/>
            </a:pPr>
            <a:endParaRPr lang="en-US" sz="2800" b="1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CA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F9894-22F2-4FE9-9986-876BF352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Club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981647-11EC-4BF4-86C9-E8AE6C270F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95400"/>
            <a:ext cx="8839200" cy="3657600"/>
          </a:xfrm>
        </p:spPr>
        <p:txBody>
          <a:bodyPr/>
          <a:lstStyle/>
          <a:p>
            <a:r>
              <a:rPr lang="en-CA" sz="2800" dirty="0"/>
              <a:t>1 hour program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Weekly, drop-in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Aimed at children 7-11</a:t>
            </a:r>
          </a:p>
          <a:p>
            <a:endParaRPr lang="en-CA" sz="2800" dirty="0"/>
          </a:p>
          <a:p>
            <a:r>
              <a:rPr lang="en-CA" sz="2800" dirty="0"/>
              <a:t>Each week focuses on a topic and activities falling under the STEAM umbrella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9F269-2C36-474E-9DF8-C95A54BA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430215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0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20066-730B-418C-BFB0-33597C87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Club</a:t>
            </a:r>
            <a:br>
              <a:rPr lang="en-CA" dirty="0"/>
            </a:br>
            <a:r>
              <a:rPr lang="en-CA" sz="3200" dirty="0"/>
              <a:t>Example Topics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6DE075-8F16-4473-9CC3-A734DFB3B0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28" y="1447800"/>
            <a:ext cx="5279572" cy="1767840"/>
          </a:xfrm>
        </p:spPr>
        <p:txBody>
          <a:bodyPr/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</a:t>
            </a:r>
            <a:r>
              <a:rPr lang="en-CA" sz="2400" dirty="0"/>
              <a:t> - Extract DNA from bananas (this is surprisingly easy!) </a:t>
            </a:r>
            <a:r>
              <a:rPr lang="en-CA" dirty="0">
                <a:hlinkClick r:id="rId3"/>
              </a:rPr>
              <a:t>https://askabiologist.asu.edu/activities/banana-dna</a:t>
            </a:r>
            <a:endParaRPr lang="en-CA" dirty="0"/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</a:t>
            </a:r>
            <a:r>
              <a:rPr lang="en-CA" sz="2400" dirty="0"/>
              <a:t> - Intro. to Twine (open-source tool for creating choose-your-own-adventure style stories) </a:t>
            </a:r>
            <a:r>
              <a:rPr lang="en-CA" dirty="0">
                <a:hlinkClick r:id="rId4"/>
              </a:rPr>
              <a:t>http://twinery.org/</a:t>
            </a:r>
            <a:endParaRPr lang="en-CA" dirty="0"/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CA" sz="2400" dirty="0"/>
              <a:t> - Building “extending grabbers” </a:t>
            </a:r>
            <a:r>
              <a:rPr lang="en-CA" dirty="0">
                <a:hlinkClick r:id="rId5"/>
              </a:rPr>
              <a:t>http://www.instructables.com/id/Extending-Grabber/</a:t>
            </a: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dirty="0"/>
          </a:p>
          <a:p>
            <a:endParaRPr lang="en-CA" sz="2400" dirty="0"/>
          </a:p>
        </p:txBody>
      </p:sp>
      <p:pic>
        <p:nvPicPr>
          <p:cNvPr id="1026" name="Picture 2" descr="Image result for extender grabber instructables">
            <a:extLst>
              <a:ext uri="{FF2B5EF4-FFF2-40B4-BE49-F238E27FC236}">
                <a16:creationId xmlns:a16="http://schemas.microsoft.com/office/drawing/2014/main" xmlns="" id="{3E15844F-0029-46B8-AAF2-71AF2EA6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99" y="1600200"/>
            <a:ext cx="32918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479FCA-80A7-4FBF-B9D6-FDAEBCB3F4D6}"/>
              </a:ext>
            </a:extLst>
          </p:cNvPr>
          <p:cNvSpPr txBox="1"/>
          <p:nvPr/>
        </p:nvSpPr>
        <p:spPr>
          <a:xfrm>
            <a:off x="5867400" y="4419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source: </a:t>
            </a:r>
            <a:br>
              <a:rPr lang="en-US" sz="1400" dirty="0"/>
            </a:br>
            <a:r>
              <a:rPr lang="en-CA" sz="1400" dirty="0">
                <a:hlinkClick r:id="rId5"/>
              </a:rPr>
              <a:t>http://www.instructables.com/id/Extending-Grabber/</a:t>
            </a:r>
            <a:endParaRPr lang="en-CA" sz="16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49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20066-730B-418C-BFB0-33597C87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STEAM Club</a:t>
            </a:r>
            <a:br>
              <a:rPr lang="en-CA" dirty="0"/>
            </a:br>
            <a:r>
              <a:rPr lang="en-CA" sz="3200" dirty="0"/>
              <a:t>Example Topics (cont’d)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6DE075-8F16-4473-9CC3-A734DFB3B0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29" y="1447800"/>
            <a:ext cx="4060371" cy="4419600"/>
          </a:xfrm>
        </p:spPr>
        <p:txBody>
          <a:bodyPr/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D735F7"/>
                </a:solidFill>
              </a:rPr>
              <a:t>A</a:t>
            </a:r>
            <a:r>
              <a:rPr lang="en-CA" sz="2400" b="1" dirty="0"/>
              <a:t> </a:t>
            </a:r>
            <a:r>
              <a:rPr lang="en-CA" sz="2400" dirty="0"/>
              <a:t>- Drawing 1-point perspective (made names flying out of page)</a:t>
            </a:r>
          </a:p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CA" sz="2400" b="1" dirty="0"/>
              <a:t> </a:t>
            </a:r>
            <a:r>
              <a:rPr lang="en-CA" sz="2400" dirty="0"/>
              <a:t>- Dice Olympics, based on Reiner </a:t>
            </a:r>
            <a:r>
              <a:rPr lang="en-CA" sz="2400" dirty="0" err="1"/>
              <a:t>Knizia’s</a:t>
            </a:r>
            <a:r>
              <a:rPr lang="en-CA" sz="2400" dirty="0"/>
              <a:t> Decathlon </a:t>
            </a:r>
            <a:r>
              <a:rPr lang="en-CA" dirty="0">
                <a:hlinkClick r:id="rId3"/>
              </a:rPr>
              <a:t>http://knizia.de/wp-content/uploads/reiner/pdfs/Knizia-Website-Decathlon.pdf</a:t>
            </a:r>
            <a:endParaRPr lang="en-CA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dirty="0"/>
          </a:p>
          <a:p>
            <a:endParaRPr lang="en-CA" sz="2400" dirty="0"/>
          </a:p>
        </p:txBody>
      </p:sp>
      <p:pic>
        <p:nvPicPr>
          <p:cNvPr id="1026" name="Picture 2" descr="Image result for one point perspective">
            <a:extLst>
              <a:ext uri="{FF2B5EF4-FFF2-40B4-BE49-F238E27FC236}">
                <a16:creationId xmlns:a16="http://schemas.microsoft.com/office/drawing/2014/main" xmlns="" id="{7D1A0218-1C4E-4AAE-945B-1C09AFAE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5" y="1447800"/>
            <a:ext cx="4000500" cy="30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2A6A54-0A82-4B78-8874-6CC077A5FEC0}"/>
              </a:ext>
            </a:extLst>
          </p:cNvPr>
          <p:cNvSpPr txBox="1"/>
          <p:nvPr/>
        </p:nvSpPr>
        <p:spPr>
          <a:xfrm>
            <a:off x="4664530" y="4347626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source: Wikimedia Commons </a:t>
            </a:r>
          </a:p>
        </p:txBody>
      </p:sp>
    </p:spTree>
    <p:extLst>
      <p:ext uri="{BB962C8B-B14F-4D97-AF65-F5344CB8AC3E}">
        <p14:creationId xmlns:p14="http://schemas.microsoft.com/office/powerpoint/2010/main" val="1534116232"/>
      </p:ext>
    </p:extLst>
  </p:cSld>
  <p:clrMapOvr>
    <a:masterClrMapping/>
  </p:clrMapOvr>
</p:sld>
</file>

<file path=ppt/theme/theme1.xml><?xml version="1.0" encoding="utf-8"?>
<a:theme xmlns:a="http://schemas.openxmlformats.org/drawingml/2006/main" name="Vaughan Public Libra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659C6D356494AB4F6F90D4A8E87C0" ma:contentTypeVersion="0" ma:contentTypeDescription="Create a new document." ma:contentTypeScope="" ma:versionID="c42906a25f4cc5278947be2f61753e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5DA71-FD13-45C7-A246-73C0D30EA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096DE6-01F9-4420-9CD1-1ED83A93156F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C563D3-55BD-4AE7-BC42-148C7A533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7234</TotalTime>
  <Words>1265</Words>
  <Application>Microsoft Macintosh PowerPoint</Application>
  <PresentationFormat>On-screen Show (4:3)</PresentationFormat>
  <Paragraphs>277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Vaughan Public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STEAM Club</vt:lpstr>
      <vt:lpstr>STEAM Club Example Topics</vt:lpstr>
      <vt:lpstr>STEAM Club Example Topics (cont’d)</vt:lpstr>
      <vt:lpstr>STEAM Storytime</vt:lpstr>
      <vt:lpstr>STEAM Storytime Overview</vt:lpstr>
      <vt:lpstr>STEAM Storytime Example Activities – Light &amp; Shadow</vt:lpstr>
      <vt:lpstr>STEAM Storytime Example Activities – Toddler Chemistry!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STEAM Club – the homeschool edition </vt:lpstr>
      <vt:lpstr>PowerPoint Presentation</vt:lpstr>
      <vt:lpstr>PowerPoint Presentation</vt:lpstr>
      <vt:lpstr>PowerPoint Presentation</vt:lpstr>
      <vt:lpstr>CONTACT US</vt:lpstr>
    </vt:vector>
  </TitlesOfParts>
  <Company>City of Vaughan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Hutchinson, Annesha</dc:creator>
  <cp:lastModifiedBy>Yashoda Ranganathan</cp:lastModifiedBy>
  <cp:revision>496</cp:revision>
  <cp:lastPrinted>2016-10-19T14:50:37Z</cp:lastPrinted>
  <dcterms:created xsi:type="dcterms:W3CDTF">2012-09-26T19:57:55Z</dcterms:created>
  <dcterms:modified xsi:type="dcterms:W3CDTF">2018-01-31T04:29:17Z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0x01010016E659C6D356494AB4F6F90D4A8E87C0</vt:lpwstr>
  </property>
</Properties>
</file>