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32" r:id="rId2"/>
    <p:sldId id="433" r:id="rId3"/>
    <p:sldId id="455" r:id="rId4"/>
    <p:sldId id="434" r:id="rId5"/>
    <p:sldId id="437" r:id="rId6"/>
    <p:sldId id="435" r:id="rId7"/>
    <p:sldId id="454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51" r:id="rId22"/>
    <p:sldId id="452" r:id="rId23"/>
    <p:sldId id="456" r:id="rId24"/>
    <p:sldId id="457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7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/>
    <p:restoredTop sz="81213"/>
  </p:normalViewPr>
  <p:slideViewPr>
    <p:cSldViewPr>
      <p:cViewPr>
        <p:scale>
          <a:sx n="100" d="100"/>
          <a:sy n="100" d="100"/>
        </p:scale>
        <p:origin x="-20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1428" y="2880"/>
      </p:cViewPr>
      <p:guideLst>
        <p:guide orient="horz" pos="2927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\\Users\mcgonagall\Dropbox\7-Associations\OLA\2018%20Super%20Conference\Michener%20Presentation\Interview%20results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Essential Current Services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'Q1'!$A$9</c:f>
              <c:strCache>
                <c:ptCount val="1"/>
                <c:pt idx="0">
                  <c:v>Resource access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'Q1'!$B$9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9D-ED4F-9090-B69AB1A61FE9}"/>
            </c:ext>
          </c:extLst>
        </c:ser>
        <c:ser>
          <c:idx val="1"/>
          <c:order val="1"/>
          <c:tx>
            <c:strRef>
              <c:f>'Q1'!$A$10</c:f>
              <c:strCache>
                <c:ptCount val="1"/>
                <c:pt idx="0">
                  <c:v>Comprehensive searches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'Q1'!$B$10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89D-ED4F-9090-B69AB1A61FE9}"/>
            </c:ext>
          </c:extLst>
        </c:ser>
        <c:ser>
          <c:idx val="2"/>
          <c:order val="2"/>
          <c:tx>
            <c:strRef>
              <c:f>'Q1'!$A$11</c:f>
              <c:strCache>
                <c:ptCount val="1"/>
                <c:pt idx="0">
                  <c:v>Librarians on research teams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'Q1'!$B$11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89D-ED4F-9090-B69AB1A61FE9}"/>
            </c:ext>
          </c:extLst>
        </c:ser>
        <c:ser>
          <c:idx val="3"/>
          <c:order val="3"/>
          <c:tx>
            <c:strRef>
              <c:f>'Q1'!$A$12</c:f>
              <c:strCache>
                <c:ptCount val="1"/>
                <c:pt idx="0">
                  <c:v>Teaching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89D-ED4F-9090-B69AB1A61FE9}"/>
            </c:ext>
          </c:extLst>
        </c:ser>
        <c:ser>
          <c:idx val="4"/>
          <c:order val="4"/>
          <c:tx>
            <c:strRef>
              <c:f>'Q1'!$A$13</c:f>
              <c:strCache>
                <c:ptCount val="1"/>
                <c:pt idx="0">
                  <c:v>Depends on the client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'Q1'!$B$13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89D-ED4F-9090-B69AB1A61FE9}"/>
            </c:ext>
          </c:extLst>
        </c:ser>
        <c:ser>
          <c:idx val="5"/>
          <c:order val="5"/>
          <c:tx>
            <c:strRef>
              <c:f>'Q1'!$A$14</c:f>
              <c:strCache>
                <c:ptCount val="1"/>
                <c:pt idx="0">
                  <c:v>Bibliometrics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'Q1'!$B$14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89D-ED4F-9090-B69AB1A61FE9}"/>
            </c:ext>
          </c:extLst>
        </c:ser>
        <c:ser>
          <c:idx val="6"/>
          <c:order val="6"/>
          <c:tx>
            <c:strRef>
              <c:f>'Q1'!$A$15</c:f>
              <c:strCache>
                <c:ptCount val="1"/>
                <c:pt idx="0">
                  <c:v>RDM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89D-ED4F-9090-B69AB1A61FE9}"/>
            </c:ext>
          </c:extLst>
        </c:ser>
        <c:ser>
          <c:idx val="7"/>
          <c:order val="7"/>
          <c:tx>
            <c:strRef>
              <c:f>'Q1'!$A$16</c:f>
              <c:strCache>
                <c:ptCount val="1"/>
                <c:pt idx="0">
                  <c:v>Publication help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'Q1'!$B$16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89D-ED4F-9090-B69AB1A61FE9}"/>
            </c:ext>
          </c:extLst>
        </c:ser>
        <c:ser>
          <c:idx val="8"/>
          <c:order val="8"/>
          <c:tx>
            <c:strRef>
              <c:f>'Q1'!$A$17</c:f>
              <c:strCache>
                <c:ptCount val="1"/>
                <c:pt idx="0">
                  <c:v>Consultations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89D-ED4F-9090-B69AB1A61FE9}"/>
            </c:ext>
          </c:extLst>
        </c:ser>
        <c:ser>
          <c:idx val="9"/>
          <c:order val="9"/>
          <c:tx>
            <c:strRef>
              <c:f>'Q1'!$A$18</c:f>
              <c:strCache>
                <c:ptCount val="1"/>
                <c:pt idx="0">
                  <c:v>Big Data infrastructure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89D-ED4F-9090-B69AB1A61FE9}"/>
            </c:ext>
          </c:extLst>
        </c:ser>
        <c:ser>
          <c:idx val="10"/>
          <c:order val="10"/>
          <c:tx>
            <c:strRef>
              <c:f>'Q1'!$A$19</c:f>
              <c:strCache>
                <c:ptCount val="1"/>
                <c:pt idx="0">
                  <c:v>Partnerships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'Q1'!$B$19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89D-ED4F-9090-B69AB1A61FE9}"/>
            </c:ext>
          </c:extLst>
        </c:ser>
        <c:ser>
          <c:idx val="11"/>
          <c:order val="11"/>
          <c:tx>
            <c:strRef>
              <c:f>'Q1'!$A$20</c:f>
              <c:strCache>
                <c:ptCount val="1"/>
                <c:pt idx="0">
                  <c:v>Helping researchers stay up to date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89D-ED4F-9090-B69AB1A61FE9}"/>
            </c:ext>
          </c:extLst>
        </c:ser>
        <c:ser>
          <c:idx val="12"/>
          <c:order val="12"/>
          <c:tx>
            <c:strRef>
              <c:f>'Q1'!$A$21</c:f>
              <c:strCache>
                <c:ptCount val="1"/>
                <c:pt idx="0">
                  <c:v>Citation management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'Q1'!$B$21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89D-ED4F-9090-B69AB1A61FE9}"/>
            </c:ext>
          </c:extLst>
        </c:ser>
        <c:ser>
          <c:idx val="13"/>
          <c:order val="13"/>
          <c:tx>
            <c:strRef>
              <c:f>'Q1'!$A$22</c:f>
              <c:strCache>
                <c:ptCount val="1"/>
                <c:pt idx="0">
                  <c:v>Finding grants for clients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'Q1'!$B$22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089D-ED4F-9090-B69AB1A61FE9}"/>
            </c:ext>
          </c:extLst>
        </c:ser>
        <c:ser>
          <c:idx val="14"/>
          <c:order val="14"/>
          <c:tx>
            <c:strRef>
              <c:f>'Q1'!$A$23</c:f>
              <c:strCache>
                <c:ptCount val="1"/>
                <c:pt idx="0">
                  <c:v>Open access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'Q1'!$B$8</c:f>
              <c:strCache>
                <c:ptCount val="1"/>
                <c:pt idx="0">
                  <c:v>Frequency</c:v>
                </c:pt>
              </c:strCache>
            </c:strRef>
          </c:cat>
          <c:val>
            <c:numRef>
              <c:f>'Q1'!$B$23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89D-ED4F-9090-B69AB1A61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102398592"/>
        <c:axId val="102412672"/>
      </c:barChart>
      <c:catAx>
        <c:axId val="1023985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2412672"/>
        <c:crosses val="autoZero"/>
        <c:auto val="1"/>
        <c:lblAlgn val="ctr"/>
        <c:lblOffset val="100"/>
        <c:noMultiLvlLbl val="0"/>
      </c:catAx>
      <c:valAx>
        <c:axId val="102412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239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Recent Changes</a:t>
            </a:r>
            <a:r>
              <a:rPr lang="en-US" baseline="0"/>
              <a:t> in Practice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'Q2'!$A$6</c:f>
              <c:strCache>
                <c:ptCount val="1"/>
                <c:pt idx="0">
                  <c:v>Digital library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'Q2'!$B$6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28-EB4E-BD61-B3BF9CCD4D36}"/>
            </c:ext>
          </c:extLst>
        </c:ser>
        <c:ser>
          <c:idx val="1"/>
          <c:order val="1"/>
          <c:tx>
            <c:strRef>
              <c:f>'Q2'!$A$7</c:f>
              <c:strCache>
                <c:ptCount val="1"/>
                <c:pt idx="0">
                  <c:v>Requests for literature based research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'Q2'!$B$7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28-EB4E-BD61-B3BF9CCD4D36}"/>
            </c:ext>
          </c:extLst>
        </c:ser>
        <c:ser>
          <c:idx val="2"/>
          <c:order val="2"/>
          <c:tx>
            <c:strRef>
              <c:f>'Q2'!$A$8</c:f>
              <c:strCache>
                <c:ptCount val="1"/>
                <c:pt idx="0">
                  <c:v>Data management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'Q2'!$B$8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28-EB4E-BD61-B3BF9CCD4D36}"/>
            </c:ext>
          </c:extLst>
        </c:ser>
        <c:ser>
          <c:idx val="3"/>
          <c:order val="3"/>
          <c:tx>
            <c:strRef>
              <c:f>'Q2'!$A$9</c:f>
              <c:strCache>
                <c:ptCount val="1"/>
                <c:pt idx="0">
                  <c:v>Inquiries about OA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'Q2'!$B$9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E28-EB4E-BD61-B3BF9CCD4D36}"/>
            </c:ext>
          </c:extLst>
        </c:ser>
        <c:ser>
          <c:idx val="4"/>
          <c:order val="4"/>
          <c:tx>
            <c:strRef>
              <c:f>'Q2'!$A$10</c:f>
              <c:strCache>
                <c:ptCount val="1"/>
                <c:pt idx="0">
                  <c:v>Push to involve librarians in research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'Q2'!$B$10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E28-EB4E-BD61-B3BF9CCD4D36}"/>
            </c:ext>
          </c:extLst>
        </c:ser>
        <c:ser>
          <c:idx val="5"/>
          <c:order val="5"/>
          <c:tx>
            <c:strRef>
              <c:f>'Q2'!$A$11</c:f>
              <c:strCache>
                <c:ptCount val="1"/>
                <c:pt idx="0">
                  <c:v>Patron interest in adaptable spaces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E28-EB4E-BD61-B3BF9CCD4D36}"/>
            </c:ext>
          </c:extLst>
        </c:ser>
        <c:ser>
          <c:idx val="6"/>
          <c:order val="6"/>
          <c:tx>
            <c:strRef>
              <c:f>'Q2'!$A$12</c:f>
              <c:strCache>
                <c:ptCount val="1"/>
                <c:pt idx="0">
                  <c:v>Requests for visual services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E28-EB4E-BD61-B3BF9CCD4D36}"/>
            </c:ext>
          </c:extLst>
        </c:ser>
        <c:ser>
          <c:idx val="7"/>
          <c:order val="7"/>
          <c:tx>
            <c:strRef>
              <c:f>'Q2'!$A$13</c:f>
              <c:strCache>
                <c:ptCount val="1"/>
                <c:pt idx="0">
                  <c:v>More research waste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E28-EB4E-BD61-B3BF9CCD4D36}"/>
            </c:ext>
          </c:extLst>
        </c:ser>
        <c:ser>
          <c:idx val="8"/>
          <c:order val="8"/>
          <c:tx>
            <c:strRef>
              <c:f>'Q2'!$A$14</c:f>
              <c:strCache>
                <c:ptCount val="1"/>
                <c:pt idx="0">
                  <c:v>Publication of protocols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E28-EB4E-BD61-B3BF9CCD4D36}"/>
            </c:ext>
          </c:extLst>
        </c:ser>
        <c:ser>
          <c:idx val="9"/>
          <c:order val="9"/>
          <c:tx>
            <c:strRef>
              <c:f>'Q2'!$A$15</c:f>
              <c:strCache>
                <c:ptCount val="1"/>
                <c:pt idx="0">
                  <c:v>Emphasis on metrics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E28-EB4E-BD61-B3BF9CCD4D36}"/>
            </c:ext>
          </c:extLst>
        </c:ser>
        <c:ser>
          <c:idx val="10"/>
          <c:order val="10"/>
          <c:tx>
            <c:strRef>
              <c:f>'Q2'!$A$16</c:f>
              <c:strCache>
                <c:ptCount val="1"/>
                <c:pt idx="0">
                  <c:v>Interest in patient-library connection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E28-EB4E-BD61-B3BF9CCD4D36}"/>
            </c:ext>
          </c:extLst>
        </c:ser>
        <c:ser>
          <c:idx val="11"/>
          <c:order val="11"/>
          <c:tx>
            <c:strRef>
              <c:f>'Q2'!$A$17</c:f>
              <c:strCache>
                <c:ptCount val="1"/>
                <c:pt idx="0">
                  <c:v>Information integration with EMRs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E28-EB4E-BD61-B3BF9CCD4D36}"/>
            </c:ext>
          </c:extLst>
        </c:ser>
        <c:ser>
          <c:idx val="12"/>
          <c:order val="12"/>
          <c:tx>
            <c:strRef>
              <c:f>'Q2'!$A$18</c:f>
              <c:strCache>
                <c:ptCount val="1"/>
                <c:pt idx="0">
                  <c:v>Need for data storage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E28-EB4E-BD61-B3BF9CCD4D36}"/>
            </c:ext>
          </c:extLst>
        </c:ser>
        <c:ser>
          <c:idx val="13"/>
          <c:order val="13"/>
          <c:tx>
            <c:strRef>
              <c:f>'Q2'!$A$19</c:f>
              <c:strCache>
                <c:ptCount val="1"/>
                <c:pt idx="0">
                  <c:v>Decrease in copy/print use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'Q2'!$B$19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E28-EB4E-BD61-B3BF9CCD4D36}"/>
            </c:ext>
          </c:extLst>
        </c:ser>
        <c:ser>
          <c:idx val="14"/>
          <c:order val="14"/>
          <c:tx>
            <c:strRef>
              <c:f>'Q2'!$A$20</c:f>
              <c:strCache>
                <c:ptCount val="1"/>
                <c:pt idx="0">
                  <c:v>Predatory publishing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'Q2'!$B$20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E28-EB4E-BD61-B3BF9CCD4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798272"/>
        <c:axId val="105804160"/>
      </c:barChart>
      <c:catAx>
        <c:axId val="105798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804160"/>
        <c:crosses val="autoZero"/>
        <c:auto val="1"/>
        <c:lblAlgn val="ctr"/>
        <c:lblOffset val="100"/>
        <c:noMultiLvlLbl val="0"/>
      </c:catAx>
      <c:valAx>
        <c:axId val="10580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79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Future Role of the Librarian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'Q3'!$A$6</c:f>
              <c:strCache>
                <c:ptCount val="1"/>
                <c:pt idx="0">
                  <c:v>Being anticipatory/proactive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'Q3'!$B$6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D0-9F4D-B446-0821A89D6F66}"/>
            </c:ext>
          </c:extLst>
        </c:ser>
        <c:ser>
          <c:idx val="1"/>
          <c:order val="1"/>
          <c:tx>
            <c:strRef>
              <c:f>'Q3'!$A$7</c:f>
              <c:strCache>
                <c:ptCount val="1"/>
                <c:pt idx="0">
                  <c:v>More embedded/partners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'Q3'!$B$7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D0-9F4D-B446-0821A89D6F66}"/>
            </c:ext>
          </c:extLst>
        </c:ser>
        <c:ser>
          <c:idx val="2"/>
          <c:order val="2"/>
          <c:tx>
            <c:strRef>
              <c:f>'Q3'!$A$8</c:f>
              <c:strCache>
                <c:ptCount val="1"/>
                <c:pt idx="0">
                  <c:v>Decrease in librarian role in ILL/CD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'Q3'!$B$8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D0-9F4D-B446-0821A89D6F66}"/>
            </c:ext>
          </c:extLst>
        </c:ser>
        <c:ser>
          <c:idx val="3"/>
          <c:order val="3"/>
          <c:tx>
            <c:strRef>
              <c:f>'Q3'!$A$9</c:f>
              <c:strCache>
                <c:ptCount val="1"/>
                <c:pt idx="0">
                  <c:v>Adaptability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BD0-9F4D-B446-0821A89D6F66}"/>
            </c:ext>
          </c:extLst>
        </c:ser>
        <c:ser>
          <c:idx val="4"/>
          <c:order val="4"/>
          <c:tx>
            <c:strRef>
              <c:f>'Q3'!$A$10</c:f>
              <c:strCache>
                <c:ptCount val="1"/>
                <c:pt idx="0">
                  <c:v>Stronger search skills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BD0-9F4D-B446-0821A89D6F66}"/>
            </c:ext>
          </c:extLst>
        </c:ser>
        <c:ser>
          <c:idx val="5"/>
          <c:order val="5"/>
          <c:tx>
            <c:strRef>
              <c:f>'Q3'!$A$11</c:f>
              <c:strCache>
                <c:ptCount val="1"/>
                <c:pt idx="0">
                  <c:v>Technical competencies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BD0-9F4D-B446-0821A89D6F66}"/>
            </c:ext>
          </c:extLst>
        </c:ser>
        <c:ser>
          <c:idx val="6"/>
          <c:order val="6"/>
          <c:tx>
            <c:strRef>
              <c:f>'Q3'!$A$12</c:f>
              <c:strCache>
                <c:ptCount val="1"/>
                <c:pt idx="0">
                  <c:v>Collaboration with statisticians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BD0-9F4D-B446-0821A89D6F66}"/>
            </c:ext>
          </c:extLst>
        </c:ser>
        <c:ser>
          <c:idx val="7"/>
          <c:order val="7"/>
          <c:tx>
            <c:strRef>
              <c:f>'Q3'!$A$13</c:f>
              <c:strCache>
                <c:ptCount val="1"/>
                <c:pt idx="0">
                  <c:v>Problem solvers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BD0-9F4D-B446-0821A89D6F66}"/>
            </c:ext>
          </c:extLst>
        </c:ser>
        <c:ser>
          <c:idx val="8"/>
          <c:order val="8"/>
          <c:tx>
            <c:strRef>
              <c:f>'Q3'!$A$14</c:f>
              <c:strCache>
                <c:ptCount val="1"/>
                <c:pt idx="0">
                  <c:v>Setting the course for research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BD0-9F4D-B446-0821A89D6F66}"/>
            </c:ext>
          </c:extLst>
        </c:ser>
        <c:ser>
          <c:idx val="9"/>
          <c:order val="9"/>
          <c:tx>
            <c:strRef>
              <c:f>'Q3'!$A$15</c:f>
              <c:strCache>
                <c:ptCount val="1"/>
                <c:pt idx="0">
                  <c:v>Asked to do more than teaching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BD0-9F4D-B446-0821A89D6F66}"/>
            </c:ext>
          </c:extLst>
        </c:ser>
        <c:ser>
          <c:idx val="10"/>
          <c:order val="10"/>
          <c:tx>
            <c:strRef>
              <c:f>'Q3'!$A$16</c:f>
              <c:strCache>
                <c:ptCount val="1"/>
                <c:pt idx="0">
                  <c:v>Big data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BD0-9F4D-B446-0821A89D6F66}"/>
            </c:ext>
          </c:extLst>
        </c:ser>
        <c:ser>
          <c:idx val="11"/>
          <c:order val="11"/>
          <c:tx>
            <c:strRef>
              <c:f>'Q3'!$A$17</c:f>
              <c:strCache>
                <c:ptCount val="1"/>
                <c:pt idx="0">
                  <c:v>Text mining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BD0-9F4D-B446-0821A89D6F66}"/>
            </c:ext>
          </c:extLst>
        </c:ser>
        <c:ser>
          <c:idx val="12"/>
          <c:order val="12"/>
          <c:tx>
            <c:strRef>
              <c:f>'Q3'!$A$18</c:f>
              <c:strCache>
                <c:ptCount val="1"/>
                <c:pt idx="0">
                  <c:v>Interdisciplinary engagement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BD0-9F4D-B446-0821A89D6F66}"/>
            </c:ext>
          </c:extLst>
        </c:ser>
        <c:ser>
          <c:idx val="13"/>
          <c:order val="13"/>
          <c:tx>
            <c:strRef>
              <c:f>'Q3'!$A$19</c:f>
              <c:strCache>
                <c:ptCount val="1"/>
                <c:pt idx="0">
                  <c:v>Knowledge mobilizers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'Q3'!$B$19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BBD0-9F4D-B446-0821A89D6F66}"/>
            </c:ext>
          </c:extLst>
        </c:ser>
        <c:ser>
          <c:idx val="14"/>
          <c:order val="14"/>
          <c:tx>
            <c:strRef>
              <c:f>'Q3'!$A$20</c:f>
              <c:strCache>
                <c:ptCount val="1"/>
                <c:pt idx="0">
                  <c:v>Scholarly communication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'Q3'!$B$20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BD0-9F4D-B446-0821A89D6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938304"/>
        <c:axId val="105952384"/>
      </c:barChart>
      <c:catAx>
        <c:axId val="105938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952384"/>
        <c:crosses val="autoZero"/>
        <c:auto val="1"/>
        <c:lblAlgn val="ctr"/>
        <c:lblOffset val="100"/>
        <c:noMultiLvlLbl val="0"/>
      </c:catAx>
      <c:valAx>
        <c:axId val="10595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93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Anticipated Changes in Future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Sheet4!$A$6</c:f>
              <c:strCache>
                <c:ptCount val="1"/>
                <c:pt idx="0">
                  <c:v>AI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Sheet4!$B$6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C9-E145-B6EF-5AAF7FFB67AA}"/>
            </c:ext>
          </c:extLst>
        </c:ser>
        <c:ser>
          <c:idx val="1"/>
          <c:order val="1"/>
          <c:tx>
            <c:strRef>
              <c:f>Sheet4!$A$7</c:f>
              <c:strCache>
                <c:ptCount val="1"/>
                <c:pt idx="0">
                  <c:v>Effort to meet users at point of need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Sheet4!$B$7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C9-E145-B6EF-5AAF7FFB67AA}"/>
            </c:ext>
          </c:extLst>
        </c:ser>
        <c:ser>
          <c:idx val="2"/>
          <c:order val="2"/>
          <c:tx>
            <c:strRef>
              <c:f>Sheet4!$A$8</c:f>
              <c:strCache>
                <c:ptCount val="1"/>
                <c:pt idx="0">
                  <c:v>Librarians upping own research game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7C9-E145-B6EF-5AAF7FFB67AA}"/>
            </c:ext>
          </c:extLst>
        </c:ser>
        <c:ser>
          <c:idx val="3"/>
          <c:order val="3"/>
          <c:tx>
            <c:strRef>
              <c:f>Sheet4!$A$9</c:f>
              <c:strCache>
                <c:ptCount val="1"/>
                <c:pt idx="0">
                  <c:v>Greater need for advocacy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7C9-E145-B6EF-5AAF7FFB67AA}"/>
            </c:ext>
          </c:extLst>
        </c:ser>
        <c:ser>
          <c:idx val="4"/>
          <c:order val="4"/>
          <c:tx>
            <c:strRef>
              <c:f>Sheet4!$A$10</c:f>
              <c:strCache>
                <c:ptCount val="1"/>
                <c:pt idx="0">
                  <c:v>Increased $ for marketing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7C9-E145-B6EF-5AAF7FFB67AA}"/>
            </c:ext>
          </c:extLst>
        </c:ser>
        <c:ser>
          <c:idx val="5"/>
          <c:order val="5"/>
          <c:tx>
            <c:strRef>
              <c:f>Sheet4!$A$11</c:f>
              <c:strCache>
                <c:ptCount val="1"/>
                <c:pt idx="0">
                  <c:v>Literature integration into EMRs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7C9-E145-B6EF-5AAF7FFB67AA}"/>
            </c:ext>
          </c:extLst>
        </c:ser>
        <c:ser>
          <c:idx val="6"/>
          <c:order val="6"/>
          <c:tx>
            <c:strRef>
              <c:f>Sheet4!$A$12</c:f>
              <c:strCache>
                <c:ptCount val="1"/>
                <c:pt idx="0">
                  <c:v>Deep learning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7C9-E145-B6EF-5AAF7FFB67AA}"/>
            </c:ext>
          </c:extLst>
        </c:ser>
        <c:ser>
          <c:idx val="7"/>
          <c:order val="7"/>
          <c:tx>
            <c:strRef>
              <c:f>Sheet4!$A$13</c:f>
              <c:strCache>
                <c:ptCount val="1"/>
                <c:pt idx="0">
                  <c:v>Full text indexing/searching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7C9-E145-B6EF-5AAF7FFB67AA}"/>
            </c:ext>
          </c:extLst>
        </c:ser>
        <c:ser>
          <c:idx val="8"/>
          <c:order val="8"/>
          <c:tx>
            <c:strRef>
              <c:f>Sheet4!$A$14</c:f>
              <c:strCache>
                <c:ptCount val="1"/>
                <c:pt idx="0">
                  <c:v>Big data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7C9-E145-B6EF-5AAF7FFB67AA}"/>
            </c:ext>
          </c:extLst>
        </c:ser>
        <c:ser>
          <c:idx val="9"/>
          <c:order val="9"/>
          <c:tx>
            <c:strRef>
              <c:f>Sheet4!$A$15</c:f>
              <c:strCache>
                <c:ptCount val="1"/>
                <c:pt idx="0">
                  <c:v>Text mining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7C9-E145-B6EF-5AAF7FFB67AA}"/>
            </c:ext>
          </c:extLst>
        </c:ser>
        <c:ser>
          <c:idx val="10"/>
          <c:order val="10"/>
          <c:tx>
            <c:strRef>
              <c:f>Sheet4!$A$16</c:f>
              <c:strCache>
                <c:ptCount val="1"/>
                <c:pt idx="0">
                  <c:v>Focus on UX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7C9-E145-B6EF-5AAF7FFB67AA}"/>
            </c:ext>
          </c:extLst>
        </c:ser>
        <c:ser>
          <c:idx val="11"/>
          <c:order val="11"/>
          <c:tx>
            <c:strRef>
              <c:f>Sheet4!$A$17</c:f>
              <c:strCache>
                <c:ptCount val="1"/>
                <c:pt idx="0">
                  <c:v>Data visualization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7C9-E145-B6EF-5AAF7FFB67AA}"/>
            </c:ext>
          </c:extLst>
        </c:ser>
        <c:ser>
          <c:idx val="12"/>
          <c:order val="12"/>
          <c:tx>
            <c:strRef>
              <c:f>Sheet4!$A$18</c:f>
              <c:strCache>
                <c:ptCount val="1"/>
                <c:pt idx="0">
                  <c:v>Statistics services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7C9-E145-B6EF-5AAF7FFB67AA}"/>
            </c:ext>
          </c:extLst>
        </c:ser>
        <c:ser>
          <c:idx val="13"/>
          <c:order val="13"/>
          <c:tx>
            <c:strRef>
              <c:f>Sheet4!$A$19</c:f>
              <c:strCache>
                <c:ptCount val="1"/>
                <c:pt idx="0">
                  <c:v>More makerspaces, beyond 3D printing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Sheet4!$B$19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A7C9-E145-B6EF-5AAF7FFB67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320896"/>
        <c:axId val="112322432"/>
      </c:barChart>
      <c:catAx>
        <c:axId val="112320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2322432"/>
        <c:crosses val="autoZero"/>
        <c:auto val="1"/>
        <c:lblAlgn val="ctr"/>
        <c:lblOffset val="100"/>
        <c:noMultiLvlLbl val="0"/>
      </c:catAx>
      <c:valAx>
        <c:axId val="11232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32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84337555631633"/>
          <c:y val="7.1018132949727447E-2"/>
          <c:w val="0.33211314618281412"/>
          <c:h val="0.8605837371290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Anticipated &amp; Exciting Changes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'Q5'!$B$5</c:f>
              <c:strCache>
                <c:ptCount val="1"/>
                <c:pt idx="0">
                  <c:v>Being considered a research team member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'Q5'!$C$5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F4-6848-8C18-BF4F3760844A}"/>
            </c:ext>
          </c:extLst>
        </c:ser>
        <c:ser>
          <c:idx val="1"/>
          <c:order val="1"/>
          <c:tx>
            <c:strRef>
              <c:f>'Q5'!$B$6</c:f>
              <c:strCache>
                <c:ptCount val="1"/>
                <c:pt idx="0">
                  <c:v>VR/AR in medical research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'Q5'!$C$6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F4-6848-8C18-BF4F3760844A}"/>
            </c:ext>
          </c:extLst>
        </c:ser>
        <c:ser>
          <c:idx val="2"/>
          <c:order val="2"/>
          <c:tx>
            <c:strRef>
              <c:f>'Q5'!$B$7</c:f>
              <c:strCache>
                <c:ptCount val="1"/>
                <c:pt idx="0">
                  <c:v>Open data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'Q5'!$C$7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6F4-6848-8C18-BF4F3760844A}"/>
            </c:ext>
          </c:extLst>
        </c:ser>
        <c:ser>
          <c:idx val="3"/>
          <c:order val="3"/>
          <c:tx>
            <c:strRef>
              <c:f>'Q5'!$B$8</c:f>
              <c:strCache>
                <c:ptCount val="1"/>
                <c:pt idx="0">
                  <c:v>Emerging SR software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6F4-6848-8C18-BF4F3760844A}"/>
            </c:ext>
          </c:extLst>
        </c:ser>
        <c:ser>
          <c:idx val="4"/>
          <c:order val="4"/>
          <c:tx>
            <c:strRef>
              <c:f>'Q5'!$B$9</c:f>
              <c:strCache>
                <c:ptCount val="1"/>
                <c:pt idx="0">
                  <c:v>Author disambiguation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6F4-6848-8C18-BF4F3760844A}"/>
            </c:ext>
          </c:extLst>
        </c:ser>
        <c:ser>
          <c:idx val="5"/>
          <c:order val="5"/>
          <c:tx>
            <c:strRef>
              <c:f>'Q5'!$B$10</c:f>
              <c:strCache>
                <c:ptCount val="1"/>
                <c:pt idx="0">
                  <c:v>Librarians doing their own research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6F4-6848-8C18-BF4F3760844A}"/>
            </c:ext>
          </c:extLst>
        </c:ser>
        <c:ser>
          <c:idx val="6"/>
          <c:order val="6"/>
          <c:tx>
            <c:strRef>
              <c:f>'Q5'!$B$11</c:f>
              <c:strCache>
                <c:ptCount val="1"/>
                <c:pt idx="0">
                  <c:v>Opportunity to change our image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6F4-6848-8C18-BF4F3760844A}"/>
            </c:ext>
          </c:extLst>
        </c:ser>
        <c:ser>
          <c:idx val="7"/>
          <c:order val="7"/>
          <c:tx>
            <c:strRef>
              <c:f>'Q5'!$B$12</c:f>
              <c:strCache>
                <c:ptCount val="1"/>
                <c:pt idx="0">
                  <c:v>Increased funding for librarians in medical research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6F4-6848-8C18-BF4F3760844A}"/>
            </c:ext>
          </c:extLst>
        </c:ser>
        <c:ser>
          <c:idx val="8"/>
          <c:order val="8"/>
          <c:tx>
            <c:strRef>
              <c:f>'Q5'!$B$13</c:f>
              <c:strCache>
                <c:ptCount val="1"/>
                <c:pt idx="0">
                  <c:v>More sophisticated makerspaces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6F4-6848-8C18-BF4F3760844A}"/>
            </c:ext>
          </c:extLst>
        </c:ser>
        <c:ser>
          <c:idx val="9"/>
          <c:order val="9"/>
          <c:tx>
            <c:strRef>
              <c:f>'Q5'!$B$14</c:f>
              <c:strCache>
                <c:ptCount val="1"/>
                <c:pt idx="0">
                  <c:v>Spaces becoming more collaborative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'Q5'!$C$14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6F4-6848-8C18-BF4F3760844A}"/>
            </c:ext>
          </c:extLst>
        </c:ser>
        <c:ser>
          <c:idx val="10"/>
          <c:order val="10"/>
          <c:tx>
            <c:strRef>
              <c:f>'Q5'!$B$15</c:f>
              <c:strCache>
                <c:ptCount val="1"/>
                <c:pt idx="0">
                  <c:v>More tech based teaching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'Q5'!$C$15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6F4-6848-8C18-BF4F3760844A}"/>
            </c:ext>
          </c:extLst>
        </c:ser>
        <c:ser>
          <c:idx val="11"/>
          <c:order val="11"/>
          <c:tx>
            <c:strRef>
              <c:f>'Q5'!$B$16</c:f>
              <c:strCache>
                <c:ptCount val="1"/>
                <c:pt idx="0">
                  <c:v>Advances in information security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6F4-6848-8C18-BF4F3760844A}"/>
            </c:ext>
          </c:extLst>
        </c:ser>
        <c:ser>
          <c:idx val="12"/>
          <c:order val="12"/>
          <c:tx>
            <c:strRef>
              <c:f>'Q5'!$B$17</c:f>
              <c:strCache>
                <c:ptCount val="1"/>
                <c:pt idx="0">
                  <c:v>Better institutional data storage solutions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'Q5'!$C$17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6F4-6848-8C18-BF4F37608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392832"/>
        <c:axId val="112398720"/>
      </c:barChart>
      <c:catAx>
        <c:axId val="112392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2398720"/>
        <c:crosses val="autoZero"/>
        <c:auto val="1"/>
        <c:lblAlgn val="ctr"/>
        <c:lblOffset val="100"/>
        <c:noMultiLvlLbl val="0"/>
      </c:catAx>
      <c:valAx>
        <c:axId val="11239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39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Changes</a:t>
            </a:r>
            <a:r>
              <a:rPr lang="en-US" baseline="0"/>
              <a:t> That Will Significantly Impact Library Services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'Q6'!$B$6</c:f>
              <c:strCache>
                <c:ptCount val="1"/>
                <c:pt idx="0">
                  <c:v>Technology/AI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'Q6'!$C$6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2C-8544-BCE6-F58D2E73CF49}"/>
            </c:ext>
          </c:extLst>
        </c:ser>
        <c:ser>
          <c:idx val="1"/>
          <c:order val="1"/>
          <c:tx>
            <c:strRef>
              <c:f>'Q6'!$B$7</c:f>
              <c:strCache>
                <c:ptCount val="1"/>
                <c:pt idx="0">
                  <c:v>User recognition of info overload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'Q6'!$C$7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2C-8544-BCE6-F58D2E73CF49}"/>
            </c:ext>
          </c:extLst>
        </c:ser>
        <c:ser>
          <c:idx val="2"/>
          <c:order val="2"/>
          <c:tx>
            <c:strRef>
              <c:f>'Q6'!$B$8</c:f>
              <c:strCache>
                <c:ptCount val="1"/>
                <c:pt idx="0">
                  <c:v>Decrease of staff in document delivery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'Q6'!$C$8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2C-8544-BCE6-F58D2E73CF49}"/>
            </c:ext>
          </c:extLst>
        </c:ser>
        <c:ser>
          <c:idx val="3"/>
          <c:order val="3"/>
          <c:tx>
            <c:strRef>
              <c:f>'Q6'!$B$9</c:f>
              <c:strCache>
                <c:ptCount val="1"/>
                <c:pt idx="0">
                  <c:v>Money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'Q6'!$C$9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2C-8544-BCE6-F58D2E73CF49}"/>
            </c:ext>
          </c:extLst>
        </c:ser>
        <c:ser>
          <c:idx val="4"/>
          <c:order val="4"/>
          <c:tx>
            <c:strRef>
              <c:f>'Q6'!$B$10</c:f>
              <c:strCache>
                <c:ptCount val="1"/>
                <c:pt idx="0">
                  <c:v>Physical collection cuts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'Q6'!$C$10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2C-8544-BCE6-F58D2E73CF49}"/>
            </c:ext>
          </c:extLst>
        </c:ser>
        <c:ser>
          <c:idx val="5"/>
          <c:order val="5"/>
          <c:tx>
            <c:strRef>
              <c:f>'Q6'!$B$11</c:f>
              <c:strCache>
                <c:ptCount val="1"/>
                <c:pt idx="0">
                  <c:v>Mining and synthesis of information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'Q6'!$C$11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2C-8544-BCE6-F58D2E73CF49}"/>
            </c:ext>
          </c:extLst>
        </c:ser>
        <c:ser>
          <c:idx val="6"/>
          <c:order val="6"/>
          <c:tx>
            <c:strRef>
              <c:f>'Q6'!$B$12</c:f>
              <c:strCache>
                <c:ptCount val="1"/>
                <c:pt idx="0">
                  <c:v>Depends on how higher education changes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'Q6'!$C$12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B2C-8544-BCE6-F58D2E73CF49}"/>
            </c:ext>
          </c:extLst>
        </c:ser>
        <c:ser>
          <c:idx val="7"/>
          <c:order val="7"/>
          <c:tx>
            <c:strRef>
              <c:f>'Q6'!$B$13</c:f>
              <c:strCache>
                <c:ptCount val="1"/>
                <c:pt idx="0">
                  <c:v>Changes in healthcare system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'Q6'!$C$13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B2C-8544-BCE6-F58D2E73CF49}"/>
            </c:ext>
          </c:extLst>
        </c:ser>
        <c:ser>
          <c:idx val="8"/>
          <c:order val="8"/>
          <c:tx>
            <c:strRef>
              <c:f>'Q6'!$B$14</c:f>
              <c:strCache>
                <c:ptCount val="1"/>
                <c:pt idx="0">
                  <c:v>Open access/data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'Q6'!$C$14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B2C-8544-BCE6-F58D2E73C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472064"/>
        <c:axId val="112473600"/>
      </c:barChart>
      <c:catAx>
        <c:axId val="112472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2473600"/>
        <c:crosses val="autoZero"/>
        <c:auto val="1"/>
        <c:lblAlgn val="ctr"/>
        <c:lblOffset val="100"/>
        <c:noMultiLvlLbl val="0"/>
      </c:catAx>
      <c:valAx>
        <c:axId val="11247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7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Are</a:t>
            </a:r>
            <a:r>
              <a:rPr lang="en-US" baseline="0"/>
              <a:t> You Preparing For Change?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'Q7'!$B$5</c:f>
              <c:strCache>
                <c:ptCount val="1"/>
                <c:pt idx="0">
                  <c:v>PD/participation outside of librarianship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'Q7'!$C$5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00-664A-BBCA-4E757549E3A3}"/>
            </c:ext>
          </c:extLst>
        </c:ser>
        <c:ser>
          <c:idx val="1"/>
          <c:order val="1"/>
          <c:tx>
            <c:strRef>
              <c:f>'Q7'!$B$6</c:f>
              <c:strCache>
                <c:ptCount val="1"/>
                <c:pt idx="0">
                  <c:v>Professional associations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'Q7'!$C$6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00-664A-BBCA-4E757549E3A3}"/>
            </c:ext>
          </c:extLst>
        </c:ser>
        <c:ser>
          <c:idx val="2"/>
          <c:order val="2"/>
          <c:tx>
            <c:strRef>
              <c:f>'Q7'!$B$7</c:f>
              <c:strCache>
                <c:ptCount val="1"/>
                <c:pt idx="0">
                  <c:v>Keep up on literature/keep learning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'Q7'!$C$7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00-664A-BBCA-4E757549E3A3}"/>
            </c:ext>
          </c:extLst>
        </c:ser>
        <c:ser>
          <c:idx val="3"/>
          <c:order val="3"/>
          <c:tx>
            <c:strRef>
              <c:f>'Q7'!$B$8</c:f>
              <c:strCache>
                <c:ptCount val="1"/>
                <c:pt idx="0">
                  <c:v>19 Generous PD $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900-664A-BBCA-4E757549E3A3}"/>
            </c:ext>
          </c:extLst>
        </c:ser>
        <c:ser>
          <c:idx val="4"/>
          <c:order val="4"/>
          <c:tx>
            <c:strRef>
              <c:f>'Q7'!$B$9</c:f>
              <c:strCache>
                <c:ptCount val="1"/>
                <c:pt idx="0">
                  <c:v>Monitoring listservs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900-664A-BBCA-4E757549E3A3}"/>
            </c:ext>
          </c:extLst>
        </c:ser>
        <c:ser>
          <c:idx val="5"/>
          <c:order val="5"/>
          <c:tx>
            <c:strRef>
              <c:f>'Q7'!$B$10</c:f>
              <c:strCache>
                <c:ptCount val="1"/>
                <c:pt idx="0">
                  <c:v>Expand your network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900-664A-BBCA-4E757549E3A3}"/>
            </c:ext>
          </c:extLst>
        </c:ser>
        <c:ser>
          <c:idx val="6"/>
          <c:order val="6"/>
          <c:tx>
            <c:strRef>
              <c:f>'Q7'!$B$11</c:f>
              <c:strCache>
                <c:ptCount val="1"/>
                <c:pt idx="0">
                  <c:v>Increase patient involvement in research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900-664A-BBCA-4E757549E3A3}"/>
            </c:ext>
          </c:extLst>
        </c:ser>
        <c:ser>
          <c:idx val="7"/>
          <c:order val="7"/>
          <c:tx>
            <c:strRef>
              <c:f>'Q7'!$B$12</c:f>
              <c:strCache>
                <c:ptCount val="1"/>
                <c:pt idx="0">
                  <c:v>Get out of the library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900-664A-BBCA-4E757549E3A3}"/>
            </c:ext>
          </c:extLst>
        </c:ser>
        <c:ser>
          <c:idx val="8"/>
          <c:order val="8"/>
          <c:tx>
            <c:strRef>
              <c:f>'Q7'!$B$13</c:f>
              <c:strCache>
                <c:ptCount val="1"/>
                <c:pt idx="0">
                  <c:v>Take risks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900-664A-BBCA-4E757549E3A3}"/>
            </c:ext>
          </c:extLst>
        </c:ser>
        <c:ser>
          <c:idx val="9"/>
          <c:order val="9"/>
          <c:tx>
            <c:strRef>
              <c:f>'Q7'!$B$14</c:f>
              <c:strCache>
                <c:ptCount val="1"/>
                <c:pt idx="0">
                  <c:v>Stay aligned with researcher needs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900-664A-BBCA-4E757549E3A3}"/>
            </c:ext>
          </c:extLst>
        </c:ser>
        <c:ser>
          <c:idx val="10"/>
          <c:order val="10"/>
          <c:tx>
            <c:strRef>
              <c:f>'Q7'!$B$15</c:f>
              <c:strCache>
                <c:ptCount val="1"/>
                <c:pt idx="0">
                  <c:v>Gatekeeper of new tools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900-664A-BBCA-4E757549E3A3}"/>
            </c:ext>
          </c:extLst>
        </c:ser>
        <c:ser>
          <c:idx val="11"/>
          <c:order val="11"/>
          <c:tx>
            <c:strRef>
              <c:f>'Q7'!$B$16</c:f>
              <c:strCache>
                <c:ptCount val="1"/>
                <c:pt idx="0">
                  <c:v>Being a leader of change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9900-664A-BBCA-4E757549E3A3}"/>
            </c:ext>
          </c:extLst>
        </c:ser>
        <c:ser>
          <c:idx val="12"/>
          <c:order val="12"/>
          <c:tx>
            <c:strRef>
              <c:f>'Q7'!$B$17</c:f>
              <c:strCache>
                <c:ptCount val="1"/>
                <c:pt idx="0">
                  <c:v>Create user designed resources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900-664A-BBCA-4E757549E3A3}"/>
            </c:ext>
          </c:extLst>
        </c:ser>
        <c:ser>
          <c:idx val="13"/>
          <c:order val="13"/>
          <c:tx>
            <c:strRef>
              <c:f>'Q7'!$B$18</c:f>
              <c:strCache>
                <c:ptCount val="1"/>
                <c:pt idx="0">
                  <c:v>Diversify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'Q7'!$C$18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900-664A-BBCA-4E757549E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552960"/>
        <c:axId val="112571136"/>
      </c:barChart>
      <c:catAx>
        <c:axId val="112552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2571136"/>
        <c:crosses val="autoZero"/>
        <c:auto val="1"/>
        <c:lblAlgn val="ctr"/>
        <c:lblOffset val="100"/>
        <c:noMultiLvlLbl val="0"/>
      </c:catAx>
      <c:valAx>
        <c:axId val="11257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55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Competencies do</a:t>
            </a:r>
            <a:r>
              <a:rPr lang="en-US" baseline="0"/>
              <a:t> Librarians Need to Keep Up with Change?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'Q8'!$B$6</c:f>
              <c:strCache>
                <c:ptCount val="1"/>
                <c:pt idx="0">
                  <c:v>Tech-savviness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'Q8'!$C$6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D3-EE40-A376-D3C1CDFAE20F}"/>
            </c:ext>
          </c:extLst>
        </c:ser>
        <c:ser>
          <c:idx val="1"/>
          <c:order val="1"/>
          <c:tx>
            <c:strRef>
              <c:f>'Q8'!$B$7</c:f>
              <c:strCache>
                <c:ptCount val="1"/>
                <c:pt idx="0">
                  <c:v>Adaptability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'Q8'!$C$7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D3-EE40-A376-D3C1CDFAE20F}"/>
            </c:ext>
          </c:extLst>
        </c:ser>
        <c:ser>
          <c:idx val="2"/>
          <c:order val="2"/>
          <c:tx>
            <c:strRef>
              <c:f>'Q8'!$B$8</c:f>
              <c:strCache>
                <c:ptCount val="1"/>
                <c:pt idx="0">
                  <c:v>Team skills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'Q8'!$C$8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D3-EE40-A376-D3C1CDFAE20F}"/>
            </c:ext>
          </c:extLst>
        </c:ser>
        <c:ser>
          <c:idx val="3"/>
          <c:order val="3"/>
          <c:tx>
            <c:strRef>
              <c:f>'Q8'!$B$9</c:f>
              <c:strCache>
                <c:ptCount val="1"/>
                <c:pt idx="0">
                  <c:v>Comprehensive searching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'Q8'!$C$9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BD3-EE40-A376-D3C1CDFAE20F}"/>
            </c:ext>
          </c:extLst>
        </c:ser>
        <c:ser>
          <c:idx val="4"/>
          <c:order val="4"/>
          <c:tx>
            <c:strRef>
              <c:f>'Q8'!$B$10</c:f>
              <c:strCache>
                <c:ptCount val="1"/>
                <c:pt idx="0">
                  <c:v>Assessment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'Q8'!$C$10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D3-EE40-A376-D3C1CDFAE20F}"/>
            </c:ext>
          </c:extLst>
        </c:ser>
        <c:ser>
          <c:idx val="5"/>
          <c:order val="5"/>
          <c:tx>
            <c:strRef>
              <c:f>'Q8'!$B$11</c:f>
              <c:strCache>
                <c:ptCount val="1"/>
                <c:pt idx="0">
                  <c:v>Anticipatory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'Q8'!$C$11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BD3-EE40-A376-D3C1CDFAE20F}"/>
            </c:ext>
          </c:extLst>
        </c:ser>
        <c:ser>
          <c:idx val="6"/>
          <c:order val="6"/>
          <c:tx>
            <c:strRef>
              <c:f>'Q8'!$B$12</c:f>
              <c:strCache>
                <c:ptCount val="1"/>
                <c:pt idx="0">
                  <c:v>Leadership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BD3-EE40-A376-D3C1CDFAE20F}"/>
            </c:ext>
          </c:extLst>
        </c:ser>
        <c:ser>
          <c:idx val="7"/>
          <c:order val="7"/>
          <c:tx>
            <c:strRef>
              <c:f>'Q8'!$B$13</c:f>
              <c:strCache>
                <c:ptCount val="1"/>
                <c:pt idx="0">
                  <c:v>Interpersonal skills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BD3-EE40-A376-D3C1CDFAE20F}"/>
            </c:ext>
          </c:extLst>
        </c:ser>
        <c:ser>
          <c:idx val="8"/>
          <c:order val="8"/>
          <c:tx>
            <c:strRef>
              <c:f>'Q8'!$B$14</c:f>
              <c:strCache>
                <c:ptCount val="1"/>
                <c:pt idx="0">
                  <c:v>Teaching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BD3-EE40-A376-D3C1CDFAE20F}"/>
            </c:ext>
          </c:extLst>
        </c:ser>
        <c:ser>
          <c:idx val="9"/>
          <c:order val="9"/>
          <c:tx>
            <c:strRef>
              <c:f>'Q8'!$B$15</c:f>
              <c:strCache>
                <c:ptCount val="1"/>
                <c:pt idx="0">
                  <c:v>Financial management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BD3-EE40-A376-D3C1CDFAE20F}"/>
            </c:ext>
          </c:extLst>
        </c:ser>
        <c:ser>
          <c:idx val="10"/>
          <c:order val="10"/>
          <c:tx>
            <c:strRef>
              <c:f>'Q8'!$B$16</c:f>
              <c:strCache>
                <c:ptCount val="1"/>
                <c:pt idx="0">
                  <c:v>Passion for learning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BD3-EE40-A376-D3C1CDFAE20F}"/>
            </c:ext>
          </c:extLst>
        </c:ser>
        <c:ser>
          <c:idx val="11"/>
          <c:order val="11"/>
          <c:tx>
            <c:strRef>
              <c:f>'Q8'!$B$17</c:f>
              <c:strCache>
                <c:ptCount val="1"/>
                <c:pt idx="0">
                  <c:v>Inquisitive mind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BD3-EE40-A376-D3C1CDFAE20F}"/>
            </c:ext>
          </c:extLst>
        </c:ser>
        <c:ser>
          <c:idx val="12"/>
          <c:order val="12"/>
          <c:tx>
            <c:strRef>
              <c:f>'Q8'!$B$18</c:f>
              <c:strCache>
                <c:ptCount val="1"/>
                <c:pt idx="0">
                  <c:v>Professional association competencies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BD3-EE40-A376-D3C1CDFAE20F}"/>
            </c:ext>
          </c:extLst>
        </c:ser>
        <c:ser>
          <c:idx val="13"/>
          <c:order val="13"/>
          <c:tx>
            <c:strRef>
              <c:f>'Q8'!$B$19</c:f>
              <c:strCache>
                <c:ptCount val="1"/>
                <c:pt idx="0">
                  <c:v>Open access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'Q8'!$C$19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BD3-EE40-A376-D3C1CDFAE20F}"/>
            </c:ext>
          </c:extLst>
        </c:ser>
        <c:ser>
          <c:idx val="14"/>
          <c:order val="14"/>
          <c:tx>
            <c:strRef>
              <c:f>'Q8'!$B$20</c:f>
              <c:strCache>
                <c:ptCount val="1"/>
                <c:pt idx="0">
                  <c:v>Grant planning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BD3-EE40-A376-D3C1CDFAE20F}"/>
            </c:ext>
          </c:extLst>
        </c:ser>
        <c:ser>
          <c:idx val="15"/>
          <c:order val="15"/>
          <c:tx>
            <c:strRef>
              <c:f>'Q8'!$B$21</c:f>
              <c:strCache>
                <c:ptCount val="1"/>
                <c:pt idx="0">
                  <c:v>Publishing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'Q8'!$C$21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4BD3-EE40-A376-D3C1CDFAE20F}"/>
            </c:ext>
          </c:extLst>
        </c:ser>
        <c:ser>
          <c:idx val="16"/>
          <c:order val="16"/>
          <c:tx>
            <c:strRef>
              <c:f>'Q8'!$B$22</c:f>
              <c:strCache>
                <c:ptCount val="1"/>
                <c:pt idx="0">
                  <c:v>Research methods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'Q8'!$C$22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BD3-EE40-A376-D3C1CDFAE20F}"/>
            </c:ext>
          </c:extLst>
        </c:ser>
        <c:ser>
          <c:idx val="17"/>
          <c:order val="17"/>
          <c:tx>
            <c:strRef>
              <c:f>'Q8'!$B$23</c:f>
              <c:strCache>
                <c:ptCount val="1"/>
                <c:pt idx="0">
                  <c:v>UX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'Q8'!$C$23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4BD3-EE40-A376-D3C1CDFAE20F}"/>
            </c:ext>
          </c:extLst>
        </c:ser>
        <c:ser>
          <c:idx val="18"/>
          <c:order val="18"/>
          <c:tx>
            <c:strRef>
              <c:f>'Q8'!$B$24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'Q8'!$C$24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BD3-EE40-A376-D3C1CDFAE20F}"/>
            </c:ext>
          </c:extLst>
        </c:ser>
        <c:ser>
          <c:idx val="19"/>
          <c:order val="19"/>
          <c:tx>
            <c:strRef>
              <c:f>'Q8'!$B$25</c:f>
              <c:strCache>
                <c:ptCount val="1"/>
                <c:pt idx="0">
                  <c:v>Critical thinking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'Q8'!$C$25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4BD3-EE40-A376-D3C1CDFAE20F}"/>
            </c:ext>
          </c:extLst>
        </c:ser>
        <c:ser>
          <c:idx val="20"/>
          <c:order val="20"/>
          <c:tx>
            <c:strRef>
              <c:f>'Q8'!$B$26</c:f>
              <c:strCache>
                <c:ptCount val="1"/>
                <c:pt idx="0">
                  <c:v>Selling Yourself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'Q8'!$C$26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D3-EE40-A376-D3C1CDFAE20F}"/>
            </c:ext>
          </c:extLst>
        </c:ser>
        <c:ser>
          <c:idx val="21"/>
          <c:order val="21"/>
          <c:tx>
            <c:strRef>
              <c:f>'Q8'!$B$27</c:f>
              <c:strCache>
                <c:ptCount val="1"/>
                <c:pt idx="0">
                  <c:v>Curiosity</c:v>
                </c:pt>
              </c:strCache>
            </c:strRef>
          </c:tx>
          <c:spPr>
            <a:solidFill>
              <a:schemeClr val="accent2">
                <a:lumMod val="70000"/>
              </a:schemeClr>
            </a:solidFill>
            <a:ln>
              <a:noFill/>
            </a:ln>
            <a:effectLst/>
          </c:spPr>
          <c:invertIfNegative val="0"/>
          <c:val>
            <c:numRef>
              <c:f>'Q8'!$C$27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4BD3-EE40-A376-D3C1CDFAE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693248"/>
        <c:axId val="112694784"/>
      </c:barChart>
      <c:catAx>
        <c:axId val="112693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2694784"/>
        <c:crosses val="autoZero"/>
        <c:auto val="1"/>
        <c:lblAlgn val="ctr"/>
        <c:lblOffset val="100"/>
        <c:noMultiLvlLbl val="0"/>
      </c:catAx>
      <c:valAx>
        <c:axId val="11269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69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43186647896069"/>
          <c:y val="6.1216996835700935E-2"/>
          <c:w val="0.29936590353126319"/>
          <c:h val="0.938710392230595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Popular and</a:t>
            </a:r>
            <a:r>
              <a:rPr lang="en-US" baseline="0"/>
              <a:t> Emerging Topics in Library Science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'Q9'!$B$5</c:f>
              <c:strCache>
                <c:ptCount val="1"/>
                <c:pt idx="0">
                  <c:v>RDM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'Q9'!$C$5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09-6148-8A1F-7538325759FF}"/>
            </c:ext>
          </c:extLst>
        </c:ser>
        <c:ser>
          <c:idx val="1"/>
          <c:order val="1"/>
          <c:tx>
            <c:strRef>
              <c:f>'Q9'!$B$6</c:f>
              <c:strCache>
                <c:ptCount val="1"/>
                <c:pt idx="0">
                  <c:v>Entrepreneurship support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'Q9'!$C$6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09-6148-8A1F-7538325759FF}"/>
            </c:ext>
          </c:extLst>
        </c:ser>
        <c:ser>
          <c:idx val="2"/>
          <c:order val="2"/>
          <c:tx>
            <c:strRef>
              <c:f>'Q9'!$B$7</c:f>
              <c:strCache>
                <c:ptCount val="1"/>
                <c:pt idx="0">
                  <c:v>Social media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'Q9'!$C$7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09-6148-8A1F-7538325759FF}"/>
            </c:ext>
          </c:extLst>
        </c:ser>
        <c:ser>
          <c:idx val="3"/>
          <c:order val="3"/>
          <c:tx>
            <c:strRef>
              <c:f>'Q9'!$B$8</c:f>
              <c:strCache>
                <c:ptCount val="1"/>
                <c:pt idx="0">
                  <c:v>Assessment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B09-6148-8A1F-7538325759FF}"/>
            </c:ext>
          </c:extLst>
        </c:ser>
        <c:ser>
          <c:idx val="4"/>
          <c:order val="4"/>
          <c:tx>
            <c:strRef>
              <c:f>'Q9'!$B$9</c:f>
              <c:strCache>
                <c:ptCount val="1"/>
                <c:pt idx="0">
                  <c:v>Altmetrics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'Q9'!$C$9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B09-6148-8A1F-7538325759FF}"/>
            </c:ext>
          </c:extLst>
        </c:ser>
        <c:ser>
          <c:idx val="5"/>
          <c:order val="5"/>
          <c:tx>
            <c:strRef>
              <c:f>'Q9'!$B$10</c:f>
              <c:strCache>
                <c:ptCount val="1"/>
                <c:pt idx="0">
                  <c:v>Open science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B09-6148-8A1F-7538325759FF}"/>
            </c:ext>
          </c:extLst>
        </c:ser>
        <c:ser>
          <c:idx val="6"/>
          <c:order val="6"/>
          <c:tx>
            <c:strRef>
              <c:f>'Q9'!$B$11</c:f>
              <c:strCache>
                <c:ptCount val="1"/>
                <c:pt idx="0">
                  <c:v>Clinical integration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B09-6148-8A1F-7538325759FF}"/>
            </c:ext>
          </c:extLst>
        </c:ser>
        <c:ser>
          <c:idx val="7"/>
          <c:order val="7"/>
          <c:tx>
            <c:strRef>
              <c:f>'Q9'!$B$12</c:f>
              <c:strCache>
                <c:ptCount val="1"/>
                <c:pt idx="0">
                  <c:v>Library as community space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B09-6148-8A1F-7538325759FF}"/>
            </c:ext>
          </c:extLst>
        </c:ser>
        <c:ser>
          <c:idx val="8"/>
          <c:order val="8"/>
          <c:tx>
            <c:strRef>
              <c:f>'Q9'!$B$13</c:f>
              <c:strCache>
                <c:ptCount val="1"/>
                <c:pt idx="0">
                  <c:v>Generating value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B09-6148-8A1F-7538325759FF}"/>
            </c:ext>
          </c:extLst>
        </c:ser>
        <c:ser>
          <c:idx val="9"/>
          <c:order val="9"/>
          <c:tx>
            <c:strRef>
              <c:f>'Q9'!$B$14</c:f>
              <c:strCache>
                <c:ptCount val="1"/>
                <c:pt idx="0">
                  <c:v>UX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B09-6148-8A1F-7538325759FF}"/>
            </c:ext>
          </c:extLst>
        </c:ser>
        <c:ser>
          <c:idx val="10"/>
          <c:order val="10"/>
          <c:tx>
            <c:strRef>
              <c:f>'Q9'!$B$15</c:f>
              <c:strCache>
                <c:ptCount val="1"/>
                <c:pt idx="0">
                  <c:v>Marketing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B09-6148-8A1F-7538325759FF}"/>
            </c:ext>
          </c:extLst>
        </c:ser>
        <c:ser>
          <c:idx val="11"/>
          <c:order val="11"/>
          <c:tx>
            <c:strRef>
              <c:f>'Q9'!$B$16</c:f>
              <c:strCache>
                <c:ptCount val="1"/>
                <c:pt idx="0">
                  <c:v>Librarians out of the library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B09-6148-8A1F-7538325759FF}"/>
            </c:ext>
          </c:extLst>
        </c:ser>
        <c:ser>
          <c:idx val="12"/>
          <c:order val="12"/>
          <c:tx>
            <c:strRef>
              <c:f>'Q9'!$B$17</c:f>
              <c:strCache>
                <c:ptCount val="1"/>
                <c:pt idx="0">
                  <c:v>Predatory publishing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B09-6148-8A1F-7538325759FF}"/>
            </c:ext>
          </c:extLst>
        </c:ser>
        <c:ser>
          <c:idx val="13"/>
          <c:order val="13"/>
          <c:tx>
            <c:strRef>
              <c:f>'Q9'!$B$18</c:f>
              <c:strCache>
                <c:ptCount val="1"/>
                <c:pt idx="0">
                  <c:v>Open access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B09-6148-8A1F-7538325759FF}"/>
            </c:ext>
          </c:extLst>
        </c:ser>
        <c:ser>
          <c:idx val="14"/>
          <c:order val="14"/>
          <c:tx>
            <c:strRef>
              <c:f>'Q9'!$B$19</c:f>
              <c:strCache>
                <c:ptCount val="1"/>
                <c:pt idx="0">
                  <c:v>Communications librarians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'Q9'!$C$19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09-6148-8A1F-7538325759FF}"/>
            </c:ext>
          </c:extLst>
        </c:ser>
        <c:ser>
          <c:idx val="15"/>
          <c:order val="15"/>
          <c:tx>
            <c:strRef>
              <c:f>'Q9'!$B$20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CB09-6148-8A1F-7538325759FF}"/>
            </c:ext>
          </c:extLst>
        </c:ser>
        <c:ser>
          <c:idx val="16"/>
          <c:order val="16"/>
          <c:tx>
            <c:strRef>
              <c:f>'Q9'!$B$21</c:f>
              <c:strCache>
                <c:ptCount val="1"/>
                <c:pt idx="0">
                  <c:v>Patron driven acquisition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'Q9'!$C$21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CB09-6148-8A1F-7538325759FF}"/>
            </c:ext>
          </c:extLst>
        </c:ser>
        <c:ser>
          <c:idx val="17"/>
          <c:order val="17"/>
          <c:tx>
            <c:strRef>
              <c:f>'Q9'!$B$22</c:f>
              <c:strCache>
                <c:ptCount val="1"/>
                <c:pt idx="0">
                  <c:v>Text mining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'Q9'!$C$22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CB09-6148-8A1F-7538325759FF}"/>
            </c:ext>
          </c:extLst>
        </c:ser>
        <c:ser>
          <c:idx val="18"/>
          <c:order val="18"/>
          <c:tx>
            <c:strRef>
              <c:f>'Q9'!$B$23</c:f>
              <c:strCache>
                <c:ptCount val="1"/>
                <c:pt idx="0">
                  <c:v>Big data</c:v>
                </c:pt>
              </c:strCache>
            </c:strRef>
          </c:tx>
          <c:spPr>
            <a:solidFill>
              <a:schemeClr val="accent2">
                <a:lumMod val="70000"/>
                <a:lumOff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'Q9'!$C$23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CB09-6148-8A1F-7538325759FF}"/>
            </c:ext>
          </c:extLst>
        </c:ser>
        <c:ser>
          <c:idx val="19"/>
          <c:order val="19"/>
          <c:tx>
            <c:strRef>
              <c:f>'Q9'!$B$24</c:f>
              <c:strCache>
                <c:ptCount val="1"/>
                <c:pt idx="0">
                  <c:v>Librarians as researchers</c:v>
                </c:pt>
              </c:strCache>
            </c:strRef>
          </c:tx>
          <c:spPr>
            <a:solidFill>
              <a:schemeClr val="accent4">
                <a:lumMod val="70000"/>
                <a:lumOff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'Q9'!$C$24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CB09-6148-8A1F-7538325759FF}"/>
            </c:ext>
          </c:extLst>
        </c:ser>
        <c:ser>
          <c:idx val="20"/>
          <c:order val="20"/>
          <c:tx>
            <c:strRef>
              <c:f>'Q9'!$B$25</c:f>
              <c:strCache>
                <c:ptCount val="1"/>
                <c:pt idx="0">
                  <c:v>ORCID</c:v>
                </c:pt>
              </c:strCache>
            </c:strRef>
          </c:tx>
          <c:spPr>
            <a:solidFill>
              <a:schemeClr val="accent6">
                <a:lumMod val="70000"/>
                <a:lumOff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'Q9'!$C$25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B09-6148-8A1F-753832575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790912"/>
        <c:axId val="112796800"/>
      </c:barChart>
      <c:catAx>
        <c:axId val="112790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2796800"/>
        <c:crosses val="autoZero"/>
        <c:auto val="1"/>
        <c:lblAlgn val="ctr"/>
        <c:lblOffset val="100"/>
        <c:noMultiLvlLbl val="0"/>
      </c:catAx>
      <c:valAx>
        <c:axId val="11279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9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53DBF764-E5C6-7347-B8D3-37CBBF4C6D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>
            <a:lvl1pPr defTabSz="928547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3C6835A2-668B-9A43-B329-33C74FF367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>
            <a:lvl1pPr algn="r" defTabSz="928547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="" xmlns:a16="http://schemas.microsoft.com/office/drawing/2014/main" id="{9879FB88-FAA8-934E-8EEF-707664233B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b" anchorCtr="0" compatLnSpc="1">
            <a:prstTxWarp prst="textNoShape">
              <a:avLst/>
            </a:prstTxWarp>
          </a:bodyPr>
          <a:lstStyle>
            <a:lvl1pPr defTabSz="928547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="" xmlns:a16="http://schemas.microsoft.com/office/drawing/2014/main" id="{AF77E190-2452-0649-A064-3073BBFFA6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/>
            </a:lvl1pPr>
          </a:lstStyle>
          <a:p>
            <a:pPr>
              <a:defRPr/>
            </a:pPr>
            <a:fld id="{91D89A45-E616-C24A-A74B-A504A7D28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157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14309DE8-F6D5-CC4A-9F3F-144C57974B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>
            <a:lvl1pPr defTabSz="928547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5BF8305A-20EC-8C41-9FD1-D5A1719AD4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>
            <a:lvl1pPr algn="r" defTabSz="928547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FE7EC957-91E1-9A49-B1BE-95B5641CA1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="" xmlns:a16="http://schemas.microsoft.com/office/drawing/2014/main" id="{DA41D54A-5175-F347-8BA3-BAB476696C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="" xmlns:a16="http://schemas.microsoft.com/office/drawing/2014/main" id="{2619258B-938E-8945-AA36-3D42DA2ACD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b" anchorCtr="0" compatLnSpc="1">
            <a:prstTxWarp prst="textNoShape">
              <a:avLst/>
            </a:prstTxWarp>
          </a:bodyPr>
          <a:lstStyle>
            <a:lvl1pPr defTabSz="928547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="" xmlns:a16="http://schemas.microsoft.com/office/drawing/2014/main" id="{661FDA5C-87D6-B34B-B644-1C76B845DA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843" tIns="46422" rIns="92843" bIns="46422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/>
            </a:lvl1pPr>
          </a:lstStyle>
          <a:p>
            <a:pPr>
              <a:defRPr/>
            </a:pPr>
            <a:fld id="{B57EA9F0-0083-DD41-B9C7-6538B72CB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673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Juanita – brief intro – mention that Mikaela</a:t>
            </a:r>
            <a:r>
              <a:rPr lang="en-US" baseline="0" dirty="0" smtClean="0"/>
              <a:t> Gray was our practicum student from the Faculty of Information University of Toronto – cannot join us today – grateful that Kim Silk was able to step in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We want to have more of a conversation than talking heads – feel free to ask questions at any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246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/>
              <a:t>ORCiD</a:t>
            </a:r>
            <a:r>
              <a:rPr lang="en-CA" dirty="0"/>
              <a:t> – persistent, unique identifier for authors – disambiguation; free; ORCID-CA in Canada.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278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Research impact metrics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What’s used is specific to discipline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Traditional 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Journal impact factor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Article metrics – citation count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Author level metrics – H-index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/>
              <a:t>Altmetrics</a:t>
            </a: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Social media, blogs, twitter, </a:t>
            </a:r>
            <a:r>
              <a:rPr lang="en-CA" dirty="0" err="1"/>
              <a:t>reddit</a:t>
            </a:r>
            <a:r>
              <a:rPr lang="en-CA" dirty="0"/>
              <a:t>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791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62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The Environmental scan included interviews with 7 info pros, to gather information on best practices. 9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149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290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818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8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43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153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05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="" xmlns:a16="http://schemas.microsoft.com/office/drawing/2014/main" id="{32597373-4B5C-7D43-89A6-5EAAAEBF31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>
            <a:extLst>
              <a:ext uri="{FF2B5EF4-FFF2-40B4-BE49-F238E27FC236}">
                <a16:creationId xmlns="" xmlns:a16="http://schemas.microsoft.com/office/drawing/2014/main" id="{976B14B6-31ED-4B40-8C12-BB5F0F43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Ann – 10</a:t>
            </a:r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– 15 mins</a:t>
            </a: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introduce</a:t>
            </a:r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the Michener Institute and the Research Institute of Healthcare Education </a:t>
            </a:r>
          </a:p>
          <a:p>
            <a:pPr marL="171450" indent="-171450">
              <a:buFontTx/>
              <a:buChar char="-"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speak as the project sponsor – what you were hoping to achieve with</a:t>
            </a:r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this research project </a:t>
            </a: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Slide Number Placeholder 3">
            <a:extLst>
              <a:ext uri="{FF2B5EF4-FFF2-40B4-BE49-F238E27FC236}">
                <a16:creationId xmlns="" xmlns:a16="http://schemas.microsoft.com/office/drawing/2014/main" id="{A10FAC51-7219-0F43-AF12-EDFA715007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07D26B-461E-BE47-B085-6F630EBF4D22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4516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50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671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="" xmlns:a16="http://schemas.microsoft.com/office/drawing/2014/main" id="{32597373-4B5C-7D43-89A6-5EAAAEBF31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>
            <a:extLst>
              <a:ext uri="{FF2B5EF4-FFF2-40B4-BE49-F238E27FC236}">
                <a16:creationId xmlns="" xmlns:a16="http://schemas.microsoft.com/office/drawing/2014/main" id="{976B14B6-31ED-4B40-8C12-BB5F0F43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Ann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Slide Number Placeholder 3">
            <a:extLst>
              <a:ext uri="{FF2B5EF4-FFF2-40B4-BE49-F238E27FC236}">
                <a16:creationId xmlns="" xmlns:a16="http://schemas.microsoft.com/office/drawing/2014/main" id="{A10FAC51-7219-0F43-AF12-EDFA715007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07D26B-461E-BE47-B085-6F630EBF4D22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="" xmlns:a16="http://schemas.microsoft.com/office/drawing/2014/main" id="{32597373-4B5C-7D43-89A6-5EAAAEBF31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>
            <a:extLst>
              <a:ext uri="{FF2B5EF4-FFF2-40B4-BE49-F238E27FC236}">
                <a16:creationId xmlns="" xmlns:a16="http://schemas.microsoft.com/office/drawing/2014/main" id="{976B14B6-31ED-4B40-8C12-BB5F0F43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Slide Number Placeholder 3">
            <a:extLst>
              <a:ext uri="{FF2B5EF4-FFF2-40B4-BE49-F238E27FC236}">
                <a16:creationId xmlns="" xmlns:a16="http://schemas.microsoft.com/office/drawing/2014/main" id="{A10FAC51-7219-0F43-AF12-EDFA715007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07D26B-461E-BE47-B085-6F630EBF4D22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="" xmlns:a16="http://schemas.microsoft.com/office/drawing/2014/main" id="{32597373-4B5C-7D43-89A6-5EAAAEBF31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>
            <a:extLst>
              <a:ext uri="{FF2B5EF4-FFF2-40B4-BE49-F238E27FC236}">
                <a16:creationId xmlns="" xmlns:a16="http://schemas.microsoft.com/office/drawing/2014/main" id="{976B14B6-31ED-4B40-8C12-BB5F0F43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Juanita – 10 mins</a:t>
            </a:r>
          </a:p>
          <a:p>
            <a:endParaRPr lang="en-US" altLang="en-US" baseline="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starting from a position of an open question – we were aware that librarians working with researchers are well-entrenched providing systematic reviews – but we wanted to better understand the whole research life cycle process and see where emerging practices for library scientists were opening up to collaborate with researchers :</a:t>
            </a:r>
          </a:p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Project was broken</a:t>
            </a:r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down into two phases:  </a:t>
            </a: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P1</a:t>
            </a:r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-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Objectives– to better understand the research</a:t>
            </a:r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life cycle – with every phase examined; identify best and emerging practices in research management and research support; identify comparable organizations and highlight their services to support research management</a:t>
            </a:r>
          </a:p>
          <a:p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This research was conducted through a literature review as well as interviews with researchers from the Wilson Centre at UHN</a:t>
            </a:r>
          </a:p>
          <a:p>
            <a:endParaRPr lang="en-US" altLang="en-US" baseline="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P2 – Objectives – to build on P1 – we wanted to enrich the information collected from the P1 environmental scan and start to dig deeper into opportunities.  </a:t>
            </a:r>
          </a:p>
          <a:p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To this end, Mikaela conducted a series of interviews – including information professionals who provide direct research support to researchers, other information professionals who are leaders in the development of innovative services and research collaboration, as well as technology leaders.</a:t>
            </a:r>
          </a:p>
          <a:p>
            <a:endParaRPr lang="en-US" altLang="en-US" baseline="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It became clear that this was a massive project – and that, in fact, we are only getting started …</a:t>
            </a:r>
          </a:p>
          <a:p>
            <a:endParaRPr lang="en-US" altLang="en-US" baseline="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Slide Number Placeholder 3">
            <a:extLst>
              <a:ext uri="{FF2B5EF4-FFF2-40B4-BE49-F238E27FC236}">
                <a16:creationId xmlns="" xmlns:a16="http://schemas.microsoft.com/office/drawing/2014/main" id="{A10FAC51-7219-0F43-AF12-EDFA715007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07D26B-461E-BE47-B085-6F630EBF4D22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Kim – 30</a:t>
            </a:r>
            <a:r>
              <a:rPr lang="en-US" baseline="0" dirty="0" smtClean="0"/>
              <a:t> – 40 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338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434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233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007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Where librarians can support the research process</a:t>
            </a:r>
          </a:p>
          <a:p>
            <a:endParaRPr lang="en-CA" dirty="0"/>
          </a:p>
          <a:p>
            <a:r>
              <a:rPr lang="en-CA" dirty="0"/>
              <a:t>DMP contains: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Types of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Who owns the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Who can access the data during the research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Who maintains the data during the research process?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How will the data be described?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Metadata standards, file naming conventions, taxonomy, whether proprietary software is needed to read the data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/>
              <a:t>Preservation after research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Where will it be stored for long term?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Funder requirements for open data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Privacy re: human subject data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/>
              <a:t>Will data be shared?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CA" dirty="0"/>
              <a:t>DMP Tools: In Canada, Portage Network provides the DMP Assistant ; free; bilingual; templates coming soon.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CA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CA" dirty="0"/>
              <a:t>CIHR has had an open access policy since 2008; in 2015, the tri-council released an OA policy based on CIHR’s policy: all publicly funded research publications must be open within 2 months of publication.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CA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CA" dirty="0"/>
              <a:t>As of 2008, recipients of CIHR funding must: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d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eposit bioinformatics, atomic, and molecular coordinate data into the appropriate public database immediately upon publication of research results;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Retain original data sets for a minimum of five years after the end of the grant (or longer if other policies apply)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CA" sz="1200" b="0" i="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245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EA9F0-0083-DD41-B9C7-6538B72CB82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62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867EC56D-D339-F64D-AD65-239F1B9CC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1763"/>
            <a:ext cx="9144000" cy="376237"/>
          </a:xfrm>
          <a:prstGeom prst="rect">
            <a:avLst/>
          </a:prstGeom>
          <a:solidFill>
            <a:srgbClr val="FDB91F"/>
          </a:solidFill>
          <a:ln w="9525">
            <a:solidFill>
              <a:srgbClr val="E6C03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002855"/>
                </a:solidFill>
                <a:latin typeface="Myriad Pro Light" charset="0"/>
              </a:rPr>
              <a:t>M  I  C  H  E  N  E  R  .  C  A</a:t>
            </a:r>
          </a:p>
        </p:txBody>
      </p:sp>
      <p:pic>
        <p:nvPicPr>
          <p:cNvPr id="5" name="Picture 5" descr="Michener_logo_colour_png.png">
            <a:extLst>
              <a:ext uri="{FF2B5EF4-FFF2-40B4-BE49-F238E27FC236}">
                <a16:creationId xmlns="" xmlns:a16="http://schemas.microsoft.com/office/drawing/2014/main" id="{60DAC6AD-BA6B-FA4A-9107-2C517E7B7D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346710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9144000" cy="1295400"/>
          </a:xfrm>
          <a:solidFill>
            <a:srgbClr val="002855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1276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47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34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1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31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30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14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10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81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110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510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F7F87CCF-FEFB-ED40-8792-11D6B0DB9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0028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2B430802-891D-FB40-B819-F87D5B9C92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5563"/>
            <a:ext cx="8229600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Text Box 10">
            <a:extLst>
              <a:ext uri="{FF2B5EF4-FFF2-40B4-BE49-F238E27FC236}">
                <a16:creationId xmlns="" xmlns:a16="http://schemas.microsoft.com/office/drawing/2014/main" id="{66F18A67-3290-CF47-96E6-65660AD5C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1763"/>
            <a:ext cx="9144000" cy="376237"/>
          </a:xfrm>
          <a:prstGeom prst="rect">
            <a:avLst/>
          </a:prstGeom>
          <a:solidFill>
            <a:srgbClr val="FDB91F"/>
          </a:solidFill>
          <a:ln w="9525">
            <a:solidFill>
              <a:srgbClr val="E6C03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002855"/>
                </a:solidFill>
                <a:latin typeface="Myriad Pro Light" pitchFamily="34" charset="0"/>
                <a:ea typeface="+mn-ea"/>
              </a:rPr>
              <a:t>T  H  E     M  I  C  H  E  N  E  R     I  N  S  T  I  T  U  T  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TC Berkeley Oldstyle Std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TC Berkeley Oldstyle Std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TC Berkeley Oldstyle Std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TC Berkeley Oldstyle Std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TC Berkeley Oldstyle St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TC Berkeley Oldstyle St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TC Berkeley Oldstyle St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TC Berkeley Oldstyle St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chener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chener.ca/research-institute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ARussell@Michener.ca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mberly.Silk@Gmail.com" TargetMode="External"/><Relationship Id="rId4" Type="http://schemas.openxmlformats.org/officeDocument/2006/relationships/hyperlink" Target="mailto:Jrichardson@Michener.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vious.lib.uci.edu/ds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uides.library.ucsc.edu/datamanagemen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shtm.ac.uk/research/research-publications-research-dat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cience.gc.ca/eic/site/063.nsf/eng/h_F6765465.html?OpenDocumen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="" xmlns:a16="http://schemas.microsoft.com/office/drawing/2014/main" id="{BC7E5FDD-426F-A448-9CA8-D6CD0F29D0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Myriad Pro" pitchFamily="34" charset="0"/>
                <a:ea typeface="ＭＳ Ｐゴシック" panose="020B0600070205080204" pitchFamily="34" charset="-128"/>
              </a:rPr>
              <a:t>Designing Best and Emerging Practices in Research Management</a:t>
            </a:r>
            <a:endParaRPr lang="en-US" altLang="en-US" sz="4000" dirty="0">
              <a:latin typeface="Myriad Pro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2" name="Subtitle 2">
            <a:extLst>
              <a:ext uri="{FF2B5EF4-FFF2-40B4-BE49-F238E27FC236}">
                <a16:creationId xmlns="" xmlns:a16="http://schemas.microsoft.com/office/drawing/2014/main" id="{A6F32D35-6768-F944-A27B-2F02063A65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OLA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SuperConference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2018</a:t>
            </a:r>
          </a:p>
          <a:p>
            <a:pPr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Dr. Ann Russell, Ph.D.</a:t>
            </a:r>
          </a:p>
          <a:p>
            <a:pPr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Juanita Richardson, MLIS, MBA, AHIP</a:t>
            </a:r>
          </a:p>
          <a:p>
            <a:pPr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Kimberly Silk, MLS</a:t>
            </a: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="" xmlns:a16="http://schemas.microsoft.com/office/drawing/2014/main" id="{3A65E04A-0776-E24F-9A42-61F454602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Stage 3: Publishing</a:t>
            </a:r>
          </a:p>
        </p:txBody>
      </p:sp>
      <p:sp>
        <p:nvSpPr>
          <p:cNvPr id="14339" name="Content Placeholder 3">
            <a:extLst>
              <a:ext uri="{FF2B5EF4-FFF2-40B4-BE49-F238E27FC236}">
                <a16:creationId xmlns="" xmlns:a16="http://schemas.microsoft.com/office/drawing/2014/main" id="{AB76940C-E346-4E4E-A897-755989A39BD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Identify (OA) publications 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Deposit work - publications and data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Assign permanent identifiers to work (DOI) and to authors (</a:t>
            </a:r>
            <a:r>
              <a:rPr lang="en-CA" altLang="en-US" dirty="0" err="1">
                <a:ea typeface="ＭＳ Ｐゴシック" panose="020B0600070205080204" pitchFamily="34" charset="-128"/>
              </a:rPr>
              <a:t>ORCiD</a:t>
            </a:r>
            <a:r>
              <a:rPr lang="en-CA" altLang="en-US" dirty="0">
                <a:ea typeface="ＭＳ Ｐゴシック" panose="020B0600070205080204" pitchFamily="34" charset="-128"/>
              </a:rPr>
              <a:t>)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Follow your DMP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F45A81E-3D56-9F49-B0BB-79C0DC364F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75" y="1600200"/>
            <a:ext cx="4493448" cy="1895673"/>
          </a:xfrm>
        </p:spPr>
      </p:pic>
      <p:sp>
        <p:nvSpPr>
          <p:cNvPr id="9" name="Oval 8">
            <a:extLst>
              <a:ext uri="{FF2B5EF4-FFF2-40B4-BE49-F238E27FC236}">
                <a16:creationId xmlns="" xmlns:a16="http://schemas.microsoft.com/office/drawing/2014/main" id="{F0C69BC4-3BDE-7044-858A-9AC579E70BCC}"/>
              </a:ext>
            </a:extLst>
          </p:cNvPr>
          <p:cNvSpPr/>
          <p:nvPr/>
        </p:nvSpPr>
        <p:spPr>
          <a:xfrm>
            <a:off x="3105322" y="2733873"/>
            <a:ext cx="1447800" cy="7620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A7D5AA3-E6D8-3545-9510-E64F4DB2B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56" y="4530034"/>
            <a:ext cx="3963087" cy="11476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="" xmlns:a16="http://schemas.microsoft.com/office/drawing/2014/main" id="{DBC1ABB2-426B-5446-991E-0BC44326A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Stage 4: Discovery &amp; Impact</a:t>
            </a:r>
          </a:p>
        </p:txBody>
      </p:sp>
      <p:sp>
        <p:nvSpPr>
          <p:cNvPr id="15363" name="Content Placeholder 3">
            <a:extLst>
              <a:ext uri="{FF2B5EF4-FFF2-40B4-BE49-F238E27FC236}">
                <a16:creationId xmlns="" xmlns:a16="http://schemas.microsoft.com/office/drawing/2014/main" id="{D7BC3FF6-97A0-684B-BF1C-FC0DEEB1DFE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Research impact metrics – traditional and </a:t>
            </a:r>
            <a:r>
              <a:rPr lang="en-CA" altLang="en-US" dirty="0" err="1">
                <a:ea typeface="ＭＳ Ｐゴシック" panose="020B0600070205080204" pitchFamily="34" charset="-128"/>
              </a:rPr>
              <a:t>altmetrics</a:t>
            </a:r>
            <a:endParaRPr lang="en-CA" altLang="en-US" dirty="0">
              <a:ea typeface="ＭＳ Ｐゴシック" panose="020B0600070205080204" pitchFamily="34" charset="-128"/>
            </a:endParaRPr>
          </a:p>
          <a:p>
            <a:r>
              <a:rPr lang="en-CA" altLang="en-US" dirty="0">
                <a:ea typeface="ＭＳ Ｐゴシック" panose="020B0600070205080204" pitchFamily="34" charset="-128"/>
              </a:rPr>
              <a:t>Social media for distribution and awareness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4925F81-441F-EA46-8912-EBD3E19AA51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52" y="1600200"/>
            <a:ext cx="4493448" cy="1895673"/>
          </a:xfrm>
        </p:spPr>
      </p:pic>
      <p:sp>
        <p:nvSpPr>
          <p:cNvPr id="9" name="Oval 8">
            <a:extLst>
              <a:ext uri="{FF2B5EF4-FFF2-40B4-BE49-F238E27FC236}">
                <a16:creationId xmlns="" xmlns:a16="http://schemas.microsoft.com/office/drawing/2014/main" id="{17439306-557E-BC47-8992-A592BE9A587F}"/>
              </a:ext>
            </a:extLst>
          </p:cNvPr>
          <p:cNvSpPr/>
          <p:nvPr/>
        </p:nvSpPr>
        <p:spPr>
          <a:xfrm>
            <a:off x="1563276" y="2667000"/>
            <a:ext cx="1676400" cy="9237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="" xmlns:a16="http://schemas.microsoft.com/office/drawing/2014/main" id="{E666F596-52FF-3444-A9A8-CC6BA5894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Stage 5: Preservation</a:t>
            </a:r>
          </a:p>
        </p:txBody>
      </p:sp>
      <p:sp>
        <p:nvSpPr>
          <p:cNvPr id="16387" name="Content Placeholder 3">
            <a:extLst>
              <a:ext uri="{FF2B5EF4-FFF2-40B4-BE49-F238E27FC236}">
                <a16:creationId xmlns="" xmlns:a16="http://schemas.microsoft.com/office/drawing/2014/main" id="{53D4FE0E-63F2-0D42-9F1D-9C84B2A2D0F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Migrate data to sustainable formats:</a:t>
            </a:r>
          </a:p>
          <a:p>
            <a:pPr lvl="1"/>
            <a:r>
              <a:rPr lang="en-CA" altLang="en-US" dirty="0">
                <a:ea typeface="ＭＳ Ｐゴシック" panose="020B0600070205080204" pitchFamily="34" charset="-128"/>
              </a:rPr>
              <a:t>Text: PDF, CSV, TXT, XML, RTF</a:t>
            </a:r>
          </a:p>
          <a:p>
            <a:pPr lvl="1"/>
            <a:r>
              <a:rPr lang="en-CA" altLang="en-US" dirty="0">
                <a:ea typeface="ＭＳ Ｐゴシック" panose="020B0600070205080204" pitchFamily="34" charset="-128"/>
              </a:rPr>
              <a:t>Images: TIFF, JPEG, GIF</a:t>
            </a:r>
          </a:p>
          <a:p>
            <a:pPr lvl="1"/>
            <a:r>
              <a:rPr lang="en-CA" altLang="en-US" dirty="0">
                <a:ea typeface="ＭＳ Ｐゴシック" panose="020B0600070205080204" pitchFamily="34" charset="-128"/>
              </a:rPr>
              <a:t>Audio: AIF, WAV</a:t>
            </a:r>
          </a:p>
          <a:p>
            <a:pPr lvl="1"/>
            <a:r>
              <a:rPr lang="en-CA" altLang="en-US" dirty="0">
                <a:ea typeface="ＭＳ Ｐゴシック" panose="020B0600070205080204" pitchFamily="34" charset="-128"/>
              </a:rPr>
              <a:t>Video: AVI, MP4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Document data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Store all outputs reliably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DFC02AD-5BA1-654B-A629-3FAD59C2816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" y="1600200"/>
            <a:ext cx="4493448" cy="1895673"/>
          </a:xfrm>
        </p:spPr>
      </p:pic>
      <p:sp>
        <p:nvSpPr>
          <p:cNvPr id="9" name="Oval 8">
            <a:extLst>
              <a:ext uri="{FF2B5EF4-FFF2-40B4-BE49-F238E27FC236}">
                <a16:creationId xmlns="" xmlns:a16="http://schemas.microsoft.com/office/drawing/2014/main" id="{76B224AB-E836-4641-A09F-5D9005D4F07E}"/>
              </a:ext>
            </a:extLst>
          </p:cNvPr>
          <p:cNvSpPr/>
          <p:nvPr/>
        </p:nvSpPr>
        <p:spPr>
          <a:xfrm>
            <a:off x="304800" y="2733873"/>
            <a:ext cx="1447800" cy="7620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="" xmlns:a16="http://schemas.microsoft.com/office/drawing/2014/main" id="{E07ED7EF-AFFB-D14B-B76E-4AD64898F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Phase 2: Interviews</a:t>
            </a:r>
          </a:p>
        </p:txBody>
      </p:sp>
      <p:sp>
        <p:nvSpPr>
          <p:cNvPr id="17410" name="Content Placeholder 4">
            <a:extLst>
              <a:ext uri="{FF2B5EF4-FFF2-40B4-BE49-F238E27FC236}">
                <a16:creationId xmlns="" xmlns:a16="http://schemas.microsoft.com/office/drawing/2014/main" id="{0695FEF8-D01F-5F4C-B31E-FF89CD596C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altLang="en-US" dirty="0">
                <a:ea typeface="ＭＳ Ｐゴシック" panose="020B0600070205080204" pitchFamily="34" charset="-128"/>
              </a:rPr>
              <a:t>Interviews with 7 information professionals in healthcare &amp; research environments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Gerstein Science Information Centre, University of Toronto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St. Michael’s Hospital (Toronto)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University Health Network (Toronto)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Canadian Research Knowledge Network (Canada)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National Institute of Health (U.S)</a:t>
            </a:r>
          </a:p>
          <a:p>
            <a:r>
              <a:rPr lang="en-CA" altLang="en-US" dirty="0" err="1">
                <a:ea typeface="ＭＳ Ｐゴシック" panose="020B0600070205080204" pitchFamily="34" charset="-128"/>
              </a:rPr>
              <a:t>Taubman</a:t>
            </a:r>
            <a:r>
              <a:rPr lang="en-CA" altLang="en-US" dirty="0">
                <a:ea typeface="ＭＳ Ｐゴシック" panose="020B0600070205080204" pitchFamily="34" charset="-128"/>
              </a:rPr>
              <a:t> Health Sciences Library, University of Michigan (U.S.)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>
            <a:extLst>
              <a:ext uri="{FF2B5EF4-FFF2-40B4-BE49-F238E27FC236}">
                <a16:creationId xmlns="" xmlns:a16="http://schemas.microsoft.com/office/drawing/2014/main" id="{AA069AA4-2E4E-2A48-942A-31F6C477C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Q1:</a:t>
            </a:r>
          </a:p>
        </p:txBody>
      </p:sp>
      <p:sp>
        <p:nvSpPr>
          <p:cNvPr id="18435" name="Text Placeholder 5">
            <a:extLst>
              <a:ext uri="{FF2B5EF4-FFF2-40B4-BE49-F238E27FC236}">
                <a16:creationId xmlns="" xmlns:a16="http://schemas.microsoft.com/office/drawing/2014/main" id="{42477B9D-BB51-A446-995E-CD895E98C3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What do you feel are some of the essential services currently offered to support healthcare education research and scholarship?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="" xmlns:a16="http://schemas.microsoft.com/office/drawing/2014/main" id="{9544E360-DFC9-B447-AAC6-A299DBD5FA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221799"/>
              </p:ext>
            </p:extLst>
          </p:nvPr>
        </p:nvGraphicFramePr>
        <p:xfrm>
          <a:off x="3657600" y="273050"/>
          <a:ext cx="5257800" cy="605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="" xmlns:a16="http://schemas.microsoft.com/office/drawing/2014/main" id="{5022CEFD-D069-AB42-8EB6-3E8D92504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Q2:</a:t>
            </a:r>
          </a:p>
        </p:txBody>
      </p:sp>
      <p:sp>
        <p:nvSpPr>
          <p:cNvPr id="19459" name="Text Placeholder 3">
            <a:extLst>
              <a:ext uri="{FF2B5EF4-FFF2-40B4-BE49-F238E27FC236}">
                <a16:creationId xmlns="" xmlns:a16="http://schemas.microsoft.com/office/drawing/2014/main" id="{9AC90893-F759-9B49-B637-FB8DACA5F0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What sorts of changes or shifts in practice have you noticed in the past few years, and how has this influenced your services?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FCA5545B-CFB0-C64A-B423-2E6E4AEBA2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320819"/>
              </p:ext>
            </p:extLst>
          </p:nvPr>
        </p:nvGraphicFramePr>
        <p:xfrm>
          <a:off x="3810000" y="273050"/>
          <a:ext cx="4838700" cy="605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="" xmlns:a16="http://schemas.microsoft.com/office/drawing/2014/main" id="{07D592B1-356F-ED43-8BB5-B8756D5E1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Q3:</a:t>
            </a:r>
          </a:p>
        </p:txBody>
      </p:sp>
      <p:sp>
        <p:nvSpPr>
          <p:cNvPr id="20483" name="Text Placeholder 3">
            <a:extLst>
              <a:ext uri="{FF2B5EF4-FFF2-40B4-BE49-F238E27FC236}">
                <a16:creationId xmlns="" xmlns:a16="http://schemas.microsoft.com/office/drawing/2014/main" id="{3C74A134-D837-DF49-9592-611EE609C16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What do you imagine the role of the librarian will be in supporting healthcare education research and scholarship in the future? What about the library as a space?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B859F065-C7C5-9B41-AB56-B664265645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440429"/>
              </p:ext>
            </p:extLst>
          </p:nvPr>
        </p:nvGraphicFramePr>
        <p:xfrm>
          <a:off x="3733800" y="273050"/>
          <a:ext cx="5163239" cy="605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="" xmlns:a16="http://schemas.microsoft.com/office/drawing/2014/main" id="{278E5379-1044-D341-A067-B3AEA297D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Q4:</a:t>
            </a:r>
          </a:p>
        </p:txBody>
      </p:sp>
      <p:sp>
        <p:nvSpPr>
          <p:cNvPr id="21507" name="Text Placeholder 3">
            <a:extLst>
              <a:ext uri="{FF2B5EF4-FFF2-40B4-BE49-F238E27FC236}">
                <a16:creationId xmlns="" xmlns:a16="http://schemas.microsoft.com/office/drawing/2014/main" id="{D061172F-73A3-3143-AF78-B3634A5178C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In addition to the changes or shifts in practice in recent years, what shifts or changes do you anticipate going forward?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A0FD3169-A72D-204F-87DF-21F58EF32D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14067"/>
              </p:ext>
            </p:extLst>
          </p:nvPr>
        </p:nvGraphicFramePr>
        <p:xfrm>
          <a:off x="3657600" y="273049"/>
          <a:ext cx="53086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="" xmlns:a16="http://schemas.microsoft.com/office/drawing/2014/main" id="{AABE3115-2DCF-D345-96EF-3E82E06D1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Q5:</a:t>
            </a:r>
          </a:p>
        </p:txBody>
      </p:sp>
      <p:sp>
        <p:nvSpPr>
          <p:cNvPr id="22531" name="Text Placeholder 3">
            <a:extLst>
              <a:ext uri="{FF2B5EF4-FFF2-40B4-BE49-F238E27FC236}">
                <a16:creationId xmlns="" xmlns:a16="http://schemas.microsoft.com/office/drawing/2014/main" id="{4FC7A947-B5E8-674D-9B03-50733845960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What sorts of changes are you most excited about or looking forward to, in both your practice as an information professional as well as the larger landscape of library services?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E0643686-DB48-DD4E-8CDE-E1C747DC4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503690"/>
              </p:ext>
            </p:extLst>
          </p:nvPr>
        </p:nvGraphicFramePr>
        <p:xfrm>
          <a:off x="3886200" y="273050"/>
          <a:ext cx="48196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="" xmlns:a16="http://schemas.microsoft.com/office/drawing/2014/main" id="{E0DF8661-35F9-E540-A14A-7EF1D2832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Q6:</a:t>
            </a:r>
          </a:p>
        </p:txBody>
      </p:sp>
      <p:sp>
        <p:nvSpPr>
          <p:cNvPr id="23555" name="Text Placeholder 3">
            <a:extLst>
              <a:ext uri="{FF2B5EF4-FFF2-40B4-BE49-F238E27FC236}">
                <a16:creationId xmlns="" xmlns:a16="http://schemas.microsoft.com/office/drawing/2014/main" id="{099ECCE6-1770-0B4C-BE0D-6EEB62DBB99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Which changes do you think will have the most significant impact on library services in the future?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2AB5F7A6-BD35-7B4F-AA79-D769472F11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694071"/>
              </p:ext>
            </p:extLst>
          </p:nvPr>
        </p:nvGraphicFramePr>
        <p:xfrm>
          <a:off x="3657600" y="273049"/>
          <a:ext cx="52133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="" xmlns:a16="http://schemas.microsoft.com/office/drawing/2014/main" id="{A8249462-90F4-F148-86EB-4FA92645B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Background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146" name="Content Placeholder 2">
            <a:extLst>
              <a:ext uri="{FF2B5EF4-FFF2-40B4-BE49-F238E27FC236}">
                <a16:creationId xmlns="" xmlns:a16="http://schemas.microsoft.com/office/drawing/2014/main" id="{8CD9C89A-0126-2D4F-AFA6-4ADAD1C46C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Michener Institute </a:t>
            </a:r>
            <a:r>
              <a:rPr lang="en-US" altLang="en-US" sz="2800" dirty="0">
                <a:ea typeface="ＭＳ Ｐゴシック" panose="020B0600070205080204" pitchFamily="34" charset="-128"/>
              </a:rPr>
              <a:t>of Education at UHN </a:t>
            </a:r>
            <a:r>
              <a:rPr lang="en-US" altLang="en-US" sz="2800" dirty="0">
                <a:ea typeface="ＭＳ Ｐゴシック" panose="020B0600070205080204" pitchFamily="34" charset="-128"/>
                <a:hlinkClick r:id="rId3"/>
              </a:rPr>
              <a:t>http://michener.ca</a:t>
            </a:r>
            <a:r>
              <a:rPr lang="en-US" altLang="en-US" sz="2800" dirty="0" smtClean="0">
                <a:ea typeface="ＭＳ Ｐゴシック" panose="020B0600070205080204" pitchFamily="34" charset="-128"/>
                <a:hlinkClick r:id="rId3"/>
              </a:rPr>
              <a:t>/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Research Institute of </a:t>
            </a:r>
            <a:r>
              <a:rPr lang="en-US" altLang="en-US" sz="2800" dirty="0">
                <a:ea typeface="ＭＳ Ｐゴシック" panose="020B0600070205080204" pitchFamily="34" charset="-128"/>
              </a:rPr>
              <a:t>Healthcare Education </a:t>
            </a:r>
            <a:r>
              <a:rPr lang="en-US" altLang="en-US" sz="2800" dirty="0">
                <a:ea typeface="ＭＳ Ｐゴシック" panose="020B0600070205080204" pitchFamily="34" charset="-128"/>
                <a:hlinkClick r:id="rId4"/>
              </a:rPr>
              <a:t>http://michener.ca/research-institute</a:t>
            </a:r>
            <a:r>
              <a:rPr lang="en-US" altLang="en-US" sz="2800" dirty="0" smtClean="0">
                <a:ea typeface="ＭＳ Ｐゴシック" panose="020B0600070205080204" pitchFamily="34" charset="-128"/>
                <a:hlinkClick r:id="rId4"/>
              </a:rPr>
              <a:t>/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="" xmlns:a16="http://schemas.microsoft.com/office/drawing/2014/main" id="{7596D68F-9A30-D64D-B848-D09C2A2D2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Q7:</a:t>
            </a:r>
          </a:p>
        </p:txBody>
      </p:sp>
      <p:sp>
        <p:nvSpPr>
          <p:cNvPr id="24579" name="Text Placeholder 3">
            <a:extLst>
              <a:ext uri="{FF2B5EF4-FFF2-40B4-BE49-F238E27FC236}">
                <a16:creationId xmlns="" xmlns:a16="http://schemas.microsoft.com/office/drawing/2014/main" id="{8B0FB325-8469-B941-B23E-8B1573706B8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How are you preparing for change in your role as an information professional?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FD1D19B0-00E3-A149-A056-DA7C53995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209765"/>
              </p:ext>
            </p:extLst>
          </p:nvPr>
        </p:nvGraphicFramePr>
        <p:xfrm>
          <a:off x="3810000" y="273050"/>
          <a:ext cx="52133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="" xmlns:a16="http://schemas.microsoft.com/office/drawing/2014/main" id="{2AB932FA-69F1-8E4A-A110-D38658FA5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Q8:</a:t>
            </a:r>
          </a:p>
        </p:txBody>
      </p:sp>
      <p:sp>
        <p:nvSpPr>
          <p:cNvPr id="25603" name="Text Placeholder 3">
            <a:extLst>
              <a:ext uri="{FF2B5EF4-FFF2-40B4-BE49-F238E27FC236}">
                <a16:creationId xmlns="" xmlns:a16="http://schemas.microsoft.com/office/drawing/2014/main" id="{DC895D75-26A2-984A-AD1C-58BCC2E5618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What competencies do you think librarians need to have to keep up with these anticipated changes?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349C5CD5-0A6B-C846-92E0-077711EC1C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479520"/>
              </p:ext>
            </p:extLst>
          </p:nvPr>
        </p:nvGraphicFramePr>
        <p:xfrm>
          <a:off x="3733799" y="273050"/>
          <a:ext cx="5105401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="" xmlns:a16="http://schemas.microsoft.com/office/drawing/2014/main" id="{11F3348C-A46D-C041-97D5-BAF19BDF8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Q9:</a:t>
            </a:r>
          </a:p>
        </p:txBody>
      </p:sp>
      <p:sp>
        <p:nvSpPr>
          <p:cNvPr id="26627" name="Text Placeholder 3">
            <a:extLst>
              <a:ext uri="{FF2B5EF4-FFF2-40B4-BE49-F238E27FC236}">
                <a16:creationId xmlns="" xmlns:a16="http://schemas.microsoft.com/office/drawing/2014/main" id="{6784F1E3-9B2B-EA4F-BAD1-5079F6004C1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What are some of the popular and emerging topics in library science more generally that you are aware of?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5CFF913E-7BCD-0543-93A7-3BEE6D1834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878454"/>
              </p:ext>
            </p:extLst>
          </p:nvPr>
        </p:nvGraphicFramePr>
        <p:xfrm>
          <a:off x="3810000" y="273051"/>
          <a:ext cx="4972050" cy="5853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="" xmlns:a16="http://schemas.microsoft.com/office/drawing/2014/main" id="{A8249462-90F4-F148-86EB-4FA92645B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Next Steps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146" name="Content Placeholder 2">
            <a:extLst>
              <a:ext uri="{FF2B5EF4-FFF2-40B4-BE49-F238E27FC236}">
                <a16:creationId xmlns="" xmlns:a16="http://schemas.microsoft.com/office/drawing/2014/main" id="{8CD9C89A-0126-2D4F-AFA6-4ADAD1C46C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343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="" xmlns:a16="http://schemas.microsoft.com/office/drawing/2014/main" id="{A8249462-90F4-F148-86EB-4FA92645B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Thank you!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146" name="Content Placeholder 2">
            <a:extLst>
              <a:ext uri="{FF2B5EF4-FFF2-40B4-BE49-F238E27FC236}">
                <a16:creationId xmlns="" xmlns:a16="http://schemas.microsoft.com/office/drawing/2014/main" id="{8CD9C89A-0126-2D4F-AFA6-4ADAD1C46C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4400" dirty="0" smtClean="0">
                <a:ea typeface="ＭＳ Ｐゴシック" panose="020B0600070205080204" pitchFamily="34" charset="-128"/>
              </a:rPr>
              <a:t>Q&amp;A</a:t>
            </a:r>
          </a:p>
          <a:p>
            <a:pPr marL="0" indent="0" eaLnBrk="1" hangingPunct="1">
              <a:buNone/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Contact: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Dr. Ann Russell  </a:t>
            </a:r>
            <a:r>
              <a:rPr lang="en-US" altLang="en-US" sz="2800" dirty="0" smtClean="0">
                <a:ea typeface="ＭＳ Ｐゴシック" panose="020B0600070205080204" pitchFamily="34" charset="-128"/>
                <a:hlinkClick r:id="rId3"/>
              </a:rPr>
              <a:t>ARussell@Michener.ca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Juanita Richardson  </a:t>
            </a:r>
            <a:r>
              <a:rPr lang="en-US" altLang="en-US" sz="2800" dirty="0" smtClean="0">
                <a:ea typeface="ＭＳ Ｐゴシック" panose="020B0600070205080204" pitchFamily="34" charset="-128"/>
                <a:hlinkClick r:id="rId4"/>
              </a:rPr>
              <a:t>Jrichardson@Michener.ca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Kimberly Silk  </a:t>
            </a:r>
            <a:r>
              <a:rPr lang="en-US" altLang="en-US" sz="2800" dirty="0" smtClean="0">
                <a:ea typeface="ＭＳ Ｐゴシック" panose="020B0600070205080204" pitchFamily="34" charset="-128"/>
                <a:hlinkClick r:id="rId5"/>
              </a:rPr>
              <a:t>Kimberly.Silk@Gmail.com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072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="" xmlns:a16="http://schemas.microsoft.com/office/drawing/2014/main" id="{A8249462-90F4-F148-86EB-4FA92645B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Survey: </a:t>
            </a:r>
            <a:r>
              <a:rPr lang="en-US" altLang="en-US" dirty="0">
                <a:ea typeface="ＭＳ Ｐゴシック" panose="020B0600070205080204" pitchFamily="34" charset="-128"/>
              </a:rPr>
              <a:t>Purpose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="" xmlns:a16="http://schemas.microsoft.com/office/drawing/2014/main" id="{8CD9C89A-0126-2D4F-AFA6-4ADAD1C46C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To identify approaches and best practices for designing Research Services in a Healthcare Education environment;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Phase 1: Environmental Scan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Phase 2: Interviews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with professionals </a:t>
            </a:r>
            <a:r>
              <a:rPr lang="en-US" altLang="en-US" sz="2800" dirty="0">
                <a:ea typeface="ＭＳ Ｐゴシック" panose="020B0600070205080204" pitchFamily="34" charset="-128"/>
              </a:rPr>
              <a:t>working in healthcare and research environments</a:t>
            </a:r>
          </a:p>
        </p:txBody>
      </p:sp>
    </p:spTree>
    <p:extLst>
      <p:ext uri="{BB962C8B-B14F-4D97-AF65-F5344CB8AC3E}">
        <p14:creationId xmlns:p14="http://schemas.microsoft.com/office/powerpoint/2010/main" val="32755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="" xmlns:a16="http://schemas.microsoft.com/office/drawing/2014/main" id="{88CF661C-091C-AD46-99BC-E8F8BFDA9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Research Life Cycle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42AA5BD-5D0E-D94D-9279-30577199F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034381"/>
            <a:ext cx="8128000" cy="3429000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F0A7994-0646-4645-B54A-82FFDD44F6DA}"/>
              </a:ext>
            </a:extLst>
          </p:cNvPr>
          <p:cNvSpPr txBox="1"/>
          <p:nvPr/>
        </p:nvSpPr>
        <p:spPr>
          <a:xfrm>
            <a:off x="2209800" y="6223957"/>
            <a:ext cx="642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100" dirty="0"/>
              <a:t>Source: University of California Irvine Digital Scholarship Services at </a:t>
            </a:r>
            <a:r>
              <a:rPr lang="en-CA" sz="1100" dirty="0">
                <a:hlinkClick r:id="rId4"/>
              </a:rPr>
              <a:t>http://previous.lib.uci.edu/dss/</a:t>
            </a:r>
            <a:r>
              <a:rPr lang="en-CA" sz="11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="" xmlns:a16="http://schemas.microsoft.com/office/drawing/2014/main" id="{91886624-7354-9C41-A7B7-97ABCF5AF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Research Data Management Life Cycle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2A2BBEB-C2D1-194B-80F0-792A7A7C5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098" y="1255212"/>
            <a:ext cx="6251799" cy="4846637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72567B7-6D44-0F48-A08F-CD94FD4D4E01}"/>
              </a:ext>
            </a:extLst>
          </p:cNvPr>
          <p:cNvSpPr txBox="1"/>
          <p:nvPr/>
        </p:nvSpPr>
        <p:spPr>
          <a:xfrm>
            <a:off x="342897" y="6214061"/>
            <a:ext cx="8458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100" dirty="0"/>
              <a:t>Source: University of California Santa Cruz Library Research Data Management at </a:t>
            </a:r>
            <a:r>
              <a:rPr lang="en-CA" sz="1100" dirty="0">
                <a:hlinkClick r:id="rId4"/>
              </a:rPr>
              <a:t>https://guides.library.ucsc.edu/datamanagement</a:t>
            </a:r>
            <a:r>
              <a:rPr lang="en-CA" sz="11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="" xmlns:a16="http://schemas.microsoft.com/office/drawing/2014/main" id="{F107BE07-F4A4-5B46-8774-02099449C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Life Cycles: The Big Picture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A8A73A5-ECD4-DA4C-94ED-03B072589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283" y="1143000"/>
            <a:ext cx="4735433" cy="4846637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AD840C3-D138-614A-AD72-15425CDAF8C9}"/>
              </a:ext>
            </a:extLst>
          </p:cNvPr>
          <p:cNvSpPr txBox="1"/>
          <p:nvPr/>
        </p:nvSpPr>
        <p:spPr>
          <a:xfrm>
            <a:off x="152399" y="5989637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100" dirty="0"/>
              <a:t>Source: London School of Hygiene and Tropical Medicine – Research Publications &amp; Research Data at (</a:t>
            </a:r>
            <a:r>
              <a:rPr lang="en-CA" sz="1100" dirty="0">
                <a:hlinkClick r:id="rId4"/>
              </a:rPr>
              <a:t>https://www.lshtm.ac.uk/research/research-publications-research-data</a:t>
            </a:r>
            <a:r>
              <a:rPr lang="en-CA" sz="1100" dirty="0"/>
              <a:t>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FFE8E4-DA2D-7341-ADD2-703FB44E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Libraries supporting the research Life Cycle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87BE08-1FC5-0C46-BD72-8F3EF3F9C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Environmental Scan:</a:t>
            </a:r>
          </a:p>
        </p:txBody>
      </p:sp>
    </p:spTree>
    <p:extLst>
      <p:ext uri="{BB962C8B-B14F-4D97-AF65-F5344CB8AC3E}">
        <p14:creationId xmlns:p14="http://schemas.microsoft.com/office/powerpoint/2010/main" val="122899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="" xmlns:a16="http://schemas.microsoft.com/office/drawing/2014/main" id="{420DAF6A-1F83-1C41-8650-90E6D164D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Stage 1: Planning</a:t>
            </a:r>
          </a:p>
        </p:txBody>
      </p:sp>
      <p:sp>
        <p:nvSpPr>
          <p:cNvPr id="12291" name="Content Placeholder 3">
            <a:extLst>
              <a:ext uri="{FF2B5EF4-FFF2-40B4-BE49-F238E27FC236}">
                <a16:creationId xmlns="" xmlns:a16="http://schemas.microsoft.com/office/drawing/2014/main" id="{F09C4124-4543-ED4C-82D8-E1F526542A4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Identify funding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Collect and organize (data) assets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Citation management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Metadata schema, file naming conventions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Producing a data management plan (DMP)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Planning to share your work and your data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Funder policies about OA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4892D6E3-1A57-8640-8706-49754B242C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" y="1600200"/>
            <a:ext cx="4539343" cy="1915034"/>
          </a:xfrm>
        </p:spPr>
      </p:pic>
      <p:sp>
        <p:nvSpPr>
          <p:cNvPr id="6" name="Oval 5">
            <a:extLst>
              <a:ext uri="{FF2B5EF4-FFF2-40B4-BE49-F238E27FC236}">
                <a16:creationId xmlns="" xmlns:a16="http://schemas.microsoft.com/office/drawing/2014/main" id="{22EC8387-A350-2B48-BA8F-FBA6CFAF278C}"/>
              </a:ext>
            </a:extLst>
          </p:cNvPr>
          <p:cNvSpPr/>
          <p:nvPr/>
        </p:nvSpPr>
        <p:spPr>
          <a:xfrm>
            <a:off x="962890" y="1600200"/>
            <a:ext cx="1447800" cy="7620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55B983A-4961-DE47-A805-937DE52BB58D}"/>
              </a:ext>
            </a:extLst>
          </p:cNvPr>
          <p:cNvSpPr txBox="1"/>
          <p:nvPr/>
        </p:nvSpPr>
        <p:spPr>
          <a:xfrm>
            <a:off x="152400" y="5715000"/>
            <a:ext cx="4495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Tri-Agency Open Access Policy on Publications:</a:t>
            </a:r>
          </a:p>
          <a:p>
            <a:r>
              <a:rPr lang="en-CA" sz="1100" dirty="0">
                <a:hlinkClick r:id="rId4"/>
              </a:rPr>
              <a:t>http://www.science.gc.ca/eic/site/063.nsf/eng/h_F6765465.html?OpenDocument</a:t>
            </a:r>
            <a:r>
              <a:rPr lang="en-CA" sz="11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="" xmlns:a16="http://schemas.microsoft.com/office/drawing/2014/main" id="{0A6B3945-D367-234E-8DA3-A3F31FBF0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ea typeface="ＭＳ Ｐゴシック" panose="020B0600070205080204" pitchFamily="34" charset="-128"/>
              </a:rPr>
              <a:t>Stage 2: Implementation</a:t>
            </a:r>
          </a:p>
        </p:txBody>
      </p:sp>
      <p:sp>
        <p:nvSpPr>
          <p:cNvPr id="13315" name="Content Placeholder 3">
            <a:extLst>
              <a:ext uri="{FF2B5EF4-FFF2-40B4-BE49-F238E27FC236}">
                <a16:creationId xmlns="" xmlns:a16="http://schemas.microsoft.com/office/drawing/2014/main" id="{B5CCB786-065F-8D43-A8CF-E6FB52ACEB4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CA" altLang="en-US" dirty="0">
                <a:ea typeface="ＭＳ Ｐゴシック" panose="020B0600070205080204" pitchFamily="34" charset="-128"/>
              </a:rPr>
              <a:t>Organize and describe (data) assets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Analyze (data) assets</a:t>
            </a:r>
          </a:p>
          <a:p>
            <a:r>
              <a:rPr lang="en-CA" altLang="en-US" dirty="0">
                <a:ea typeface="ＭＳ Ｐゴシック" panose="020B0600070205080204" pitchFamily="34" charset="-128"/>
              </a:rPr>
              <a:t>Documenting data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F344C21-47F6-3943-81C0-8B4B8408DC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4580467" cy="1932384"/>
          </a:xfrm>
        </p:spPr>
      </p:pic>
      <p:sp>
        <p:nvSpPr>
          <p:cNvPr id="9" name="Oval 8">
            <a:extLst>
              <a:ext uri="{FF2B5EF4-FFF2-40B4-BE49-F238E27FC236}">
                <a16:creationId xmlns="" xmlns:a16="http://schemas.microsoft.com/office/drawing/2014/main" id="{BDBD2B34-BEFC-3F47-A89E-39C360A5ADFD}"/>
              </a:ext>
            </a:extLst>
          </p:cNvPr>
          <p:cNvSpPr/>
          <p:nvPr/>
        </p:nvSpPr>
        <p:spPr>
          <a:xfrm>
            <a:off x="2667000" y="1600200"/>
            <a:ext cx="1447800" cy="7620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c">
  <a:themeElements>
    <a:clrScheme name="Bas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ic">
      <a:majorFont>
        <a:latin typeface="ITC Berkeley Oldstyle Std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s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3145</TotalTime>
  <Words>1286</Words>
  <Application>Microsoft Office PowerPoint</Application>
  <PresentationFormat>On-screen Show (4:3)</PresentationFormat>
  <Paragraphs>174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Basic</vt:lpstr>
      <vt:lpstr>Designing Best and Emerging Practices in Research Management</vt:lpstr>
      <vt:lpstr>Background</vt:lpstr>
      <vt:lpstr>Survey: Purpose</vt:lpstr>
      <vt:lpstr>Research Life Cycle</vt:lpstr>
      <vt:lpstr>Research Data Management Life Cycle</vt:lpstr>
      <vt:lpstr>Life Cycles: The Big Picture</vt:lpstr>
      <vt:lpstr>Libraries supporting the research Life Cycle</vt:lpstr>
      <vt:lpstr>Stage 1: Planning</vt:lpstr>
      <vt:lpstr>Stage 2: Implementation</vt:lpstr>
      <vt:lpstr>Stage 3: Publishing</vt:lpstr>
      <vt:lpstr>Stage 4: Discovery &amp; Impact</vt:lpstr>
      <vt:lpstr>Stage 5: Preservation</vt:lpstr>
      <vt:lpstr>Phase 2: Interviews</vt:lpstr>
      <vt:lpstr>Q1:</vt:lpstr>
      <vt:lpstr>Q2:</vt:lpstr>
      <vt:lpstr>Q3:</vt:lpstr>
      <vt:lpstr>Q4:</vt:lpstr>
      <vt:lpstr>Q5:</vt:lpstr>
      <vt:lpstr>Q6:</vt:lpstr>
      <vt:lpstr>Q7:</vt:lpstr>
      <vt:lpstr>Q8:</vt:lpstr>
      <vt:lpstr>Q9:</vt:lpstr>
      <vt:lpstr>Next Steps</vt:lpstr>
      <vt:lpstr>Thank you!</vt:lpstr>
    </vt:vector>
  </TitlesOfParts>
  <Company>Michener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mgrant</dc:creator>
  <cp:lastModifiedBy>Juanita Richardson</cp:lastModifiedBy>
  <cp:revision>265</cp:revision>
  <cp:lastPrinted>2018-01-30T12:51:56Z</cp:lastPrinted>
  <dcterms:created xsi:type="dcterms:W3CDTF">2007-03-13T13:45:21Z</dcterms:created>
  <dcterms:modified xsi:type="dcterms:W3CDTF">2018-01-30T12:52:04Z</dcterms:modified>
</cp:coreProperties>
</file>