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54"/>
  </p:notesMasterIdLst>
  <p:handoutMasterIdLst>
    <p:handoutMasterId r:id="rId55"/>
  </p:handoutMasterIdLst>
  <p:sldIdLst>
    <p:sldId id="256" r:id="rId2"/>
    <p:sldId id="298" r:id="rId3"/>
    <p:sldId id="265" r:id="rId4"/>
    <p:sldId id="344" r:id="rId5"/>
    <p:sldId id="321" r:id="rId6"/>
    <p:sldId id="283" r:id="rId7"/>
    <p:sldId id="258" r:id="rId8"/>
    <p:sldId id="277" r:id="rId9"/>
    <p:sldId id="278" r:id="rId10"/>
    <p:sldId id="276" r:id="rId11"/>
    <p:sldId id="260" r:id="rId12"/>
    <p:sldId id="287" r:id="rId13"/>
    <p:sldId id="335" r:id="rId14"/>
    <p:sldId id="301" r:id="rId15"/>
    <p:sldId id="290" r:id="rId16"/>
    <p:sldId id="308" r:id="rId17"/>
    <p:sldId id="285" r:id="rId18"/>
    <p:sldId id="345" r:id="rId19"/>
    <p:sldId id="351" r:id="rId20"/>
    <p:sldId id="352" r:id="rId21"/>
    <p:sldId id="350" r:id="rId22"/>
    <p:sldId id="314" r:id="rId23"/>
    <p:sldId id="318" r:id="rId24"/>
    <p:sldId id="286" r:id="rId25"/>
    <p:sldId id="313" r:id="rId26"/>
    <p:sldId id="336" r:id="rId27"/>
    <p:sldId id="309" r:id="rId28"/>
    <p:sldId id="296" r:id="rId29"/>
    <p:sldId id="347" r:id="rId30"/>
    <p:sldId id="349" r:id="rId31"/>
    <p:sldId id="348" r:id="rId32"/>
    <p:sldId id="322" r:id="rId33"/>
    <p:sldId id="262" r:id="rId34"/>
    <p:sldId id="332" r:id="rId35"/>
    <p:sldId id="331" r:id="rId36"/>
    <p:sldId id="333" r:id="rId37"/>
    <p:sldId id="337" r:id="rId38"/>
    <p:sldId id="338" r:id="rId39"/>
    <p:sldId id="339" r:id="rId40"/>
    <p:sldId id="340" r:id="rId41"/>
    <p:sldId id="310" r:id="rId42"/>
    <p:sldId id="320" r:id="rId43"/>
    <p:sldId id="343" r:id="rId44"/>
    <p:sldId id="341" r:id="rId45"/>
    <p:sldId id="342" r:id="rId46"/>
    <p:sldId id="300" r:id="rId47"/>
    <p:sldId id="311" r:id="rId48"/>
    <p:sldId id="316" r:id="rId49"/>
    <p:sldId id="284" r:id="rId50"/>
    <p:sldId id="271" r:id="rId51"/>
    <p:sldId id="273" r:id="rId52"/>
    <p:sldId id="272" r:id="rId5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812" autoAdjust="0"/>
  </p:normalViewPr>
  <p:slideViewPr>
    <p:cSldViewPr snapToGrid="0">
      <p:cViewPr varScale="1">
        <p:scale>
          <a:sx n="90" d="100"/>
          <a:sy n="90" d="100"/>
        </p:scale>
        <p:origin x="696" y="66"/>
      </p:cViewPr>
      <p:guideLst/>
    </p:cSldViewPr>
  </p:slideViewPr>
  <p:outlineViewPr>
    <p:cViewPr>
      <p:scale>
        <a:sx n="33" d="100"/>
        <a:sy n="33" d="100"/>
      </p:scale>
      <p:origin x="0" y="-226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22249-EED5-4F2E-AC04-81135C88E05C}"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en-US"/>
        </a:p>
      </dgm:t>
    </dgm:pt>
    <dgm:pt modelId="{87EBD531-36EB-4F3B-80D4-B2A25A33C175}">
      <dgm:prSet phldrT="[Text]" custT="1"/>
      <dgm:spPr>
        <a:solidFill>
          <a:schemeClr val="accent2">
            <a:lumMod val="60000"/>
            <a:lumOff val="40000"/>
          </a:schemeClr>
        </a:solidFill>
      </dgm:spPr>
      <dgm:t>
        <a:bodyPr/>
        <a:lstStyle/>
        <a:p>
          <a:r>
            <a:rPr lang="en-US" sz="2400" dirty="0"/>
            <a:t>Planning</a:t>
          </a:r>
        </a:p>
      </dgm:t>
    </dgm:pt>
    <dgm:pt modelId="{F30F89A4-2E1B-4D2E-94F4-66E0783C27F3}" type="parTrans" cxnId="{DA974A33-BDFB-4DF9-8DF7-D9D4FF3A38CE}">
      <dgm:prSet/>
      <dgm:spPr/>
      <dgm:t>
        <a:bodyPr/>
        <a:lstStyle/>
        <a:p>
          <a:endParaRPr lang="en-US"/>
        </a:p>
      </dgm:t>
    </dgm:pt>
    <dgm:pt modelId="{A815ACE2-43B1-459B-8546-AF90CC5D0229}" type="sibTrans" cxnId="{DA974A33-BDFB-4DF9-8DF7-D9D4FF3A38CE}">
      <dgm:prSet custT="1"/>
      <dgm:spPr>
        <a:solidFill>
          <a:schemeClr val="accent2">
            <a:lumMod val="60000"/>
            <a:lumOff val="40000"/>
          </a:schemeClr>
        </a:solidFill>
      </dgm:spPr>
      <dgm:t>
        <a:bodyPr/>
        <a:lstStyle/>
        <a:p>
          <a:endParaRPr lang="en-US" sz="1800"/>
        </a:p>
      </dgm:t>
    </dgm:pt>
    <dgm:pt modelId="{0E226F0C-90E2-4E54-98E7-C8FF943859C4}">
      <dgm:prSet phldrT="[Text]" custT="1"/>
      <dgm:spPr/>
      <dgm:t>
        <a:bodyPr/>
        <a:lstStyle/>
        <a:p>
          <a:r>
            <a:rPr lang="en-US" sz="2400" dirty="0"/>
            <a:t>Testing</a:t>
          </a:r>
          <a:endParaRPr lang="en-US" sz="2000" dirty="0"/>
        </a:p>
      </dgm:t>
    </dgm:pt>
    <dgm:pt modelId="{66F8856E-A314-452E-9E26-7DD1A3D7491D}" type="parTrans" cxnId="{D746E3FA-BF38-4C22-8AD8-FF80608FA232}">
      <dgm:prSet/>
      <dgm:spPr/>
      <dgm:t>
        <a:bodyPr/>
        <a:lstStyle/>
        <a:p>
          <a:endParaRPr lang="en-US"/>
        </a:p>
      </dgm:t>
    </dgm:pt>
    <dgm:pt modelId="{D5510BF3-15B0-4378-AD9B-732DE56B324A}" type="sibTrans" cxnId="{D746E3FA-BF38-4C22-8AD8-FF80608FA232}">
      <dgm:prSet custT="1"/>
      <dgm:spPr/>
      <dgm:t>
        <a:bodyPr/>
        <a:lstStyle/>
        <a:p>
          <a:endParaRPr lang="en-US" sz="1800"/>
        </a:p>
      </dgm:t>
    </dgm:pt>
    <dgm:pt modelId="{B3712DB9-079F-46A1-8F1F-43E298C7692C}">
      <dgm:prSet phldrT="[Text]" custT="1"/>
      <dgm:spPr/>
      <dgm:t>
        <a:bodyPr/>
        <a:lstStyle/>
        <a:p>
          <a:r>
            <a:rPr lang="en-US" sz="2400" dirty="0"/>
            <a:t>Results &amp; Analysis</a:t>
          </a:r>
          <a:endParaRPr lang="en-US" sz="2000" dirty="0"/>
        </a:p>
      </dgm:t>
    </dgm:pt>
    <dgm:pt modelId="{9D5E8433-1519-40EC-9A28-AA6CE5CD40CA}" type="parTrans" cxnId="{3A46BFD6-60FC-46C2-983F-F5E18793A261}">
      <dgm:prSet/>
      <dgm:spPr/>
      <dgm:t>
        <a:bodyPr/>
        <a:lstStyle/>
        <a:p>
          <a:endParaRPr lang="en-US"/>
        </a:p>
      </dgm:t>
    </dgm:pt>
    <dgm:pt modelId="{44A94B4F-24A3-468C-96D7-4FC7E2D8FFEE}" type="sibTrans" cxnId="{3A46BFD6-60FC-46C2-983F-F5E18793A261}">
      <dgm:prSet custT="1"/>
      <dgm:spPr/>
      <dgm:t>
        <a:bodyPr/>
        <a:lstStyle/>
        <a:p>
          <a:endParaRPr lang="en-US" sz="1800"/>
        </a:p>
      </dgm:t>
    </dgm:pt>
    <dgm:pt modelId="{719F6F31-8875-447C-B328-40F5E7B31917}">
      <dgm:prSet phldrT="[Text]" custT="1"/>
      <dgm:spPr/>
      <dgm:t>
        <a:bodyPr/>
        <a:lstStyle/>
        <a:p>
          <a:r>
            <a:rPr lang="en-US" sz="2400" dirty="0" err="1"/>
            <a:t>Implemen-tation</a:t>
          </a:r>
          <a:endParaRPr lang="en-US" sz="2000" dirty="0"/>
        </a:p>
      </dgm:t>
    </dgm:pt>
    <dgm:pt modelId="{E2BF7DA4-21D8-474E-A136-021C87249ED7}" type="parTrans" cxnId="{3E209C0B-21D8-4031-8CBA-CAE602D785FE}">
      <dgm:prSet/>
      <dgm:spPr/>
      <dgm:t>
        <a:bodyPr/>
        <a:lstStyle/>
        <a:p>
          <a:endParaRPr lang="en-US"/>
        </a:p>
      </dgm:t>
    </dgm:pt>
    <dgm:pt modelId="{668DCA09-AD38-41E5-8D97-6BA45CDD95DB}" type="sibTrans" cxnId="{3E209C0B-21D8-4031-8CBA-CAE602D785FE}">
      <dgm:prSet custT="1"/>
      <dgm:spPr/>
      <dgm:t>
        <a:bodyPr/>
        <a:lstStyle/>
        <a:p>
          <a:endParaRPr lang="en-US" sz="1800"/>
        </a:p>
      </dgm:t>
    </dgm:pt>
    <dgm:pt modelId="{8958445A-E8C0-4714-AD0A-03B4A4803D01}">
      <dgm:prSet phldrT="[Text]" custT="1"/>
      <dgm:spPr/>
      <dgm:t>
        <a:bodyPr/>
        <a:lstStyle/>
        <a:p>
          <a:r>
            <a:rPr lang="en-US" sz="2400" dirty="0"/>
            <a:t>Retesting</a:t>
          </a:r>
        </a:p>
      </dgm:t>
    </dgm:pt>
    <dgm:pt modelId="{77C36BF0-DF65-44F8-9903-363F5DF225A1}" type="parTrans" cxnId="{2207E461-5F69-48BF-9D4C-7512D8AD3D7B}">
      <dgm:prSet/>
      <dgm:spPr/>
      <dgm:t>
        <a:bodyPr/>
        <a:lstStyle/>
        <a:p>
          <a:endParaRPr lang="en-US"/>
        </a:p>
      </dgm:t>
    </dgm:pt>
    <dgm:pt modelId="{FB6482DF-5961-4B28-88B4-ED936E7BEA9C}" type="sibTrans" cxnId="{2207E461-5F69-48BF-9D4C-7512D8AD3D7B}">
      <dgm:prSet custT="1"/>
      <dgm:spPr/>
      <dgm:t>
        <a:bodyPr/>
        <a:lstStyle/>
        <a:p>
          <a:endParaRPr lang="en-US" sz="1800"/>
        </a:p>
      </dgm:t>
    </dgm:pt>
    <dgm:pt modelId="{A09A7020-9E07-4313-84BE-04FE7FE56F42}" type="pres">
      <dgm:prSet presAssocID="{C6C22249-EED5-4F2E-AC04-81135C88E05C}" presName="cycle" presStyleCnt="0">
        <dgm:presLayoutVars>
          <dgm:dir/>
          <dgm:resizeHandles val="exact"/>
        </dgm:presLayoutVars>
      </dgm:prSet>
      <dgm:spPr/>
      <dgm:t>
        <a:bodyPr/>
        <a:lstStyle/>
        <a:p>
          <a:endParaRPr lang="en-US"/>
        </a:p>
      </dgm:t>
    </dgm:pt>
    <dgm:pt modelId="{4FFC0614-F0D9-4332-A750-16A493B466F1}" type="pres">
      <dgm:prSet presAssocID="{87EBD531-36EB-4F3B-80D4-B2A25A33C175}" presName="node" presStyleLbl="node1" presStyleIdx="0" presStyleCnt="5" custScaleX="111279" custScaleY="112391">
        <dgm:presLayoutVars>
          <dgm:bulletEnabled val="1"/>
        </dgm:presLayoutVars>
      </dgm:prSet>
      <dgm:spPr/>
      <dgm:t>
        <a:bodyPr/>
        <a:lstStyle/>
        <a:p>
          <a:endParaRPr lang="en-US"/>
        </a:p>
      </dgm:t>
    </dgm:pt>
    <dgm:pt modelId="{2000DD55-02B9-4927-A136-34C16313E88C}" type="pres">
      <dgm:prSet presAssocID="{A815ACE2-43B1-459B-8546-AF90CC5D0229}" presName="sibTrans" presStyleLbl="sibTrans2D1" presStyleIdx="0" presStyleCnt="5" custScaleX="111279" custScaleY="112391"/>
      <dgm:spPr/>
      <dgm:t>
        <a:bodyPr/>
        <a:lstStyle/>
        <a:p>
          <a:endParaRPr lang="en-US"/>
        </a:p>
      </dgm:t>
    </dgm:pt>
    <dgm:pt modelId="{0ADCE866-C18A-4691-82F0-DFF02DC961DE}" type="pres">
      <dgm:prSet presAssocID="{A815ACE2-43B1-459B-8546-AF90CC5D0229}" presName="connectorText" presStyleLbl="sibTrans2D1" presStyleIdx="0" presStyleCnt="5"/>
      <dgm:spPr/>
      <dgm:t>
        <a:bodyPr/>
        <a:lstStyle/>
        <a:p>
          <a:endParaRPr lang="en-US"/>
        </a:p>
      </dgm:t>
    </dgm:pt>
    <dgm:pt modelId="{DDAB4422-43CF-42E5-AB28-911BDA352839}" type="pres">
      <dgm:prSet presAssocID="{0E226F0C-90E2-4E54-98E7-C8FF943859C4}" presName="node" presStyleLbl="node1" presStyleIdx="1" presStyleCnt="5" custScaleX="111279" custScaleY="112391">
        <dgm:presLayoutVars>
          <dgm:bulletEnabled val="1"/>
        </dgm:presLayoutVars>
      </dgm:prSet>
      <dgm:spPr/>
      <dgm:t>
        <a:bodyPr/>
        <a:lstStyle/>
        <a:p>
          <a:endParaRPr lang="en-US"/>
        </a:p>
      </dgm:t>
    </dgm:pt>
    <dgm:pt modelId="{674756CD-79E4-4644-9011-B02FC2B09315}" type="pres">
      <dgm:prSet presAssocID="{D5510BF3-15B0-4378-AD9B-732DE56B324A}" presName="sibTrans" presStyleLbl="sibTrans2D1" presStyleIdx="1" presStyleCnt="5" custScaleX="111279" custScaleY="112391"/>
      <dgm:spPr/>
      <dgm:t>
        <a:bodyPr/>
        <a:lstStyle/>
        <a:p>
          <a:endParaRPr lang="en-US"/>
        </a:p>
      </dgm:t>
    </dgm:pt>
    <dgm:pt modelId="{0FFC5F0B-C7E9-4457-AE5C-62E848508FA8}" type="pres">
      <dgm:prSet presAssocID="{D5510BF3-15B0-4378-AD9B-732DE56B324A}" presName="connectorText" presStyleLbl="sibTrans2D1" presStyleIdx="1" presStyleCnt="5"/>
      <dgm:spPr/>
      <dgm:t>
        <a:bodyPr/>
        <a:lstStyle/>
        <a:p>
          <a:endParaRPr lang="en-US"/>
        </a:p>
      </dgm:t>
    </dgm:pt>
    <dgm:pt modelId="{87E4C8D7-68FF-4C07-918B-DDCC5175F033}" type="pres">
      <dgm:prSet presAssocID="{B3712DB9-079F-46A1-8F1F-43E298C7692C}" presName="node" presStyleLbl="node1" presStyleIdx="2" presStyleCnt="5" custScaleX="111279" custScaleY="112391">
        <dgm:presLayoutVars>
          <dgm:bulletEnabled val="1"/>
        </dgm:presLayoutVars>
      </dgm:prSet>
      <dgm:spPr/>
      <dgm:t>
        <a:bodyPr/>
        <a:lstStyle/>
        <a:p>
          <a:endParaRPr lang="en-US"/>
        </a:p>
      </dgm:t>
    </dgm:pt>
    <dgm:pt modelId="{B06C9090-1ADC-44D7-9429-69D6A5669388}" type="pres">
      <dgm:prSet presAssocID="{44A94B4F-24A3-468C-96D7-4FC7E2D8FFEE}" presName="sibTrans" presStyleLbl="sibTrans2D1" presStyleIdx="2" presStyleCnt="5" custScaleX="111279" custScaleY="112391"/>
      <dgm:spPr/>
      <dgm:t>
        <a:bodyPr/>
        <a:lstStyle/>
        <a:p>
          <a:endParaRPr lang="en-US"/>
        </a:p>
      </dgm:t>
    </dgm:pt>
    <dgm:pt modelId="{58A67367-8319-43E5-9928-EB9479CE4602}" type="pres">
      <dgm:prSet presAssocID="{44A94B4F-24A3-468C-96D7-4FC7E2D8FFEE}" presName="connectorText" presStyleLbl="sibTrans2D1" presStyleIdx="2" presStyleCnt="5"/>
      <dgm:spPr/>
      <dgm:t>
        <a:bodyPr/>
        <a:lstStyle/>
        <a:p>
          <a:endParaRPr lang="en-US"/>
        </a:p>
      </dgm:t>
    </dgm:pt>
    <dgm:pt modelId="{CA9D45A0-DE2A-48EA-B7CC-E89D2CC33F85}" type="pres">
      <dgm:prSet presAssocID="{719F6F31-8875-447C-B328-40F5E7B31917}" presName="node" presStyleLbl="node1" presStyleIdx="3" presStyleCnt="5" custScaleX="111279" custScaleY="112391">
        <dgm:presLayoutVars>
          <dgm:bulletEnabled val="1"/>
        </dgm:presLayoutVars>
      </dgm:prSet>
      <dgm:spPr/>
      <dgm:t>
        <a:bodyPr/>
        <a:lstStyle/>
        <a:p>
          <a:endParaRPr lang="en-US"/>
        </a:p>
      </dgm:t>
    </dgm:pt>
    <dgm:pt modelId="{050F7E71-EC1E-462B-BBB8-986EA6446087}" type="pres">
      <dgm:prSet presAssocID="{668DCA09-AD38-41E5-8D97-6BA45CDD95DB}" presName="sibTrans" presStyleLbl="sibTrans2D1" presStyleIdx="3" presStyleCnt="5" custScaleX="111279" custScaleY="112391"/>
      <dgm:spPr/>
      <dgm:t>
        <a:bodyPr/>
        <a:lstStyle/>
        <a:p>
          <a:endParaRPr lang="en-US"/>
        </a:p>
      </dgm:t>
    </dgm:pt>
    <dgm:pt modelId="{F15C9E7D-4019-4948-B520-B4CF6399C393}" type="pres">
      <dgm:prSet presAssocID="{668DCA09-AD38-41E5-8D97-6BA45CDD95DB}" presName="connectorText" presStyleLbl="sibTrans2D1" presStyleIdx="3" presStyleCnt="5"/>
      <dgm:spPr/>
      <dgm:t>
        <a:bodyPr/>
        <a:lstStyle/>
        <a:p>
          <a:endParaRPr lang="en-US"/>
        </a:p>
      </dgm:t>
    </dgm:pt>
    <dgm:pt modelId="{ECE0908A-1119-4049-B632-022B96EFF9CA}" type="pres">
      <dgm:prSet presAssocID="{8958445A-E8C0-4714-AD0A-03B4A4803D01}" presName="node" presStyleLbl="node1" presStyleIdx="4" presStyleCnt="5" custScaleX="111279" custScaleY="112391">
        <dgm:presLayoutVars>
          <dgm:bulletEnabled val="1"/>
        </dgm:presLayoutVars>
      </dgm:prSet>
      <dgm:spPr/>
      <dgm:t>
        <a:bodyPr/>
        <a:lstStyle/>
        <a:p>
          <a:endParaRPr lang="en-US"/>
        </a:p>
      </dgm:t>
    </dgm:pt>
    <dgm:pt modelId="{D3CD0E57-239B-4FA1-9603-611F4F9814B1}" type="pres">
      <dgm:prSet presAssocID="{FB6482DF-5961-4B28-88B4-ED936E7BEA9C}" presName="sibTrans" presStyleLbl="sibTrans2D1" presStyleIdx="4" presStyleCnt="5" custScaleX="111279" custScaleY="112391"/>
      <dgm:spPr/>
      <dgm:t>
        <a:bodyPr/>
        <a:lstStyle/>
        <a:p>
          <a:endParaRPr lang="en-US"/>
        </a:p>
      </dgm:t>
    </dgm:pt>
    <dgm:pt modelId="{CD76B527-6C9D-40B0-903E-0A731BA20D17}" type="pres">
      <dgm:prSet presAssocID="{FB6482DF-5961-4B28-88B4-ED936E7BEA9C}" presName="connectorText" presStyleLbl="sibTrans2D1" presStyleIdx="4" presStyleCnt="5"/>
      <dgm:spPr/>
      <dgm:t>
        <a:bodyPr/>
        <a:lstStyle/>
        <a:p>
          <a:endParaRPr lang="en-US"/>
        </a:p>
      </dgm:t>
    </dgm:pt>
  </dgm:ptLst>
  <dgm:cxnLst>
    <dgm:cxn modelId="{71B319EF-D698-49CD-9971-E22822F106E9}" type="presOf" srcId="{668DCA09-AD38-41E5-8D97-6BA45CDD95DB}" destId="{F15C9E7D-4019-4948-B520-B4CF6399C393}" srcOrd="1" destOrd="0" presId="urn:microsoft.com/office/officeart/2005/8/layout/cycle2"/>
    <dgm:cxn modelId="{E895A558-C80B-4F8D-8522-35525E107360}" type="presOf" srcId="{87EBD531-36EB-4F3B-80D4-B2A25A33C175}" destId="{4FFC0614-F0D9-4332-A750-16A493B466F1}" srcOrd="0" destOrd="0" presId="urn:microsoft.com/office/officeart/2005/8/layout/cycle2"/>
    <dgm:cxn modelId="{AA83DCA6-7B59-4B5B-AABE-441373C633BD}" type="presOf" srcId="{FB6482DF-5961-4B28-88B4-ED936E7BEA9C}" destId="{D3CD0E57-239B-4FA1-9603-611F4F9814B1}" srcOrd="0" destOrd="0" presId="urn:microsoft.com/office/officeart/2005/8/layout/cycle2"/>
    <dgm:cxn modelId="{DA974A33-BDFB-4DF9-8DF7-D9D4FF3A38CE}" srcId="{C6C22249-EED5-4F2E-AC04-81135C88E05C}" destId="{87EBD531-36EB-4F3B-80D4-B2A25A33C175}" srcOrd="0" destOrd="0" parTransId="{F30F89A4-2E1B-4D2E-94F4-66E0783C27F3}" sibTransId="{A815ACE2-43B1-459B-8546-AF90CC5D0229}"/>
    <dgm:cxn modelId="{51FF4C32-2333-42C4-923B-C6347C88D4C1}" type="presOf" srcId="{C6C22249-EED5-4F2E-AC04-81135C88E05C}" destId="{A09A7020-9E07-4313-84BE-04FE7FE56F42}" srcOrd="0" destOrd="0" presId="urn:microsoft.com/office/officeart/2005/8/layout/cycle2"/>
    <dgm:cxn modelId="{74E23003-443F-42B8-B47B-47B9C872EDFB}" type="presOf" srcId="{D5510BF3-15B0-4378-AD9B-732DE56B324A}" destId="{0FFC5F0B-C7E9-4457-AE5C-62E848508FA8}" srcOrd="1" destOrd="0" presId="urn:microsoft.com/office/officeart/2005/8/layout/cycle2"/>
    <dgm:cxn modelId="{54A86C64-A58B-4A6F-8F88-DC44C446963B}" type="presOf" srcId="{A815ACE2-43B1-459B-8546-AF90CC5D0229}" destId="{2000DD55-02B9-4927-A136-34C16313E88C}" srcOrd="0" destOrd="0" presId="urn:microsoft.com/office/officeart/2005/8/layout/cycle2"/>
    <dgm:cxn modelId="{EDF57024-73CA-45B0-8A51-933DDB64F91D}" type="presOf" srcId="{A815ACE2-43B1-459B-8546-AF90CC5D0229}" destId="{0ADCE866-C18A-4691-82F0-DFF02DC961DE}" srcOrd="1" destOrd="0" presId="urn:microsoft.com/office/officeart/2005/8/layout/cycle2"/>
    <dgm:cxn modelId="{3E209C0B-21D8-4031-8CBA-CAE602D785FE}" srcId="{C6C22249-EED5-4F2E-AC04-81135C88E05C}" destId="{719F6F31-8875-447C-B328-40F5E7B31917}" srcOrd="3" destOrd="0" parTransId="{E2BF7DA4-21D8-474E-A136-021C87249ED7}" sibTransId="{668DCA09-AD38-41E5-8D97-6BA45CDD95DB}"/>
    <dgm:cxn modelId="{F6A4241C-0D8A-43FA-9290-2586F9D59505}" type="presOf" srcId="{44A94B4F-24A3-468C-96D7-4FC7E2D8FFEE}" destId="{B06C9090-1ADC-44D7-9429-69D6A5669388}" srcOrd="0" destOrd="0" presId="urn:microsoft.com/office/officeart/2005/8/layout/cycle2"/>
    <dgm:cxn modelId="{1897239B-484D-44D0-8DCD-666069C28627}" type="presOf" srcId="{0E226F0C-90E2-4E54-98E7-C8FF943859C4}" destId="{DDAB4422-43CF-42E5-AB28-911BDA352839}" srcOrd="0" destOrd="0" presId="urn:microsoft.com/office/officeart/2005/8/layout/cycle2"/>
    <dgm:cxn modelId="{E316949E-6B02-494F-B52E-83EC94AB730A}" type="presOf" srcId="{8958445A-E8C0-4714-AD0A-03B4A4803D01}" destId="{ECE0908A-1119-4049-B632-022B96EFF9CA}" srcOrd="0" destOrd="0" presId="urn:microsoft.com/office/officeart/2005/8/layout/cycle2"/>
    <dgm:cxn modelId="{5F32C858-1213-4975-BB13-1880FDC2A72E}" type="presOf" srcId="{668DCA09-AD38-41E5-8D97-6BA45CDD95DB}" destId="{050F7E71-EC1E-462B-BBB8-986EA6446087}" srcOrd="0" destOrd="0" presId="urn:microsoft.com/office/officeart/2005/8/layout/cycle2"/>
    <dgm:cxn modelId="{FEAC5120-EEE7-442C-9C64-890D460E2BAE}" type="presOf" srcId="{B3712DB9-079F-46A1-8F1F-43E298C7692C}" destId="{87E4C8D7-68FF-4C07-918B-DDCC5175F033}" srcOrd="0" destOrd="0" presId="urn:microsoft.com/office/officeart/2005/8/layout/cycle2"/>
    <dgm:cxn modelId="{F457F91B-4744-41F8-94E5-F03DF7503F48}" type="presOf" srcId="{FB6482DF-5961-4B28-88B4-ED936E7BEA9C}" destId="{CD76B527-6C9D-40B0-903E-0A731BA20D17}" srcOrd="1" destOrd="0" presId="urn:microsoft.com/office/officeart/2005/8/layout/cycle2"/>
    <dgm:cxn modelId="{D746E3FA-BF38-4C22-8AD8-FF80608FA232}" srcId="{C6C22249-EED5-4F2E-AC04-81135C88E05C}" destId="{0E226F0C-90E2-4E54-98E7-C8FF943859C4}" srcOrd="1" destOrd="0" parTransId="{66F8856E-A314-452E-9E26-7DD1A3D7491D}" sibTransId="{D5510BF3-15B0-4378-AD9B-732DE56B324A}"/>
    <dgm:cxn modelId="{D1DBCB4A-56DF-46F6-99E1-9309F7ED8A20}" type="presOf" srcId="{D5510BF3-15B0-4378-AD9B-732DE56B324A}" destId="{674756CD-79E4-4644-9011-B02FC2B09315}" srcOrd="0" destOrd="0" presId="urn:microsoft.com/office/officeart/2005/8/layout/cycle2"/>
    <dgm:cxn modelId="{3A46BFD6-60FC-46C2-983F-F5E18793A261}" srcId="{C6C22249-EED5-4F2E-AC04-81135C88E05C}" destId="{B3712DB9-079F-46A1-8F1F-43E298C7692C}" srcOrd="2" destOrd="0" parTransId="{9D5E8433-1519-40EC-9A28-AA6CE5CD40CA}" sibTransId="{44A94B4F-24A3-468C-96D7-4FC7E2D8FFEE}"/>
    <dgm:cxn modelId="{56D319EC-49DF-4FCF-8932-BF0A177F134A}" type="presOf" srcId="{719F6F31-8875-447C-B328-40F5E7B31917}" destId="{CA9D45A0-DE2A-48EA-B7CC-E89D2CC33F85}" srcOrd="0" destOrd="0" presId="urn:microsoft.com/office/officeart/2005/8/layout/cycle2"/>
    <dgm:cxn modelId="{2207E461-5F69-48BF-9D4C-7512D8AD3D7B}" srcId="{C6C22249-EED5-4F2E-AC04-81135C88E05C}" destId="{8958445A-E8C0-4714-AD0A-03B4A4803D01}" srcOrd="4" destOrd="0" parTransId="{77C36BF0-DF65-44F8-9903-363F5DF225A1}" sibTransId="{FB6482DF-5961-4B28-88B4-ED936E7BEA9C}"/>
    <dgm:cxn modelId="{07A53E79-2364-470E-9FE4-AF53F0745A53}" type="presOf" srcId="{44A94B4F-24A3-468C-96D7-4FC7E2D8FFEE}" destId="{58A67367-8319-43E5-9928-EB9479CE4602}" srcOrd="1" destOrd="0" presId="urn:microsoft.com/office/officeart/2005/8/layout/cycle2"/>
    <dgm:cxn modelId="{897FEFC2-7F26-4788-B3CF-433183C383B3}" type="presParOf" srcId="{A09A7020-9E07-4313-84BE-04FE7FE56F42}" destId="{4FFC0614-F0D9-4332-A750-16A493B466F1}" srcOrd="0" destOrd="0" presId="urn:microsoft.com/office/officeart/2005/8/layout/cycle2"/>
    <dgm:cxn modelId="{2A4CAA29-5E7D-4BB1-8443-9C2AEBF52FA7}" type="presParOf" srcId="{A09A7020-9E07-4313-84BE-04FE7FE56F42}" destId="{2000DD55-02B9-4927-A136-34C16313E88C}" srcOrd="1" destOrd="0" presId="urn:microsoft.com/office/officeart/2005/8/layout/cycle2"/>
    <dgm:cxn modelId="{809E79DE-0444-4CEF-B05B-441C907CAC04}" type="presParOf" srcId="{2000DD55-02B9-4927-A136-34C16313E88C}" destId="{0ADCE866-C18A-4691-82F0-DFF02DC961DE}" srcOrd="0" destOrd="0" presId="urn:microsoft.com/office/officeart/2005/8/layout/cycle2"/>
    <dgm:cxn modelId="{8291888C-E41B-4239-BC4D-071011571855}" type="presParOf" srcId="{A09A7020-9E07-4313-84BE-04FE7FE56F42}" destId="{DDAB4422-43CF-42E5-AB28-911BDA352839}" srcOrd="2" destOrd="0" presId="urn:microsoft.com/office/officeart/2005/8/layout/cycle2"/>
    <dgm:cxn modelId="{17E2B8B9-DDAB-4C05-8FFD-8625FD157267}" type="presParOf" srcId="{A09A7020-9E07-4313-84BE-04FE7FE56F42}" destId="{674756CD-79E4-4644-9011-B02FC2B09315}" srcOrd="3" destOrd="0" presId="urn:microsoft.com/office/officeart/2005/8/layout/cycle2"/>
    <dgm:cxn modelId="{147646C7-C823-4C57-90D3-E66700BE2F5B}" type="presParOf" srcId="{674756CD-79E4-4644-9011-B02FC2B09315}" destId="{0FFC5F0B-C7E9-4457-AE5C-62E848508FA8}" srcOrd="0" destOrd="0" presId="urn:microsoft.com/office/officeart/2005/8/layout/cycle2"/>
    <dgm:cxn modelId="{38958BD6-7C41-4133-AA46-48C26E9709D3}" type="presParOf" srcId="{A09A7020-9E07-4313-84BE-04FE7FE56F42}" destId="{87E4C8D7-68FF-4C07-918B-DDCC5175F033}" srcOrd="4" destOrd="0" presId="urn:microsoft.com/office/officeart/2005/8/layout/cycle2"/>
    <dgm:cxn modelId="{539C8A7B-E269-4981-ABB5-5B95CB44EC06}" type="presParOf" srcId="{A09A7020-9E07-4313-84BE-04FE7FE56F42}" destId="{B06C9090-1ADC-44D7-9429-69D6A5669388}" srcOrd="5" destOrd="0" presId="urn:microsoft.com/office/officeart/2005/8/layout/cycle2"/>
    <dgm:cxn modelId="{EDCBD085-6BC3-4836-8F6F-C8E7EC396262}" type="presParOf" srcId="{B06C9090-1ADC-44D7-9429-69D6A5669388}" destId="{58A67367-8319-43E5-9928-EB9479CE4602}" srcOrd="0" destOrd="0" presId="urn:microsoft.com/office/officeart/2005/8/layout/cycle2"/>
    <dgm:cxn modelId="{9290FBFB-050A-4243-A168-06C998EBFB26}" type="presParOf" srcId="{A09A7020-9E07-4313-84BE-04FE7FE56F42}" destId="{CA9D45A0-DE2A-48EA-B7CC-E89D2CC33F85}" srcOrd="6" destOrd="0" presId="urn:microsoft.com/office/officeart/2005/8/layout/cycle2"/>
    <dgm:cxn modelId="{4EA99767-4C53-4E78-8B8E-FDC417DE3956}" type="presParOf" srcId="{A09A7020-9E07-4313-84BE-04FE7FE56F42}" destId="{050F7E71-EC1E-462B-BBB8-986EA6446087}" srcOrd="7" destOrd="0" presId="urn:microsoft.com/office/officeart/2005/8/layout/cycle2"/>
    <dgm:cxn modelId="{EDFD9CFA-3906-48AD-AE2A-41E41BBECEDD}" type="presParOf" srcId="{050F7E71-EC1E-462B-BBB8-986EA6446087}" destId="{F15C9E7D-4019-4948-B520-B4CF6399C393}" srcOrd="0" destOrd="0" presId="urn:microsoft.com/office/officeart/2005/8/layout/cycle2"/>
    <dgm:cxn modelId="{89FDF82B-939F-43D9-871B-73FE083B8495}" type="presParOf" srcId="{A09A7020-9E07-4313-84BE-04FE7FE56F42}" destId="{ECE0908A-1119-4049-B632-022B96EFF9CA}" srcOrd="8" destOrd="0" presId="urn:microsoft.com/office/officeart/2005/8/layout/cycle2"/>
    <dgm:cxn modelId="{B5EB4DDF-5CD3-43E5-94EF-833903401DEC}" type="presParOf" srcId="{A09A7020-9E07-4313-84BE-04FE7FE56F42}" destId="{D3CD0E57-239B-4FA1-9603-611F4F9814B1}" srcOrd="9" destOrd="0" presId="urn:microsoft.com/office/officeart/2005/8/layout/cycle2"/>
    <dgm:cxn modelId="{58CA3F36-E4BD-4A97-9301-D899A91E63AF}" type="presParOf" srcId="{D3CD0E57-239B-4FA1-9603-611F4F9814B1}" destId="{CD76B527-6C9D-40B0-903E-0A731BA20D1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3A2766D-F82F-4F0C-A3C1-0F4655E86119}" type="doc">
      <dgm:prSet loTypeId="urn:microsoft.com/office/officeart/2005/8/layout/process1" loCatId="process" qsTypeId="urn:microsoft.com/office/officeart/2005/8/quickstyle/simple5" qsCatId="simple" csTypeId="urn:microsoft.com/office/officeart/2005/8/colors/colorful4" csCatId="colorful" phldr="1"/>
      <dgm:spPr/>
    </dgm:pt>
    <dgm:pt modelId="{A879C335-3670-4B06-8D75-6E2E550FBF94}">
      <dgm:prSet phldrT="[Text]"/>
      <dgm:spPr/>
      <dgm:t>
        <a:bodyPr/>
        <a:lstStyle/>
        <a:p>
          <a:r>
            <a:rPr lang="en-US" dirty="0"/>
            <a:t>Facilitator Script</a:t>
          </a:r>
        </a:p>
      </dgm:t>
    </dgm:pt>
    <dgm:pt modelId="{ED69AEF7-8F94-40BC-AFCB-BE9726551602}" type="parTrans" cxnId="{57CB4862-4DE0-4C0C-9E02-AFC9D929355A}">
      <dgm:prSet/>
      <dgm:spPr/>
      <dgm:t>
        <a:bodyPr/>
        <a:lstStyle/>
        <a:p>
          <a:endParaRPr lang="en-US"/>
        </a:p>
      </dgm:t>
    </dgm:pt>
    <dgm:pt modelId="{D4E0585E-3469-4CCC-B64D-2337AE38CBA9}" type="sibTrans" cxnId="{57CB4862-4DE0-4C0C-9E02-AFC9D929355A}">
      <dgm:prSet/>
      <dgm:spPr/>
      <dgm:t>
        <a:bodyPr/>
        <a:lstStyle/>
        <a:p>
          <a:endParaRPr lang="en-US"/>
        </a:p>
      </dgm:t>
    </dgm:pt>
    <dgm:pt modelId="{3D6F8A8C-6611-4871-88C5-5A0EA7D60441}">
      <dgm:prSet phldrT="[Text]"/>
      <dgm:spPr/>
      <dgm:t>
        <a:bodyPr/>
        <a:lstStyle/>
        <a:p>
          <a:r>
            <a:rPr lang="en-US" dirty="0"/>
            <a:t>Pre-Test Questionnaire</a:t>
          </a:r>
        </a:p>
      </dgm:t>
    </dgm:pt>
    <dgm:pt modelId="{5E0636F3-8047-4CFC-A1E1-DBCFD83C6810}" type="parTrans" cxnId="{EF3F4CCB-9333-4D19-B6C7-57E7F82CBD18}">
      <dgm:prSet/>
      <dgm:spPr/>
      <dgm:t>
        <a:bodyPr/>
        <a:lstStyle/>
        <a:p>
          <a:endParaRPr lang="en-US"/>
        </a:p>
      </dgm:t>
    </dgm:pt>
    <dgm:pt modelId="{CC0A2266-0BB6-4FD0-8662-963B91CA772E}" type="sibTrans" cxnId="{EF3F4CCB-9333-4D19-B6C7-57E7F82CBD18}">
      <dgm:prSet/>
      <dgm:spPr/>
      <dgm:t>
        <a:bodyPr/>
        <a:lstStyle/>
        <a:p>
          <a:endParaRPr lang="en-US"/>
        </a:p>
      </dgm:t>
    </dgm:pt>
    <dgm:pt modelId="{2D73EEB4-CB47-4CE0-8494-14661B1D9517}">
      <dgm:prSet phldrT="[Text]"/>
      <dgm:spPr/>
      <dgm:t>
        <a:bodyPr/>
        <a:lstStyle/>
        <a:p>
          <a:r>
            <a:rPr lang="en-US" dirty="0"/>
            <a:t>Scenarios</a:t>
          </a:r>
        </a:p>
      </dgm:t>
    </dgm:pt>
    <dgm:pt modelId="{DDD533D9-25E7-4BF5-AE1D-38B31FC8F98A}" type="parTrans" cxnId="{C456BE9E-9486-4163-A98E-F5A53C8F9218}">
      <dgm:prSet/>
      <dgm:spPr/>
      <dgm:t>
        <a:bodyPr/>
        <a:lstStyle/>
        <a:p>
          <a:endParaRPr lang="en-US"/>
        </a:p>
      </dgm:t>
    </dgm:pt>
    <dgm:pt modelId="{A87F0962-567B-48C5-9887-E6432743EA12}" type="sibTrans" cxnId="{C456BE9E-9486-4163-A98E-F5A53C8F9218}">
      <dgm:prSet/>
      <dgm:spPr/>
      <dgm:t>
        <a:bodyPr/>
        <a:lstStyle/>
        <a:p>
          <a:endParaRPr lang="en-US"/>
        </a:p>
      </dgm:t>
    </dgm:pt>
    <dgm:pt modelId="{56A27B01-6290-4C3A-A687-E215539E6D18}">
      <dgm:prSet phldrT="[Text]"/>
      <dgm:spPr/>
      <dgm:t>
        <a:bodyPr/>
        <a:lstStyle/>
        <a:p>
          <a:r>
            <a:rPr lang="en-US" dirty="0"/>
            <a:t>Post-Task Questionnaire</a:t>
          </a:r>
        </a:p>
      </dgm:t>
    </dgm:pt>
    <dgm:pt modelId="{494EDD06-1BAD-4E06-91F3-5CD9522E267A}" type="parTrans" cxnId="{BE5A4FC4-E4F8-4B18-9628-320967FEEFD1}">
      <dgm:prSet/>
      <dgm:spPr/>
      <dgm:t>
        <a:bodyPr/>
        <a:lstStyle/>
        <a:p>
          <a:endParaRPr lang="en-US"/>
        </a:p>
      </dgm:t>
    </dgm:pt>
    <dgm:pt modelId="{75A58EE5-E6F8-4C72-8A5C-B904DFFC1A0B}" type="sibTrans" cxnId="{BE5A4FC4-E4F8-4B18-9628-320967FEEFD1}">
      <dgm:prSet/>
      <dgm:spPr/>
      <dgm:t>
        <a:bodyPr/>
        <a:lstStyle/>
        <a:p>
          <a:endParaRPr lang="en-US"/>
        </a:p>
      </dgm:t>
    </dgm:pt>
    <dgm:pt modelId="{83A55214-3D40-4355-9738-A064957A802A}">
      <dgm:prSet phldrT="[Text]"/>
      <dgm:spPr/>
      <dgm:t>
        <a:bodyPr/>
        <a:lstStyle/>
        <a:p>
          <a:r>
            <a:rPr lang="en-US" dirty="0"/>
            <a:t>Post-Test Questionnaire</a:t>
          </a:r>
        </a:p>
      </dgm:t>
    </dgm:pt>
    <dgm:pt modelId="{EE9F8FFB-995F-43D7-83EB-32A36A6D03A0}" type="parTrans" cxnId="{69F474C1-41FA-4CC0-8E01-34FB858DDD90}">
      <dgm:prSet/>
      <dgm:spPr/>
      <dgm:t>
        <a:bodyPr/>
        <a:lstStyle/>
        <a:p>
          <a:endParaRPr lang="en-US"/>
        </a:p>
      </dgm:t>
    </dgm:pt>
    <dgm:pt modelId="{AFB4B20E-7497-43D7-96FD-F6B1666596A2}" type="sibTrans" cxnId="{69F474C1-41FA-4CC0-8E01-34FB858DDD90}">
      <dgm:prSet/>
      <dgm:spPr/>
      <dgm:t>
        <a:bodyPr/>
        <a:lstStyle/>
        <a:p>
          <a:endParaRPr lang="en-US"/>
        </a:p>
      </dgm:t>
    </dgm:pt>
    <dgm:pt modelId="{40D02BAD-D0DD-4BB1-B0EA-3E69D7BF0404}" type="pres">
      <dgm:prSet presAssocID="{33A2766D-F82F-4F0C-A3C1-0F4655E86119}" presName="Name0" presStyleCnt="0">
        <dgm:presLayoutVars>
          <dgm:dir/>
          <dgm:resizeHandles val="exact"/>
        </dgm:presLayoutVars>
      </dgm:prSet>
      <dgm:spPr/>
    </dgm:pt>
    <dgm:pt modelId="{C17648B2-3863-4ED0-8C0B-57EEDBA145A9}" type="pres">
      <dgm:prSet presAssocID="{A879C335-3670-4B06-8D75-6E2E550FBF94}" presName="node" presStyleLbl="node1" presStyleIdx="0" presStyleCnt="5">
        <dgm:presLayoutVars>
          <dgm:bulletEnabled val="1"/>
        </dgm:presLayoutVars>
      </dgm:prSet>
      <dgm:spPr/>
      <dgm:t>
        <a:bodyPr/>
        <a:lstStyle/>
        <a:p>
          <a:endParaRPr lang="en-US"/>
        </a:p>
      </dgm:t>
    </dgm:pt>
    <dgm:pt modelId="{BD619F31-2139-4A4F-B677-B4CBF8590DAD}" type="pres">
      <dgm:prSet presAssocID="{D4E0585E-3469-4CCC-B64D-2337AE38CBA9}" presName="sibTrans" presStyleLbl="sibTrans2D1" presStyleIdx="0" presStyleCnt="4"/>
      <dgm:spPr/>
      <dgm:t>
        <a:bodyPr/>
        <a:lstStyle/>
        <a:p>
          <a:endParaRPr lang="en-US"/>
        </a:p>
      </dgm:t>
    </dgm:pt>
    <dgm:pt modelId="{DA9E77E3-2312-4D66-A493-26073343AF8D}" type="pres">
      <dgm:prSet presAssocID="{D4E0585E-3469-4CCC-B64D-2337AE38CBA9}" presName="connectorText" presStyleLbl="sibTrans2D1" presStyleIdx="0" presStyleCnt="4"/>
      <dgm:spPr/>
      <dgm:t>
        <a:bodyPr/>
        <a:lstStyle/>
        <a:p>
          <a:endParaRPr lang="en-US"/>
        </a:p>
      </dgm:t>
    </dgm:pt>
    <dgm:pt modelId="{EB0E23A0-98BC-4AF6-B9CC-2533C31B1D4D}" type="pres">
      <dgm:prSet presAssocID="{3D6F8A8C-6611-4871-88C5-5A0EA7D60441}" presName="node" presStyleLbl="node1" presStyleIdx="1" presStyleCnt="5">
        <dgm:presLayoutVars>
          <dgm:bulletEnabled val="1"/>
        </dgm:presLayoutVars>
      </dgm:prSet>
      <dgm:spPr/>
      <dgm:t>
        <a:bodyPr/>
        <a:lstStyle/>
        <a:p>
          <a:endParaRPr lang="en-US"/>
        </a:p>
      </dgm:t>
    </dgm:pt>
    <dgm:pt modelId="{038EB42F-24AF-4522-9E87-2A8B9DE52C00}" type="pres">
      <dgm:prSet presAssocID="{CC0A2266-0BB6-4FD0-8662-963B91CA772E}" presName="sibTrans" presStyleLbl="sibTrans2D1" presStyleIdx="1" presStyleCnt="4"/>
      <dgm:spPr/>
      <dgm:t>
        <a:bodyPr/>
        <a:lstStyle/>
        <a:p>
          <a:endParaRPr lang="en-US"/>
        </a:p>
      </dgm:t>
    </dgm:pt>
    <dgm:pt modelId="{F38013B3-0AEB-45BB-A49A-A572DAE62BD8}" type="pres">
      <dgm:prSet presAssocID="{CC0A2266-0BB6-4FD0-8662-963B91CA772E}" presName="connectorText" presStyleLbl="sibTrans2D1" presStyleIdx="1" presStyleCnt="4"/>
      <dgm:spPr/>
      <dgm:t>
        <a:bodyPr/>
        <a:lstStyle/>
        <a:p>
          <a:endParaRPr lang="en-US"/>
        </a:p>
      </dgm:t>
    </dgm:pt>
    <dgm:pt modelId="{B001F500-672E-444A-8F6C-2EE09CA6C7F8}" type="pres">
      <dgm:prSet presAssocID="{2D73EEB4-CB47-4CE0-8494-14661B1D9517}" presName="node" presStyleLbl="node1" presStyleIdx="2" presStyleCnt="5">
        <dgm:presLayoutVars>
          <dgm:bulletEnabled val="1"/>
        </dgm:presLayoutVars>
      </dgm:prSet>
      <dgm:spPr/>
      <dgm:t>
        <a:bodyPr/>
        <a:lstStyle/>
        <a:p>
          <a:endParaRPr lang="en-US"/>
        </a:p>
      </dgm:t>
    </dgm:pt>
    <dgm:pt modelId="{234035CF-0912-4C18-894C-E5D9D38B788A}" type="pres">
      <dgm:prSet presAssocID="{A87F0962-567B-48C5-9887-E6432743EA12}" presName="sibTrans" presStyleLbl="sibTrans2D1" presStyleIdx="2" presStyleCnt="4"/>
      <dgm:spPr/>
      <dgm:t>
        <a:bodyPr/>
        <a:lstStyle/>
        <a:p>
          <a:endParaRPr lang="en-US"/>
        </a:p>
      </dgm:t>
    </dgm:pt>
    <dgm:pt modelId="{EC3FD17A-5AA7-40DB-8C59-A198AB494B20}" type="pres">
      <dgm:prSet presAssocID="{A87F0962-567B-48C5-9887-E6432743EA12}" presName="connectorText" presStyleLbl="sibTrans2D1" presStyleIdx="2" presStyleCnt="4"/>
      <dgm:spPr/>
      <dgm:t>
        <a:bodyPr/>
        <a:lstStyle/>
        <a:p>
          <a:endParaRPr lang="en-US"/>
        </a:p>
      </dgm:t>
    </dgm:pt>
    <dgm:pt modelId="{1A34D4C8-10A9-4551-93EA-DB3AE0861A86}" type="pres">
      <dgm:prSet presAssocID="{56A27B01-6290-4C3A-A687-E215539E6D18}" presName="node" presStyleLbl="node1" presStyleIdx="3" presStyleCnt="5">
        <dgm:presLayoutVars>
          <dgm:bulletEnabled val="1"/>
        </dgm:presLayoutVars>
      </dgm:prSet>
      <dgm:spPr/>
      <dgm:t>
        <a:bodyPr/>
        <a:lstStyle/>
        <a:p>
          <a:endParaRPr lang="en-US"/>
        </a:p>
      </dgm:t>
    </dgm:pt>
    <dgm:pt modelId="{86AF864A-1325-4BFD-9B4A-BA6725CF7C68}" type="pres">
      <dgm:prSet presAssocID="{75A58EE5-E6F8-4C72-8A5C-B904DFFC1A0B}" presName="sibTrans" presStyleLbl="sibTrans2D1" presStyleIdx="3" presStyleCnt="4"/>
      <dgm:spPr/>
      <dgm:t>
        <a:bodyPr/>
        <a:lstStyle/>
        <a:p>
          <a:endParaRPr lang="en-US"/>
        </a:p>
      </dgm:t>
    </dgm:pt>
    <dgm:pt modelId="{FFD2AB24-FC4F-4D77-ACDA-1CB00CCFBF8C}" type="pres">
      <dgm:prSet presAssocID="{75A58EE5-E6F8-4C72-8A5C-B904DFFC1A0B}" presName="connectorText" presStyleLbl="sibTrans2D1" presStyleIdx="3" presStyleCnt="4"/>
      <dgm:spPr/>
      <dgm:t>
        <a:bodyPr/>
        <a:lstStyle/>
        <a:p>
          <a:endParaRPr lang="en-US"/>
        </a:p>
      </dgm:t>
    </dgm:pt>
    <dgm:pt modelId="{2E6188A9-EF0F-405D-ABD5-E2A94B6B3A7B}" type="pres">
      <dgm:prSet presAssocID="{83A55214-3D40-4355-9738-A064957A802A}" presName="node" presStyleLbl="node1" presStyleIdx="4" presStyleCnt="5">
        <dgm:presLayoutVars>
          <dgm:bulletEnabled val="1"/>
        </dgm:presLayoutVars>
      </dgm:prSet>
      <dgm:spPr/>
      <dgm:t>
        <a:bodyPr/>
        <a:lstStyle/>
        <a:p>
          <a:endParaRPr lang="en-US"/>
        </a:p>
      </dgm:t>
    </dgm:pt>
  </dgm:ptLst>
  <dgm:cxnLst>
    <dgm:cxn modelId="{6A112DB6-4A15-4C16-8F6D-EC28874E1DB8}" type="presOf" srcId="{D4E0585E-3469-4CCC-B64D-2337AE38CBA9}" destId="{DA9E77E3-2312-4D66-A493-26073343AF8D}" srcOrd="1" destOrd="0" presId="urn:microsoft.com/office/officeart/2005/8/layout/process1"/>
    <dgm:cxn modelId="{2C2C59B7-E120-4244-AE36-C5C96D8D9B79}" type="presOf" srcId="{33A2766D-F82F-4F0C-A3C1-0F4655E86119}" destId="{40D02BAD-D0DD-4BB1-B0EA-3E69D7BF0404}" srcOrd="0" destOrd="0" presId="urn:microsoft.com/office/officeart/2005/8/layout/process1"/>
    <dgm:cxn modelId="{9676C42F-0857-4C9A-B92A-181DCF228311}" type="presOf" srcId="{A879C335-3670-4B06-8D75-6E2E550FBF94}" destId="{C17648B2-3863-4ED0-8C0B-57EEDBA145A9}" srcOrd="0" destOrd="0" presId="urn:microsoft.com/office/officeart/2005/8/layout/process1"/>
    <dgm:cxn modelId="{69F474C1-41FA-4CC0-8E01-34FB858DDD90}" srcId="{33A2766D-F82F-4F0C-A3C1-0F4655E86119}" destId="{83A55214-3D40-4355-9738-A064957A802A}" srcOrd="4" destOrd="0" parTransId="{EE9F8FFB-995F-43D7-83EB-32A36A6D03A0}" sibTransId="{AFB4B20E-7497-43D7-96FD-F6B1666596A2}"/>
    <dgm:cxn modelId="{FA83D265-A4DF-4C8E-A078-288B406D8339}" type="presOf" srcId="{2D73EEB4-CB47-4CE0-8494-14661B1D9517}" destId="{B001F500-672E-444A-8F6C-2EE09CA6C7F8}" srcOrd="0" destOrd="0" presId="urn:microsoft.com/office/officeart/2005/8/layout/process1"/>
    <dgm:cxn modelId="{62FBB03A-6D75-4D95-8E9A-520D5AC2F1D9}" type="presOf" srcId="{75A58EE5-E6F8-4C72-8A5C-B904DFFC1A0B}" destId="{FFD2AB24-FC4F-4D77-ACDA-1CB00CCFBF8C}" srcOrd="1" destOrd="0" presId="urn:microsoft.com/office/officeart/2005/8/layout/process1"/>
    <dgm:cxn modelId="{ED6A097E-924D-4149-B62F-78AFD65090A9}" type="presOf" srcId="{D4E0585E-3469-4CCC-B64D-2337AE38CBA9}" destId="{BD619F31-2139-4A4F-B677-B4CBF8590DAD}" srcOrd="0" destOrd="0" presId="urn:microsoft.com/office/officeart/2005/8/layout/process1"/>
    <dgm:cxn modelId="{E3A78890-A5BC-4324-8AD2-57E23ABE7B9C}" type="presOf" srcId="{A87F0962-567B-48C5-9887-E6432743EA12}" destId="{EC3FD17A-5AA7-40DB-8C59-A198AB494B20}" srcOrd="1" destOrd="0" presId="urn:microsoft.com/office/officeart/2005/8/layout/process1"/>
    <dgm:cxn modelId="{C456BE9E-9486-4163-A98E-F5A53C8F9218}" srcId="{33A2766D-F82F-4F0C-A3C1-0F4655E86119}" destId="{2D73EEB4-CB47-4CE0-8494-14661B1D9517}" srcOrd="2" destOrd="0" parTransId="{DDD533D9-25E7-4BF5-AE1D-38B31FC8F98A}" sibTransId="{A87F0962-567B-48C5-9887-E6432743EA12}"/>
    <dgm:cxn modelId="{57FD883A-E6C1-443A-8472-C0EE7B93EDF3}" type="presOf" srcId="{56A27B01-6290-4C3A-A687-E215539E6D18}" destId="{1A34D4C8-10A9-4551-93EA-DB3AE0861A86}" srcOrd="0" destOrd="0" presId="urn:microsoft.com/office/officeart/2005/8/layout/process1"/>
    <dgm:cxn modelId="{1078EE38-1E76-49E6-984D-D9A72A3CDCCC}" type="presOf" srcId="{83A55214-3D40-4355-9738-A064957A802A}" destId="{2E6188A9-EF0F-405D-ABD5-E2A94B6B3A7B}" srcOrd="0" destOrd="0" presId="urn:microsoft.com/office/officeart/2005/8/layout/process1"/>
    <dgm:cxn modelId="{6420B314-F8B0-4152-9CD0-ADC9AFAB04C5}" type="presOf" srcId="{75A58EE5-E6F8-4C72-8A5C-B904DFFC1A0B}" destId="{86AF864A-1325-4BFD-9B4A-BA6725CF7C68}" srcOrd="0" destOrd="0" presId="urn:microsoft.com/office/officeart/2005/8/layout/process1"/>
    <dgm:cxn modelId="{EF3F4CCB-9333-4D19-B6C7-57E7F82CBD18}" srcId="{33A2766D-F82F-4F0C-A3C1-0F4655E86119}" destId="{3D6F8A8C-6611-4871-88C5-5A0EA7D60441}" srcOrd="1" destOrd="0" parTransId="{5E0636F3-8047-4CFC-A1E1-DBCFD83C6810}" sibTransId="{CC0A2266-0BB6-4FD0-8662-963B91CA772E}"/>
    <dgm:cxn modelId="{57CB4862-4DE0-4C0C-9E02-AFC9D929355A}" srcId="{33A2766D-F82F-4F0C-A3C1-0F4655E86119}" destId="{A879C335-3670-4B06-8D75-6E2E550FBF94}" srcOrd="0" destOrd="0" parTransId="{ED69AEF7-8F94-40BC-AFCB-BE9726551602}" sibTransId="{D4E0585E-3469-4CCC-B64D-2337AE38CBA9}"/>
    <dgm:cxn modelId="{D27A76A6-CAD6-4103-AC1B-481277C339CD}" type="presOf" srcId="{A87F0962-567B-48C5-9887-E6432743EA12}" destId="{234035CF-0912-4C18-894C-E5D9D38B788A}" srcOrd="0" destOrd="0" presId="urn:microsoft.com/office/officeart/2005/8/layout/process1"/>
    <dgm:cxn modelId="{32BB4C30-98A7-4D71-A057-4CE38DDE85CC}" type="presOf" srcId="{CC0A2266-0BB6-4FD0-8662-963B91CA772E}" destId="{038EB42F-24AF-4522-9E87-2A8B9DE52C00}" srcOrd="0" destOrd="0" presId="urn:microsoft.com/office/officeart/2005/8/layout/process1"/>
    <dgm:cxn modelId="{70A5AC61-91D7-455C-8ED4-8B9B939D9727}" type="presOf" srcId="{3D6F8A8C-6611-4871-88C5-5A0EA7D60441}" destId="{EB0E23A0-98BC-4AF6-B9CC-2533C31B1D4D}" srcOrd="0" destOrd="0" presId="urn:microsoft.com/office/officeart/2005/8/layout/process1"/>
    <dgm:cxn modelId="{5DF9DCE1-C125-4881-A200-9455518CC3F3}" type="presOf" srcId="{CC0A2266-0BB6-4FD0-8662-963B91CA772E}" destId="{F38013B3-0AEB-45BB-A49A-A572DAE62BD8}" srcOrd="1" destOrd="0" presId="urn:microsoft.com/office/officeart/2005/8/layout/process1"/>
    <dgm:cxn modelId="{BE5A4FC4-E4F8-4B18-9628-320967FEEFD1}" srcId="{33A2766D-F82F-4F0C-A3C1-0F4655E86119}" destId="{56A27B01-6290-4C3A-A687-E215539E6D18}" srcOrd="3" destOrd="0" parTransId="{494EDD06-1BAD-4E06-91F3-5CD9522E267A}" sibTransId="{75A58EE5-E6F8-4C72-8A5C-B904DFFC1A0B}"/>
    <dgm:cxn modelId="{3C2A602F-2C66-42B0-BFAA-26DF6FC0D8C0}" type="presParOf" srcId="{40D02BAD-D0DD-4BB1-B0EA-3E69D7BF0404}" destId="{C17648B2-3863-4ED0-8C0B-57EEDBA145A9}" srcOrd="0" destOrd="0" presId="urn:microsoft.com/office/officeart/2005/8/layout/process1"/>
    <dgm:cxn modelId="{B12BB733-A920-4695-BE83-F9BC68116624}" type="presParOf" srcId="{40D02BAD-D0DD-4BB1-B0EA-3E69D7BF0404}" destId="{BD619F31-2139-4A4F-B677-B4CBF8590DAD}" srcOrd="1" destOrd="0" presId="urn:microsoft.com/office/officeart/2005/8/layout/process1"/>
    <dgm:cxn modelId="{A68A9AD0-77DB-442A-B1D2-285258EC42C3}" type="presParOf" srcId="{BD619F31-2139-4A4F-B677-B4CBF8590DAD}" destId="{DA9E77E3-2312-4D66-A493-26073343AF8D}" srcOrd="0" destOrd="0" presId="urn:microsoft.com/office/officeart/2005/8/layout/process1"/>
    <dgm:cxn modelId="{94E23D10-F9DA-42F3-82F0-34436C890361}" type="presParOf" srcId="{40D02BAD-D0DD-4BB1-B0EA-3E69D7BF0404}" destId="{EB0E23A0-98BC-4AF6-B9CC-2533C31B1D4D}" srcOrd="2" destOrd="0" presId="urn:microsoft.com/office/officeart/2005/8/layout/process1"/>
    <dgm:cxn modelId="{92CDDB12-A7EA-4250-856C-CEFC2179388B}" type="presParOf" srcId="{40D02BAD-D0DD-4BB1-B0EA-3E69D7BF0404}" destId="{038EB42F-24AF-4522-9E87-2A8B9DE52C00}" srcOrd="3" destOrd="0" presId="urn:microsoft.com/office/officeart/2005/8/layout/process1"/>
    <dgm:cxn modelId="{91508E4D-9149-4D6C-BC6F-05DA8966A9F5}" type="presParOf" srcId="{038EB42F-24AF-4522-9E87-2A8B9DE52C00}" destId="{F38013B3-0AEB-45BB-A49A-A572DAE62BD8}" srcOrd="0" destOrd="0" presId="urn:microsoft.com/office/officeart/2005/8/layout/process1"/>
    <dgm:cxn modelId="{5269B2CA-6E1A-48B4-B1A2-D15DA58EFE3F}" type="presParOf" srcId="{40D02BAD-D0DD-4BB1-B0EA-3E69D7BF0404}" destId="{B001F500-672E-444A-8F6C-2EE09CA6C7F8}" srcOrd="4" destOrd="0" presId="urn:microsoft.com/office/officeart/2005/8/layout/process1"/>
    <dgm:cxn modelId="{ACEACBEB-9DAD-403F-8670-65298EDBD21B}" type="presParOf" srcId="{40D02BAD-D0DD-4BB1-B0EA-3E69D7BF0404}" destId="{234035CF-0912-4C18-894C-E5D9D38B788A}" srcOrd="5" destOrd="0" presId="urn:microsoft.com/office/officeart/2005/8/layout/process1"/>
    <dgm:cxn modelId="{9C0547C8-817D-41CF-806B-279D2D38F8B9}" type="presParOf" srcId="{234035CF-0912-4C18-894C-E5D9D38B788A}" destId="{EC3FD17A-5AA7-40DB-8C59-A198AB494B20}" srcOrd="0" destOrd="0" presId="urn:microsoft.com/office/officeart/2005/8/layout/process1"/>
    <dgm:cxn modelId="{B0701A2A-B98A-40CB-B5E9-862637E59A93}" type="presParOf" srcId="{40D02BAD-D0DD-4BB1-B0EA-3E69D7BF0404}" destId="{1A34D4C8-10A9-4551-93EA-DB3AE0861A86}" srcOrd="6" destOrd="0" presId="urn:microsoft.com/office/officeart/2005/8/layout/process1"/>
    <dgm:cxn modelId="{DB0BABE7-10AF-44BD-8FC1-077FF1236AEC}" type="presParOf" srcId="{40D02BAD-D0DD-4BB1-B0EA-3E69D7BF0404}" destId="{86AF864A-1325-4BFD-9B4A-BA6725CF7C68}" srcOrd="7" destOrd="0" presId="urn:microsoft.com/office/officeart/2005/8/layout/process1"/>
    <dgm:cxn modelId="{F3B559B4-0FC2-4D9E-89E8-E27D289817CD}" type="presParOf" srcId="{86AF864A-1325-4BFD-9B4A-BA6725CF7C68}" destId="{FFD2AB24-FC4F-4D77-ACDA-1CB00CCFBF8C}" srcOrd="0" destOrd="0" presId="urn:microsoft.com/office/officeart/2005/8/layout/process1"/>
    <dgm:cxn modelId="{D0862A5B-3B76-4BAC-AEA3-395BAA0811CC}" type="presParOf" srcId="{40D02BAD-D0DD-4BB1-B0EA-3E69D7BF0404}" destId="{2E6188A9-EF0F-405D-ABD5-E2A94B6B3A7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2766D-F82F-4F0C-A3C1-0F4655E86119}" type="doc">
      <dgm:prSet loTypeId="urn:microsoft.com/office/officeart/2005/8/layout/process1" loCatId="process" qsTypeId="urn:microsoft.com/office/officeart/2005/8/quickstyle/simple5" qsCatId="simple" csTypeId="urn:microsoft.com/office/officeart/2005/8/colors/colorful4" csCatId="colorful" phldr="1"/>
      <dgm:spPr/>
    </dgm:pt>
    <dgm:pt modelId="{A879C335-3670-4B06-8D75-6E2E550FBF94}">
      <dgm:prSet phldrT="[Text]"/>
      <dgm:spPr/>
      <dgm:t>
        <a:bodyPr/>
        <a:lstStyle/>
        <a:p>
          <a:r>
            <a:rPr lang="en-US" dirty="0"/>
            <a:t>Facilitator Script</a:t>
          </a:r>
        </a:p>
      </dgm:t>
    </dgm:pt>
    <dgm:pt modelId="{ED69AEF7-8F94-40BC-AFCB-BE9726551602}" type="parTrans" cxnId="{57CB4862-4DE0-4C0C-9E02-AFC9D929355A}">
      <dgm:prSet/>
      <dgm:spPr/>
      <dgm:t>
        <a:bodyPr/>
        <a:lstStyle/>
        <a:p>
          <a:endParaRPr lang="en-US"/>
        </a:p>
      </dgm:t>
    </dgm:pt>
    <dgm:pt modelId="{D4E0585E-3469-4CCC-B64D-2337AE38CBA9}" type="sibTrans" cxnId="{57CB4862-4DE0-4C0C-9E02-AFC9D929355A}">
      <dgm:prSet/>
      <dgm:spPr/>
      <dgm:t>
        <a:bodyPr/>
        <a:lstStyle/>
        <a:p>
          <a:endParaRPr lang="en-US"/>
        </a:p>
      </dgm:t>
    </dgm:pt>
    <dgm:pt modelId="{3D6F8A8C-6611-4871-88C5-5A0EA7D60441}">
      <dgm:prSet phldrT="[Text]"/>
      <dgm:spPr/>
      <dgm:t>
        <a:bodyPr/>
        <a:lstStyle/>
        <a:p>
          <a:r>
            <a:rPr lang="en-US" dirty="0"/>
            <a:t>Pre-Test Questionnaire</a:t>
          </a:r>
        </a:p>
      </dgm:t>
    </dgm:pt>
    <dgm:pt modelId="{5E0636F3-8047-4CFC-A1E1-DBCFD83C6810}" type="parTrans" cxnId="{EF3F4CCB-9333-4D19-B6C7-57E7F82CBD18}">
      <dgm:prSet/>
      <dgm:spPr/>
      <dgm:t>
        <a:bodyPr/>
        <a:lstStyle/>
        <a:p>
          <a:endParaRPr lang="en-US"/>
        </a:p>
      </dgm:t>
    </dgm:pt>
    <dgm:pt modelId="{CC0A2266-0BB6-4FD0-8662-963B91CA772E}" type="sibTrans" cxnId="{EF3F4CCB-9333-4D19-B6C7-57E7F82CBD18}">
      <dgm:prSet/>
      <dgm:spPr/>
      <dgm:t>
        <a:bodyPr/>
        <a:lstStyle/>
        <a:p>
          <a:endParaRPr lang="en-US"/>
        </a:p>
      </dgm:t>
    </dgm:pt>
    <dgm:pt modelId="{2D73EEB4-CB47-4CE0-8494-14661B1D9517}">
      <dgm:prSet phldrT="[Text]"/>
      <dgm:spPr/>
      <dgm:t>
        <a:bodyPr/>
        <a:lstStyle/>
        <a:p>
          <a:r>
            <a:rPr lang="en-US" dirty="0"/>
            <a:t>Closed Card Sort</a:t>
          </a:r>
        </a:p>
      </dgm:t>
    </dgm:pt>
    <dgm:pt modelId="{DDD533D9-25E7-4BF5-AE1D-38B31FC8F98A}" type="parTrans" cxnId="{C456BE9E-9486-4163-A98E-F5A53C8F9218}">
      <dgm:prSet/>
      <dgm:spPr/>
      <dgm:t>
        <a:bodyPr/>
        <a:lstStyle/>
        <a:p>
          <a:endParaRPr lang="en-US"/>
        </a:p>
      </dgm:t>
    </dgm:pt>
    <dgm:pt modelId="{A87F0962-567B-48C5-9887-E6432743EA12}" type="sibTrans" cxnId="{C456BE9E-9486-4163-A98E-F5A53C8F9218}">
      <dgm:prSet/>
      <dgm:spPr/>
      <dgm:t>
        <a:bodyPr/>
        <a:lstStyle/>
        <a:p>
          <a:endParaRPr lang="en-US"/>
        </a:p>
      </dgm:t>
    </dgm:pt>
    <dgm:pt modelId="{83A55214-3D40-4355-9738-A064957A802A}">
      <dgm:prSet phldrT="[Text]"/>
      <dgm:spPr/>
      <dgm:t>
        <a:bodyPr/>
        <a:lstStyle/>
        <a:p>
          <a:r>
            <a:rPr lang="en-US" dirty="0"/>
            <a:t>Post-Test Discussion</a:t>
          </a:r>
        </a:p>
      </dgm:t>
    </dgm:pt>
    <dgm:pt modelId="{EE9F8FFB-995F-43D7-83EB-32A36A6D03A0}" type="parTrans" cxnId="{69F474C1-41FA-4CC0-8E01-34FB858DDD90}">
      <dgm:prSet/>
      <dgm:spPr/>
      <dgm:t>
        <a:bodyPr/>
        <a:lstStyle/>
        <a:p>
          <a:endParaRPr lang="en-US"/>
        </a:p>
      </dgm:t>
    </dgm:pt>
    <dgm:pt modelId="{AFB4B20E-7497-43D7-96FD-F6B1666596A2}" type="sibTrans" cxnId="{69F474C1-41FA-4CC0-8E01-34FB858DDD90}">
      <dgm:prSet/>
      <dgm:spPr/>
      <dgm:t>
        <a:bodyPr/>
        <a:lstStyle/>
        <a:p>
          <a:endParaRPr lang="en-US"/>
        </a:p>
      </dgm:t>
    </dgm:pt>
    <dgm:pt modelId="{40D02BAD-D0DD-4BB1-B0EA-3E69D7BF0404}" type="pres">
      <dgm:prSet presAssocID="{33A2766D-F82F-4F0C-A3C1-0F4655E86119}" presName="Name0" presStyleCnt="0">
        <dgm:presLayoutVars>
          <dgm:dir/>
          <dgm:resizeHandles val="exact"/>
        </dgm:presLayoutVars>
      </dgm:prSet>
      <dgm:spPr/>
    </dgm:pt>
    <dgm:pt modelId="{C17648B2-3863-4ED0-8C0B-57EEDBA145A9}" type="pres">
      <dgm:prSet presAssocID="{A879C335-3670-4B06-8D75-6E2E550FBF94}" presName="node" presStyleLbl="node1" presStyleIdx="0" presStyleCnt="4">
        <dgm:presLayoutVars>
          <dgm:bulletEnabled val="1"/>
        </dgm:presLayoutVars>
      </dgm:prSet>
      <dgm:spPr/>
      <dgm:t>
        <a:bodyPr/>
        <a:lstStyle/>
        <a:p>
          <a:endParaRPr lang="en-US"/>
        </a:p>
      </dgm:t>
    </dgm:pt>
    <dgm:pt modelId="{BD619F31-2139-4A4F-B677-B4CBF8590DAD}" type="pres">
      <dgm:prSet presAssocID="{D4E0585E-3469-4CCC-B64D-2337AE38CBA9}" presName="sibTrans" presStyleLbl="sibTrans2D1" presStyleIdx="0" presStyleCnt="3"/>
      <dgm:spPr/>
      <dgm:t>
        <a:bodyPr/>
        <a:lstStyle/>
        <a:p>
          <a:endParaRPr lang="en-US"/>
        </a:p>
      </dgm:t>
    </dgm:pt>
    <dgm:pt modelId="{DA9E77E3-2312-4D66-A493-26073343AF8D}" type="pres">
      <dgm:prSet presAssocID="{D4E0585E-3469-4CCC-B64D-2337AE38CBA9}" presName="connectorText" presStyleLbl="sibTrans2D1" presStyleIdx="0" presStyleCnt="3"/>
      <dgm:spPr/>
      <dgm:t>
        <a:bodyPr/>
        <a:lstStyle/>
        <a:p>
          <a:endParaRPr lang="en-US"/>
        </a:p>
      </dgm:t>
    </dgm:pt>
    <dgm:pt modelId="{EB0E23A0-98BC-4AF6-B9CC-2533C31B1D4D}" type="pres">
      <dgm:prSet presAssocID="{3D6F8A8C-6611-4871-88C5-5A0EA7D60441}" presName="node" presStyleLbl="node1" presStyleIdx="1" presStyleCnt="4">
        <dgm:presLayoutVars>
          <dgm:bulletEnabled val="1"/>
        </dgm:presLayoutVars>
      </dgm:prSet>
      <dgm:spPr/>
      <dgm:t>
        <a:bodyPr/>
        <a:lstStyle/>
        <a:p>
          <a:endParaRPr lang="en-US"/>
        </a:p>
      </dgm:t>
    </dgm:pt>
    <dgm:pt modelId="{038EB42F-24AF-4522-9E87-2A8B9DE52C00}" type="pres">
      <dgm:prSet presAssocID="{CC0A2266-0BB6-4FD0-8662-963B91CA772E}" presName="sibTrans" presStyleLbl="sibTrans2D1" presStyleIdx="1" presStyleCnt="3"/>
      <dgm:spPr/>
      <dgm:t>
        <a:bodyPr/>
        <a:lstStyle/>
        <a:p>
          <a:endParaRPr lang="en-US"/>
        </a:p>
      </dgm:t>
    </dgm:pt>
    <dgm:pt modelId="{F38013B3-0AEB-45BB-A49A-A572DAE62BD8}" type="pres">
      <dgm:prSet presAssocID="{CC0A2266-0BB6-4FD0-8662-963B91CA772E}" presName="connectorText" presStyleLbl="sibTrans2D1" presStyleIdx="1" presStyleCnt="3"/>
      <dgm:spPr/>
      <dgm:t>
        <a:bodyPr/>
        <a:lstStyle/>
        <a:p>
          <a:endParaRPr lang="en-US"/>
        </a:p>
      </dgm:t>
    </dgm:pt>
    <dgm:pt modelId="{B001F500-672E-444A-8F6C-2EE09CA6C7F8}" type="pres">
      <dgm:prSet presAssocID="{2D73EEB4-CB47-4CE0-8494-14661B1D9517}" presName="node" presStyleLbl="node1" presStyleIdx="2" presStyleCnt="4">
        <dgm:presLayoutVars>
          <dgm:bulletEnabled val="1"/>
        </dgm:presLayoutVars>
      </dgm:prSet>
      <dgm:spPr/>
      <dgm:t>
        <a:bodyPr/>
        <a:lstStyle/>
        <a:p>
          <a:endParaRPr lang="en-US"/>
        </a:p>
      </dgm:t>
    </dgm:pt>
    <dgm:pt modelId="{234035CF-0912-4C18-894C-E5D9D38B788A}" type="pres">
      <dgm:prSet presAssocID="{A87F0962-567B-48C5-9887-E6432743EA12}" presName="sibTrans" presStyleLbl="sibTrans2D1" presStyleIdx="2" presStyleCnt="3"/>
      <dgm:spPr/>
      <dgm:t>
        <a:bodyPr/>
        <a:lstStyle/>
        <a:p>
          <a:endParaRPr lang="en-US"/>
        </a:p>
      </dgm:t>
    </dgm:pt>
    <dgm:pt modelId="{EC3FD17A-5AA7-40DB-8C59-A198AB494B20}" type="pres">
      <dgm:prSet presAssocID="{A87F0962-567B-48C5-9887-E6432743EA12}" presName="connectorText" presStyleLbl="sibTrans2D1" presStyleIdx="2" presStyleCnt="3"/>
      <dgm:spPr/>
      <dgm:t>
        <a:bodyPr/>
        <a:lstStyle/>
        <a:p>
          <a:endParaRPr lang="en-US"/>
        </a:p>
      </dgm:t>
    </dgm:pt>
    <dgm:pt modelId="{2E6188A9-EF0F-405D-ABD5-E2A94B6B3A7B}" type="pres">
      <dgm:prSet presAssocID="{83A55214-3D40-4355-9738-A064957A802A}" presName="node" presStyleLbl="node1" presStyleIdx="3" presStyleCnt="4">
        <dgm:presLayoutVars>
          <dgm:bulletEnabled val="1"/>
        </dgm:presLayoutVars>
      </dgm:prSet>
      <dgm:spPr/>
      <dgm:t>
        <a:bodyPr/>
        <a:lstStyle/>
        <a:p>
          <a:endParaRPr lang="en-US"/>
        </a:p>
      </dgm:t>
    </dgm:pt>
  </dgm:ptLst>
  <dgm:cxnLst>
    <dgm:cxn modelId="{6A112DB6-4A15-4C16-8F6D-EC28874E1DB8}" type="presOf" srcId="{D4E0585E-3469-4CCC-B64D-2337AE38CBA9}" destId="{DA9E77E3-2312-4D66-A493-26073343AF8D}" srcOrd="1" destOrd="0" presId="urn:microsoft.com/office/officeart/2005/8/layout/process1"/>
    <dgm:cxn modelId="{2C2C59B7-E120-4244-AE36-C5C96D8D9B79}" type="presOf" srcId="{33A2766D-F82F-4F0C-A3C1-0F4655E86119}" destId="{40D02BAD-D0DD-4BB1-B0EA-3E69D7BF0404}" srcOrd="0" destOrd="0" presId="urn:microsoft.com/office/officeart/2005/8/layout/process1"/>
    <dgm:cxn modelId="{9676C42F-0857-4C9A-B92A-181DCF228311}" type="presOf" srcId="{A879C335-3670-4B06-8D75-6E2E550FBF94}" destId="{C17648B2-3863-4ED0-8C0B-57EEDBA145A9}" srcOrd="0" destOrd="0" presId="urn:microsoft.com/office/officeart/2005/8/layout/process1"/>
    <dgm:cxn modelId="{69F474C1-41FA-4CC0-8E01-34FB858DDD90}" srcId="{33A2766D-F82F-4F0C-A3C1-0F4655E86119}" destId="{83A55214-3D40-4355-9738-A064957A802A}" srcOrd="3" destOrd="0" parTransId="{EE9F8FFB-995F-43D7-83EB-32A36A6D03A0}" sibTransId="{AFB4B20E-7497-43D7-96FD-F6B1666596A2}"/>
    <dgm:cxn modelId="{FA83D265-A4DF-4C8E-A078-288B406D8339}" type="presOf" srcId="{2D73EEB4-CB47-4CE0-8494-14661B1D9517}" destId="{B001F500-672E-444A-8F6C-2EE09CA6C7F8}" srcOrd="0" destOrd="0" presId="urn:microsoft.com/office/officeart/2005/8/layout/process1"/>
    <dgm:cxn modelId="{ED6A097E-924D-4149-B62F-78AFD65090A9}" type="presOf" srcId="{D4E0585E-3469-4CCC-B64D-2337AE38CBA9}" destId="{BD619F31-2139-4A4F-B677-B4CBF8590DAD}" srcOrd="0" destOrd="0" presId="urn:microsoft.com/office/officeart/2005/8/layout/process1"/>
    <dgm:cxn modelId="{E3A78890-A5BC-4324-8AD2-57E23ABE7B9C}" type="presOf" srcId="{A87F0962-567B-48C5-9887-E6432743EA12}" destId="{EC3FD17A-5AA7-40DB-8C59-A198AB494B20}" srcOrd="1" destOrd="0" presId="urn:microsoft.com/office/officeart/2005/8/layout/process1"/>
    <dgm:cxn modelId="{C456BE9E-9486-4163-A98E-F5A53C8F9218}" srcId="{33A2766D-F82F-4F0C-A3C1-0F4655E86119}" destId="{2D73EEB4-CB47-4CE0-8494-14661B1D9517}" srcOrd="2" destOrd="0" parTransId="{DDD533D9-25E7-4BF5-AE1D-38B31FC8F98A}" sibTransId="{A87F0962-567B-48C5-9887-E6432743EA12}"/>
    <dgm:cxn modelId="{1078EE38-1E76-49E6-984D-D9A72A3CDCCC}" type="presOf" srcId="{83A55214-3D40-4355-9738-A064957A802A}" destId="{2E6188A9-EF0F-405D-ABD5-E2A94B6B3A7B}" srcOrd="0" destOrd="0" presId="urn:microsoft.com/office/officeart/2005/8/layout/process1"/>
    <dgm:cxn modelId="{EF3F4CCB-9333-4D19-B6C7-57E7F82CBD18}" srcId="{33A2766D-F82F-4F0C-A3C1-0F4655E86119}" destId="{3D6F8A8C-6611-4871-88C5-5A0EA7D60441}" srcOrd="1" destOrd="0" parTransId="{5E0636F3-8047-4CFC-A1E1-DBCFD83C6810}" sibTransId="{CC0A2266-0BB6-4FD0-8662-963B91CA772E}"/>
    <dgm:cxn modelId="{57CB4862-4DE0-4C0C-9E02-AFC9D929355A}" srcId="{33A2766D-F82F-4F0C-A3C1-0F4655E86119}" destId="{A879C335-3670-4B06-8D75-6E2E550FBF94}" srcOrd="0" destOrd="0" parTransId="{ED69AEF7-8F94-40BC-AFCB-BE9726551602}" sibTransId="{D4E0585E-3469-4CCC-B64D-2337AE38CBA9}"/>
    <dgm:cxn modelId="{D27A76A6-CAD6-4103-AC1B-481277C339CD}" type="presOf" srcId="{A87F0962-567B-48C5-9887-E6432743EA12}" destId="{234035CF-0912-4C18-894C-E5D9D38B788A}" srcOrd="0" destOrd="0" presId="urn:microsoft.com/office/officeart/2005/8/layout/process1"/>
    <dgm:cxn modelId="{32BB4C30-98A7-4D71-A057-4CE38DDE85CC}" type="presOf" srcId="{CC0A2266-0BB6-4FD0-8662-963B91CA772E}" destId="{038EB42F-24AF-4522-9E87-2A8B9DE52C00}" srcOrd="0" destOrd="0" presId="urn:microsoft.com/office/officeart/2005/8/layout/process1"/>
    <dgm:cxn modelId="{70A5AC61-91D7-455C-8ED4-8B9B939D9727}" type="presOf" srcId="{3D6F8A8C-6611-4871-88C5-5A0EA7D60441}" destId="{EB0E23A0-98BC-4AF6-B9CC-2533C31B1D4D}" srcOrd="0" destOrd="0" presId="urn:microsoft.com/office/officeart/2005/8/layout/process1"/>
    <dgm:cxn modelId="{5DF9DCE1-C125-4881-A200-9455518CC3F3}" type="presOf" srcId="{CC0A2266-0BB6-4FD0-8662-963B91CA772E}" destId="{F38013B3-0AEB-45BB-A49A-A572DAE62BD8}" srcOrd="1" destOrd="0" presId="urn:microsoft.com/office/officeart/2005/8/layout/process1"/>
    <dgm:cxn modelId="{3C2A602F-2C66-42B0-BFAA-26DF6FC0D8C0}" type="presParOf" srcId="{40D02BAD-D0DD-4BB1-B0EA-3E69D7BF0404}" destId="{C17648B2-3863-4ED0-8C0B-57EEDBA145A9}" srcOrd="0" destOrd="0" presId="urn:microsoft.com/office/officeart/2005/8/layout/process1"/>
    <dgm:cxn modelId="{B12BB733-A920-4695-BE83-F9BC68116624}" type="presParOf" srcId="{40D02BAD-D0DD-4BB1-B0EA-3E69D7BF0404}" destId="{BD619F31-2139-4A4F-B677-B4CBF8590DAD}" srcOrd="1" destOrd="0" presId="urn:microsoft.com/office/officeart/2005/8/layout/process1"/>
    <dgm:cxn modelId="{A68A9AD0-77DB-442A-B1D2-285258EC42C3}" type="presParOf" srcId="{BD619F31-2139-4A4F-B677-B4CBF8590DAD}" destId="{DA9E77E3-2312-4D66-A493-26073343AF8D}" srcOrd="0" destOrd="0" presId="urn:microsoft.com/office/officeart/2005/8/layout/process1"/>
    <dgm:cxn modelId="{94E23D10-F9DA-42F3-82F0-34436C890361}" type="presParOf" srcId="{40D02BAD-D0DD-4BB1-B0EA-3E69D7BF0404}" destId="{EB0E23A0-98BC-4AF6-B9CC-2533C31B1D4D}" srcOrd="2" destOrd="0" presId="urn:microsoft.com/office/officeart/2005/8/layout/process1"/>
    <dgm:cxn modelId="{92CDDB12-A7EA-4250-856C-CEFC2179388B}" type="presParOf" srcId="{40D02BAD-D0DD-4BB1-B0EA-3E69D7BF0404}" destId="{038EB42F-24AF-4522-9E87-2A8B9DE52C00}" srcOrd="3" destOrd="0" presId="urn:microsoft.com/office/officeart/2005/8/layout/process1"/>
    <dgm:cxn modelId="{91508E4D-9149-4D6C-BC6F-05DA8966A9F5}" type="presParOf" srcId="{038EB42F-24AF-4522-9E87-2A8B9DE52C00}" destId="{F38013B3-0AEB-45BB-A49A-A572DAE62BD8}" srcOrd="0" destOrd="0" presId="urn:microsoft.com/office/officeart/2005/8/layout/process1"/>
    <dgm:cxn modelId="{5269B2CA-6E1A-48B4-B1A2-D15DA58EFE3F}" type="presParOf" srcId="{40D02BAD-D0DD-4BB1-B0EA-3E69D7BF0404}" destId="{B001F500-672E-444A-8F6C-2EE09CA6C7F8}" srcOrd="4" destOrd="0" presId="urn:microsoft.com/office/officeart/2005/8/layout/process1"/>
    <dgm:cxn modelId="{ACEACBEB-9DAD-403F-8670-65298EDBD21B}" type="presParOf" srcId="{40D02BAD-D0DD-4BB1-B0EA-3E69D7BF0404}" destId="{234035CF-0912-4C18-894C-E5D9D38B788A}" srcOrd="5" destOrd="0" presId="urn:microsoft.com/office/officeart/2005/8/layout/process1"/>
    <dgm:cxn modelId="{9C0547C8-817D-41CF-806B-279D2D38F8B9}" type="presParOf" srcId="{234035CF-0912-4C18-894C-E5D9D38B788A}" destId="{EC3FD17A-5AA7-40DB-8C59-A198AB494B20}" srcOrd="0" destOrd="0" presId="urn:microsoft.com/office/officeart/2005/8/layout/process1"/>
    <dgm:cxn modelId="{D0862A5B-3B76-4BAC-AEA3-395BAA0811CC}" type="presParOf" srcId="{40D02BAD-D0DD-4BB1-B0EA-3E69D7BF0404}" destId="{2E6188A9-EF0F-405D-ABD5-E2A94B6B3A7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C0614-F0D9-4332-A750-16A493B466F1}">
      <dsp:nvSpPr>
        <dsp:cNvPr id="0" name=""/>
        <dsp:cNvSpPr/>
      </dsp:nvSpPr>
      <dsp:spPr>
        <a:xfrm>
          <a:off x="3161491" y="-105266"/>
          <a:ext cx="1892762" cy="1911676"/>
        </a:xfrm>
        <a:prstGeom prst="ellipse">
          <a:avLst/>
        </a:prstGeom>
        <a:solidFill>
          <a:schemeClr val="accent2">
            <a:lumMod val="60000"/>
            <a:lumOff val="4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Planning</a:t>
          </a:r>
        </a:p>
      </dsp:txBody>
      <dsp:txXfrm>
        <a:off x="3438680" y="174692"/>
        <a:ext cx="1338384" cy="1351760"/>
      </dsp:txXfrm>
    </dsp:sp>
    <dsp:sp modelId="{2000DD55-02B9-4927-A136-34C16313E88C}">
      <dsp:nvSpPr>
        <dsp:cNvPr id="0" name=""/>
        <dsp:cNvSpPr/>
      </dsp:nvSpPr>
      <dsp:spPr>
        <a:xfrm rot="2160000">
          <a:off x="4939955" y="1272798"/>
          <a:ext cx="386152" cy="645190"/>
        </a:xfrm>
        <a:prstGeom prst="rightArrow">
          <a:avLst>
            <a:gd name="adj1" fmla="val 60000"/>
            <a:gd name="adj2" fmla="val 50000"/>
          </a:avLst>
        </a:prstGeom>
        <a:solidFill>
          <a:schemeClr val="accent2">
            <a:lumMod val="60000"/>
            <a:lumOff val="4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951017" y="1367790"/>
        <a:ext cx="270306" cy="387114"/>
      </dsp:txXfrm>
    </dsp:sp>
    <dsp:sp modelId="{DDAB4422-43CF-42E5-AB28-911BDA352839}">
      <dsp:nvSpPr>
        <dsp:cNvPr id="0" name=""/>
        <dsp:cNvSpPr/>
      </dsp:nvSpPr>
      <dsp:spPr>
        <a:xfrm>
          <a:off x="5227700" y="1395922"/>
          <a:ext cx="1892762" cy="1911676"/>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Testing</a:t>
          </a:r>
          <a:endParaRPr lang="en-US" sz="2000" kern="1200" dirty="0"/>
        </a:p>
      </dsp:txBody>
      <dsp:txXfrm>
        <a:off x="5504889" y="1675880"/>
        <a:ext cx="1338384" cy="1351760"/>
      </dsp:txXfrm>
    </dsp:sp>
    <dsp:sp modelId="{674756CD-79E4-4644-9011-B02FC2B09315}">
      <dsp:nvSpPr>
        <dsp:cNvPr id="0" name=""/>
        <dsp:cNvSpPr/>
      </dsp:nvSpPr>
      <dsp:spPr>
        <a:xfrm rot="6480000">
          <a:off x="5592509" y="3234463"/>
          <a:ext cx="379893" cy="645190"/>
        </a:xfrm>
        <a:prstGeom prst="rightArrow">
          <a:avLst>
            <a:gd name="adj1" fmla="val 60000"/>
            <a:gd name="adj2" fmla="val 5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667102" y="3309306"/>
        <a:ext cx="265925" cy="387114"/>
      </dsp:txXfrm>
    </dsp:sp>
    <dsp:sp modelId="{87E4C8D7-68FF-4C07-918B-DDCC5175F033}">
      <dsp:nvSpPr>
        <dsp:cNvPr id="0" name=""/>
        <dsp:cNvSpPr/>
      </dsp:nvSpPr>
      <dsp:spPr>
        <a:xfrm>
          <a:off x="4438478" y="3824896"/>
          <a:ext cx="1892762" cy="1911676"/>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Results &amp; Analysis</a:t>
          </a:r>
          <a:endParaRPr lang="en-US" sz="2000" kern="1200" dirty="0"/>
        </a:p>
      </dsp:txBody>
      <dsp:txXfrm>
        <a:off x="4715667" y="4104854"/>
        <a:ext cx="1338384" cy="1351760"/>
      </dsp:txXfrm>
    </dsp:sp>
    <dsp:sp modelId="{B06C9090-1ADC-44D7-9429-69D6A5669388}">
      <dsp:nvSpPr>
        <dsp:cNvPr id="0" name=""/>
        <dsp:cNvSpPr/>
      </dsp:nvSpPr>
      <dsp:spPr>
        <a:xfrm rot="10800000">
          <a:off x="3922806" y="4458139"/>
          <a:ext cx="389968" cy="645190"/>
        </a:xfrm>
        <a:prstGeom prst="rightArrow">
          <a:avLst>
            <a:gd name="adj1" fmla="val 60000"/>
            <a:gd name="adj2" fmla="val 5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039796" y="4587177"/>
        <a:ext cx="272978" cy="387114"/>
      </dsp:txXfrm>
    </dsp:sp>
    <dsp:sp modelId="{CA9D45A0-DE2A-48EA-B7CC-E89D2CC33F85}">
      <dsp:nvSpPr>
        <dsp:cNvPr id="0" name=""/>
        <dsp:cNvSpPr/>
      </dsp:nvSpPr>
      <dsp:spPr>
        <a:xfrm>
          <a:off x="1884504" y="3824896"/>
          <a:ext cx="1892762" cy="1911676"/>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a:t>Implemen-tation</a:t>
          </a:r>
          <a:endParaRPr lang="en-US" sz="2000" kern="1200" dirty="0"/>
        </a:p>
      </dsp:txBody>
      <dsp:txXfrm>
        <a:off x="2161693" y="4104854"/>
        <a:ext cx="1338384" cy="1351760"/>
      </dsp:txXfrm>
    </dsp:sp>
    <dsp:sp modelId="{050F7E71-EC1E-462B-BBB8-986EA6446087}">
      <dsp:nvSpPr>
        <dsp:cNvPr id="0" name=""/>
        <dsp:cNvSpPr/>
      </dsp:nvSpPr>
      <dsp:spPr>
        <a:xfrm rot="15120000">
          <a:off x="2249313" y="3252841"/>
          <a:ext cx="379893" cy="645190"/>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323906" y="3436074"/>
        <a:ext cx="265925" cy="387114"/>
      </dsp:txXfrm>
    </dsp:sp>
    <dsp:sp modelId="{ECE0908A-1119-4049-B632-022B96EFF9CA}">
      <dsp:nvSpPr>
        <dsp:cNvPr id="0" name=""/>
        <dsp:cNvSpPr/>
      </dsp:nvSpPr>
      <dsp:spPr>
        <a:xfrm>
          <a:off x="1095282" y="1395922"/>
          <a:ext cx="1892762" cy="1911676"/>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Retesting</a:t>
          </a:r>
        </a:p>
      </dsp:txBody>
      <dsp:txXfrm>
        <a:off x="1372471" y="1675880"/>
        <a:ext cx="1338384" cy="1351760"/>
      </dsp:txXfrm>
    </dsp:sp>
    <dsp:sp modelId="{D3CD0E57-239B-4FA1-9603-611F4F9814B1}">
      <dsp:nvSpPr>
        <dsp:cNvPr id="0" name=""/>
        <dsp:cNvSpPr/>
      </dsp:nvSpPr>
      <dsp:spPr>
        <a:xfrm rot="19440000">
          <a:off x="2873746" y="1284343"/>
          <a:ext cx="386152" cy="645190"/>
        </a:xfrm>
        <a:prstGeom prst="rightArrow">
          <a:avLst>
            <a:gd name="adj1" fmla="val 60000"/>
            <a:gd name="adj2" fmla="val 5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884808" y="1447427"/>
        <a:ext cx="270306" cy="387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648B2-3863-4ED0-8C0B-57EEDBA145A9}">
      <dsp:nvSpPr>
        <dsp:cNvPr id="0" name=""/>
        <dsp:cNvSpPr/>
      </dsp:nvSpPr>
      <dsp:spPr>
        <a:xfrm>
          <a:off x="5635" y="2191420"/>
          <a:ext cx="1746904" cy="1048142"/>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Facilitator Script</a:t>
          </a:r>
        </a:p>
      </dsp:txBody>
      <dsp:txXfrm>
        <a:off x="36334" y="2222119"/>
        <a:ext cx="1685506" cy="986744"/>
      </dsp:txXfrm>
    </dsp:sp>
    <dsp:sp modelId="{BD619F31-2139-4A4F-B677-B4CBF8590DAD}">
      <dsp:nvSpPr>
        <dsp:cNvPr id="0" name=""/>
        <dsp:cNvSpPr/>
      </dsp:nvSpPr>
      <dsp:spPr>
        <a:xfrm>
          <a:off x="1927229" y="2498875"/>
          <a:ext cx="370343" cy="433232"/>
        </a:xfrm>
        <a:prstGeom prst="rightArrow">
          <a:avLst>
            <a:gd name="adj1" fmla="val 60000"/>
            <a:gd name="adj2" fmla="val 5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927229" y="2585521"/>
        <a:ext cx="259240" cy="259940"/>
      </dsp:txXfrm>
    </dsp:sp>
    <dsp:sp modelId="{EB0E23A0-98BC-4AF6-B9CC-2533C31B1D4D}">
      <dsp:nvSpPr>
        <dsp:cNvPr id="0" name=""/>
        <dsp:cNvSpPr/>
      </dsp:nvSpPr>
      <dsp:spPr>
        <a:xfrm>
          <a:off x="2451300" y="2191420"/>
          <a:ext cx="1746904" cy="1048142"/>
        </a:xfrm>
        <a:prstGeom prst="roundRect">
          <a:avLst>
            <a:gd name="adj" fmla="val 10000"/>
          </a:avLst>
        </a:prstGeom>
        <a:gradFill rotWithShape="0">
          <a:gsLst>
            <a:gs pos="0">
              <a:schemeClr val="accent4">
                <a:hueOff val="411359"/>
                <a:satOff val="1783"/>
                <a:lumOff val="1177"/>
                <a:alphaOff val="0"/>
                <a:shade val="85000"/>
                <a:satMod val="130000"/>
              </a:schemeClr>
            </a:gs>
            <a:gs pos="34000">
              <a:schemeClr val="accent4">
                <a:hueOff val="411359"/>
                <a:satOff val="1783"/>
                <a:lumOff val="1177"/>
                <a:alphaOff val="0"/>
                <a:shade val="87000"/>
                <a:satMod val="125000"/>
              </a:schemeClr>
            </a:gs>
            <a:gs pos="70000">
              <a:schemeClr val="accent4">
                <a:hueOff val="411359"/>
                <a:satOff val="1783"/>
                <a:lumOff val="1177"/>
                <a:alphaOff val="0"/>
                <a:tint val="100000"/>
                <a:shade val="90000"/>
                <a:satMod val="130000"/>
              </a:schemeClr>
            </a:gs>
            <a:gs pos="100000">
              <a:schemeClr val="accent4">
                <a:hueOff val="411359"/>
                <a:satOff val="1783"/>
                <a:lumOff val="117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Pre-Test Questionnaire</a:t>
          </a:r>
        </a:p>
      </dsp:txBody>
      <dsp:txXfrm>
        <a:off x="2481999" y="2222119"/>
        <a:ext cx="1685506" cy="986744"/>
      </dsp:txXfrm>
    </dsp:sp>
    <dsp:sp modelId="{038EB42F-24AF-4522-9E87-2A8B9DE52C00}">
      <dsp:nvSpPr>
        <dsp:cNvPr id="0" name=""/>
        <dsp:cNvSpPr/>
      </dsp:nvSpPr>
      <dsp:spPr>
        <a:xfrm>
          <a:off x="4372895" y="2498875"/>
          <a:ext cx="370343" cy="433232"/>
        </a:xfrm>
        <a:prstGeom prst="rightArrow">
          <a:avLst>
            <a:gd name="adj1" fmla="val 60000"/>
            <a:gd name="adj2" fmla="val 50000"/>
          </a:avLst>
        </a:prstGeom>
        <a:gradFill rotWithShape="0">
          <a:gsLst>
            <a:gs pos="0">
              <a:schemeClr val="accent4">
                <a:hueOff val="548478"/>
                <a:satOff val="2377"/>
                <a:lumOff val="1569"/>
                <a:alphaOff val="0"/>
                <a:shade val="85000"/>
                <a:satMod val="130000"/>
              </a:schemeClr>
            </a:gs>
            <a:gs pos="34000">
              <a:schemeClr val="accent4">
                <a:hueOff val="548478"/>
                <a:satOff val="2377"/>
                <a:lumOff val="1569"/>
                <a:alphaOff val="0"/>
                <a:shade val="87000"/>
                <a:satMod val="125000"/>
              </a:schemeClr>
            </a:gs>
            <a:gs pos="70000">
              <a:schemeClr val="accent4">
                <a:hueOff val="548478"/>
                <a:satOff val="2377"/>
                <a:lumOff val="1569"/>
                <a:alphaOff val="0"/>
                <a:tint val="100000"/>
                <a:shade val="90000"/>
                <a:satMod val="130000"/>
              </a:schemeClr>
            </a:gs>
            <a:gs pos="100000">
              <a:schemeClr val="accent4">
                <a:hueOff val="548478"/>
                <a:satOff val="2377"/>
                <a:lumOff val="156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372895" y="2585521"/>
        <a:ext cx="259240" cy="259940"/>
      </dsp:txXfrm>
    </dsp:sp>
    <dsp:sp modelId="{B001F500-672E-444A-8F6C-2EE09CA6C7F8}">
      <dsp:nvSpPr>
        <dsp:cNvPr id="0" name=""/>
        <dsp:cNvSpPr/>
      </dsp:nvSpPr>
      <dsp:spPr>
        <a:xfrm>
          <a:off x="4896966" y="2191420"/>
          <a:ext cx="1746904" cy="1048142"/>
        </a:xfrm>
        <a:prstGeom prst="roundRect">
          <a:avLst>
            <a:gd name="adj" fmla="val 10000"/>
          </a:avLst>
        </a:prstGeom>
        <a:gradFill rotWithShape="0">
          <a:gsLst>
            <a:gs pos="0">
              <a:schemeClr val="accent4">
                <a:hueOff val="822717"/>
                <a:satOff val="3566"/>
                <a:lumOff val="2353"/>
                <a:alphaOff val="0"/>
                <a:shade val="85000"/>
                <a:satMod val="130000"/>
              </a:schemeClr>
            </a:gs>
            <a:gs pos="34000">
              <a:schemeClr val="accent4">
                <a:hueOff val="822717"/>
                <a:satOff val="3566"/>
                <a:lumOff val="2353"/>
                <a:alphaOff val="0"/>
                <a:shade val="87000"/>
                <a:satMod val="125000"/>
              </a:schemeClr>
            </a:gs>
            <a:gs pos="70000">
              <a:schemeClr val="accent4">
                <a:hueOff val="822717"/>
                <a:satOff val="3566"/>
                <a:lumOff val="2353"/>
                <a:alphaOff val="0"/>
                <a:tint val="100000"/>
                <a:shade val="90000"/>
                <a:satMod val="130000"/>
              </a:schemeClr>
            </a:gs>
            <a:gs pos="100000">
              <a:schemeClr val="accent4">
                <a:hueOff val="822717"/>
                <a:satOff val="3566"/>
                <a:lumOff val="235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Scenarios</a:t>
          </a:r>
        </a:p>
      </dsp:txBody>
      <dsp:txXfrm>
        <a:off x="4927665" y="2222119"/>
        <a:ext cx="1685506" cy="986744"/>
      </dsp:txXfrm>
    </dsp:sp>
    <dsp:sp modelId="{234035CF-0912-4C18-894C-E5D9D38B788A}">
      <dsp:nvSpPr>
        <dsp:cNvPr id="0" name=""/>
        <dsp:cNvSpPr/>
      </dsp:nvSpPr>
      <dsp:spPr>
        <a:xfrm>
          <a:off x="6818560" y="2498875"/>
          <a:ext cx="370343" cy="433232"/>
        </a:xfrm>
        <a:prstGeom prst="rightArrow">
          <a:avLst>
            <a:gd name="adj1" fmla="val 60000"/>
            <a:gd name="adj2" fmla="val 50000"/>
          </a:avLst>
        </a:prstGeom>
        <a:gradFill rotWithShape="0">
          <a:gsLst>
            <a:gs pos="0">
              <a:schemeClr val="accent4">
                <a:hueOff val="1096956"/>
                <a:satOff val="4755"/>
                <a:lumOff val="3137"/>
                <a:alphaOff val="0"/>
                <a:shade val="85000"/>
                <a:satMod val="130000"/>
              </a:schemeClr>
            </a:gs>
            <a:gs pos="34000">
              <a:schemeClr val="accent4">
                <a:hueOff val="1096956"/>
                <a:satOff val="4755"/>
                <a:lumOff val="3137"/>
                <a:alphaOff val="0"/>
                <a:shade val="87000"/>
                <a:satMod val="125000"/>
              </a:schemeClr>
            </a:gs>
            <a:gs pos="70000">
              <a:schemeClr val="accent4">
                <a:hueOff val="1096956"/>
                <a:satOff val="4755"/>
                <a:lumOff val="3137"/>
                <a:alphaOff val="0"/>
                <a:tint val="100000"/>
                <a:shade val="90000"/>
                <a:satMod val="130000"/>
              </a:schemeClr>
            </a:gs>
            <a:gs pos="100000">
              <a:schemeClr val="accent4">
                <a:hueOff val="1096956"/>
                <a:satOff val="4755"/>
                <a:lumOff val="313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818560" y="2585521"/>
        <a:ext cx="259240" cy="259940"/>
      </dsp:txXfrm>
    </dsp:sp>
    <dsp:sp modelId="{1A34D4C8-10A9-4551-93EA-DB3AE0861A86}">
      <dsp:nvSpPr>
        <dsp:cNvPr id="0" name=""/>
        <dsp:cNvSpPr/>
      </dsp:nvSpPr>
      <dsp:spPr>
        <a:xfrm>
          <a:off x="7342632" y="2191420"/>
          <a:ext cx="1746904" cy="1048142"/>
        </a:xfrm>
        <a:prstGeom prst="roundRect">
          <a:avLst>
            <a:gd name="adj" fmla="val 10000"/>
          </a:avLst>
        </a:prstGeom>
        <a:gradFill rotWithShape="0">
          <a:gsLst>
            <a:gs pos="0">
              <a:schemeClr val="accent4">
                <a:hueOff val="1234076"/>
                <a:satOff val="5349"/>
                <a:lumOff val="3530"/>
                <a:alphaOff val="0"/>
                <a:shade val="85000"/>
                <a:satMod val="130000"/>
              </a:schemeClr>
            </a:gs>
            <a:gs pos="34000">
              <a:schemeClr val="accent4">
                <a:hueOff val="1234076"/>
                <a:satOff val="5349"/>
                <a:lumOff val="3530"/>
                <a:alphaOff val="0"/>
                <a:shade val="87000"/>
                <a:satMod val="125000"/>
              </a:schemeClr>
            </a:gs>
            <a:gs pos="70000">
              <a:schemeClr val="accent4">
                <a:hueOff val="1234076"/>
                <a:satOff val="5349"/>
                <a:lumOff val="3530"/>
                <a:alphaOff val="0"/>
                <a:tint val="100000"/>
                <a:shade val="90000"/>
                <a:satMod val="130000"/>
              </a:schemeClr>
            </a:gs>
            <a:gs pos="100000">
              <a:schemeClr val="accent4">
                <a:hueOff val="1234076"/>
                <a:satOff val="5349"/>
                <a:lumOff val="353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Post-Task Questionnaire</a:t>
          </a:r>
        </a:p>
      </dsp:txBody>
      <dsp:txXfrm>
        <a:off x="7373331" y="2222119"/>
        <a:ext cx="1685506" cy="986744"/>
      </dsp:txXfrm>
    </dsp:sp>
    <dsp:sp modelId="{86AF864A-1325-4BFD-9B4A-BA6725CF7C68}">
      <dsp:nvSpPr>
        <dsp:cNvPr id="0" name=""/>
        <dsp:cNvSpPr/>
      </dsp:nvSpPr>
      <dsp:spPr>
        <a:xfrm>
          <a:off x="9264226" y="2498875"/>
          <a:ext cx="370343" cy="433232"/>
        </a:xfrm>
        <a:prstGeom prst="rightArrow">
          <a:avLst>
            <a:gd name="adj1" fmla="val 60000"/>
            <a:gd name="adj2" fmla="val 50000"/>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9264226" y="2585521"/>
        <a:ext cx="259240" cy="259940"/>
      </dsp:txXfrm>
    </dsp:sp>
    <dsp:sp modelId="{2E6188A9-EF0F-405D-ABD5-E2A94B6B3A7B}">
      <dsp:nvSpPr>
        <dsp:cNvPr id="0" name=""/>
        <dsp:cNvSpPr/>
      </dsp:nvSpPr>
      <dsp:spPr>
        <a:xfrm>
          <a:off x="9788297" y="2191420"/>
          <a:ext cx="1746904" cy="1048142"/>
        </a:xfrm>
        <a:prstGeom prst="roundRect">
          <a:avLst>
            <a:gd name="adj" fmla="val 10000"/>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Post-Test Questionnaire</a:t>
          </a:r>
        </a:p>
      </dsp:txBody>
      <dsp:txXfrm>
        <a:off x="9818996" y="2222119"/>
        <a:ext cx="1685506" cy="986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648B2-3863-4ED0-8C0B-57EEDBA145A9}">
      <dsp:nvSpPr>
        <dsp:cNvPr id="0" name=""/>
        <dsp:cNvSpPr/>
      </dsp:nvSpPr>
      <dsp:spPr>
        <a:xfrm>
          <a:off x="5071" y="2050259"/>
          <a:ext cx="2217441" cy="1330464"/>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Facilitator Script</a:t>
          </a:r>
        </a:p>
      </dsp:txBody>
      <dsp:txXfrm>
        <a:off x="44039" y="2089227"/>
        <a:ext cx="2139505" cy="1252528"/>
      </dsp:txXfrm>
    </dsp:sp>
    <dsp:sp modelId="{BD619F31-2139-4A4F-B677-B4CBF8590DAD}">
      <dsp:nvSpPr>
        <dsp:cNvPr id="0" name=""/>
        <dsp:cNvSpPr/>
      </dsp:nvSpPr>
      <dsp:spPr>
        <a:xfrm>
          <a:off x="2444256" y="2440528"/>
          <a:ext cx="470097" cy="549925"/>
        </a:xfrm>
        <a:prstGeom prst="rightArrow">
          <a:avLst>
            <a:gd name="adj1" fmla="val 60000"/>
            <a:gd name="adj2" fmla="val 5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44256" y="2550513"/>
        <a:ext cx="329068" cy="329955"/>
      </dsp:txXfrm>
    </dsp:sp>
    <dsp:sp modelId="{EB0E23A0-98BC-4AF6-B9CC-2533C31B1D4D}">
      <dsp:nvSpPr>
        <dsp:cNvPr id="0" name=""/>
        <dsp:cNvSpPr/>
      </dsp:nvSpPr>
      <dsp:spPr>
        <a:xfrm>
          <a:off x="3109489" y="2050259"/>
          <a:ext cx="2217441" cy="1330464"/>
        </a:xfrm>
        <a:prstGeom prst="roundRect">
          <a:avLst>
            <a:gd name="adj" fmla="val 10000"/>
          </a:avLst>
        </a:prstGeom>
        <a:gradFill rotWithShape="0">
          <a:gsLst>
            <a:gs pos="0">
              <a:schemeClr val="accent4">
                <a:hueOff val="548478"/>
                <a:satOff val="2377"/>
                <a:lumOff val="1569"/>
                <a:alphaOff val="0"/>
                <a:shade val="85000"/>
                <a:satMod val="130000"/>
              </a:schemeClr>
            </a:gs>
            <a:gs pos="34000">
              <a:schemeClr val="accent4">
                <a:hueOff val="548478"/>
                <a:satOff val="2377"/>
                <a:lumOff val="1569"/>
                <a:alphaOff val="0"/>
                <a:shade val="87000"/>
                <a:satMod val="125000"/>
              </a:schemeClr>
            </a:gs>
            <a:gs pos="70000">
              <a:schemeClr val="accent4">
                <a:hueOff val="548478"/>
                <a:satOff val="2377"/>
                <a:lumOff val="1569"/>
                <a:alphaOff val="0"/>
                <a:tint val="100000"/>
                <a:shade val="90000"/>
                <a:satMod val="130000"/>
              </a:schemeClr>
            </a:gs>
            <a:gs pos="100000">
              <a:schemeClr val="accent4">
                <a:hueOff val="548478"/>
                <a:satOff val="2377"/>
                <a:lumOff val="156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Pre-Test Questionnaire</a:t>
          </a:r>
        </a:p>
      </dsp:txBody>
      <dsp:txXfrm>
        <a:off x="3148457" y="2089227"/>
        <a:ext cx="2139505" cy="1252528"/>
      </dsp:txXfrm>
    </dsp:sp>
    <dsp:sp modelId="{038EB42F-24AF-4522-9E87-2A8B9DE52C00}">
      <dsp:nvSpPr>
        <dsp:cNvPr id="0" name=""/>
        <dsp:cNvSpPr/>
      </dsp:nvSpPr>
      <dsp:spPr>
        <a:xfrm>
          <a:off x="5548674" y="2440528"/>
          <a:ext cx="470097" cy="549925"/>
        </a:xfrm>
        <a:prstGeom prst="rightArrow">
          <a:avLst>
            <a:gd name="adj1" fmla="val 60000"/>
            <a:gd name="adj2" fmla="val 50000"/>
          </a:avLst>
        </a:prstGeom>
        <a:gradFill rotWithShape="0">
          <a:gsLst>
            <a:gs pos="0">
              <a:schemeClr val="accent4">
                <a:hueOff val="822717"/>
                <a:satOff val="3566"/>
                <a:lumOff val="2353"/>
                <a:alphaOff val="0"/>
                <a:shade val="85000"/>
                <a:satMod val="130000"/>
              </a:schemeClr>
            </a:gs>
            <a:gs pos="34000">
              <a:schemeClr val="accent4">
                <a:hueOff val="822717"/>
                <a:satOff val="3566"/>
                <a:lumOff val="2353"/>
                <a:alphaOff val="0"/>
                <a:shade val="87000"/>
                <a:satMod val="125000"/>
              </a:schemeClr>
            </a:gs>
            <a:gs pos="70000">
              <a:schemeClr val="accent4">
                <a:hueOff val="822717"/>
                <a:satOff val="3566"/>
                <a:lumOff val="2353"/>
                <a:alphaOff val="0"/>
                <a:tint val="100000"/>
                <a:shade val="90000"/>
                <a:satMod val="130000"/>
              </a:schemeClr>
            </a:gs>
            <a:gs pos="100000">
              <a:schemeClr val="accent4">
                <a:hueOff val="822717"/>
                <a:satOff val="3566"/>
                <a:lumOff val="235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548674" y="2550513"/>
        <a:ext cx="329068" cy="329955"/>
      </dsp:txXfrm>
    </dsp:sp>
    <dsp:sp modelId="{B001F500-672E-444A-8F6C-2EE09CA6C7F8}">
      <dsp:nvSpPr>
        <dsp:cNvPr id="0" name=""/>
        <dsp:cNvSpPr/>
      </dsp:nvSpPr>
      <dsp:spPr>
        <a:xfrm>
          <a:off x="6213906" y="2050259"/>
          <a:ext cx="2217441" cy="1330464"/>
        </a:xfrm>
        <a:prstGeom prst="roundRect">
          <a:avLst>
            <a:gd name="adj" fmla="val 10000"/>
          </a:avLst>
        </a:prstGeom>
        <a:gradFill rotWithShape="0">
          <a:gsLst>
            <a:gs pos="0">
              <a:schemeClr val="accent4">
                <a:hueOff val="1096956"/>
                <a:satOff val="4755"/>
                <a:lumOff val="3137"/>
                <a:alphaOff val="0"/>
                <a:shade val="85000"/>
                <a:satMod val="130000"/>
              </a:schemeClr>
            </a:gs>
            <a:gs pos="34000">
              <a:schemeClr val="accent4">
                <a:hueOff val="1096956"/>
                <a:satOff val="4755"/>
                <a:lumOff val="3137"/>
                <a:alphaOff val="0"/>
                <a:shade val="87000"/>
                <a:satMod val="125000"/>
              </a:schemeClr>
            </a:gs>
            <a:gs pos="70000">
              <a:schemeClr val="accent4">
                <a:hueOff val="1096956"/>
                <a:satOff val="4755"/>
                <a:lumOff val="3137"/>
                <a:alphaOff val="0"/>
                <a:tint val="100000"/>
                <a:shade val="90000"/>
                <a:satMod val="130000"/>
              </a:schemeClr>
            </a:gs>
            <a:gs pos="100000">
              <a:schemeClr val="accent4">
                <a:hueOff val="1096956"/>
                <a:satOff val="4755"/>
                <a:lumOff val="313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Closed Card Sort</a:t>
          </a:r>
        </a:p>
      </dsp:txBody>
      <dsp:txXfrm>
        <a:off x="6252874" y="2089227"/>
        <a:ext cx="2139505" cy="1252528"/>
      </dsp:txXfrm>
    </dsp:sp>
    <dsp:sp modelId="{234035CF-0912-4C18-894C-E5D9D38B788A}">
      <dsp:nvSpPr>
        <dsp:cNvPr id="0" name=""/>
        <dsp:cNvSpPr/>
      </dsp:nvSpPr>
      <dsp:spPr>
        <a:xfrm>
          <a:off x="8653091" y="2440528"/>
          <a:ext cx="470097" cy="549925"/>
        </a:xfrm>
        <a:prstGeom prst="rightArrow">
          <a:avLst>
            <a:gd name="adj1" fmla="val 60000"/>
            <a:gd name="adj2" fmla="val 50000"/>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8653091" y="2550513"/>
        <a:ext cx="329068" cy="329955"/>
      </dsp:txXfrm>
    </dsp:sp>
    <dsp:sp modelId="{2E6188A9-EF0F-405D-ABD5-E2A94B6B3A7B}">
      <dsp:nvSpPr>
        <dsp:cNvPr id="0" name=""/>
        <dsp:cNvSpPr/>
      </dsp:nvSpPr>
      <dsp:spPr>
        <a:xfrm>
          <a:off x="9318324" y="2050259"/>
          <a:ext cx="2217441" cy="1330464"/>
        </a:xfrm>
        <a:prstGeom prst="roundRect">
          <a:avLst>
            <a:gd name="adj" fmla="val 10000"/>
          </a:avLst>
        </a:prstGeom>
        <a:gradFill rotWithShape="0">
          <a:gsLst>
            <a:gs pos="0">
              <a:schemeClr val="accent4">
                <a:hueOff val="1645434"/>
                <a:satOff val="7132"/>
                <a:lumOff val="4706"/>
                <a:alphaOff val="0"/>
                <a:shade val="85000"/>
                <a:satMod val="130000"/>
              </a:schemeClr>
            </a:gs>
            <a:gs pos="34000">
              <a:schemeClr val="accent4">
                <a:hueOff val="1645434"/>
                <a:satOff val="7132"/>
                <a:lumOff val="4706"/>
                <a:alphaOff val="0"/>
                <a:shade val="87000"/>
                <a:satMod val="125000"/>
              </a:schemeClr>
            </a:gs>
            <a:gs pos="70000">
              <a:schemeClr val="accent4">
                <a:hueOff val="1645434"/>
                <a:satOff val="7132"/>
                <a:lumOff val="4706"/>
                <a:alphaOff val="0"/>
                <a:tint val="100000"/>
                <a:shade val="90000"/>
                <a:satMod val="130000"/>
              </a:schemeClr>
            </a:gs>
            <a:gs pos="100000">
              <a:schemeClr val="accent4">
                <a:hueOff val="1645434"/>
                <a:satOff val="7132"/>
                <a:lumOff val="470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Post-Test Discussion</a:t>
          </a:r>
        </a:p>
      </dsp:txBody>
      <dsp:txXfrm>
        <a:off x="9357292" y="2089227"/>
        <a:ext cx="2139505" cy="12525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2C9C0B4-CF00-4F37-898A-3931867EE53B}" type="datetimeFigureOut">
              <a:rPr lang="en-US" smtClean="0"/>
              <a:t>1/30/2018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180B835-1D1C-44D0-96A6-F0D19DB148E6}" type="slidenum">
              <a:rPr lang="en-US" smtClean="0"/>
              <a:t>‹#›</a:t>
            </a:fld>
            <a:endParaRPr lang="en-US"/>
          </a:p>
        </p:txBody>
      </p:sp>
    </p:spTree>
    <p:extLst>
      <p:ext uri="{BB962C8B-B14F-4D97-AF65-F5344CB8AC3E}">
        <p14:creationId xmlns:p14="http://schemas.microsoft.com/office/powerpoint/2010/main" val="197648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098FA0B-64EF-44D6-B114-D071A7AC0B5D}" type="datetimeFigureOut">
              <a:rPr lang="en-US" smtClean="0"/>
              <a:t>1/30/2018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64F539C-4DFD-41FD-8A6F-61ECE7069BBD}" type="slidenum">
              <a:rPr lang="en-US" smtClean="0"/>
              <a:t>‹#›</a:t>
            </a:fld>
            <a:endParaRPr lang="en-US"/>
          </a:p>
        </p:txBody>
      </p:sp>
    </p:spTree>
    <p:extLst>
      <p:ext uri="{BB962C8B-B14F-4D97-AF65-F5344CB8AC3E}">
        <p14:creationId xmlns:p14="http://schemas.microsoft.com/office/powerpoint/2010/main" val="377695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selves + title of presentation</a:t>
            </a:r>
          </a:p>
        </p:txBody>
      </p:sp>
      <p:sp>
        <p:nvSpPr>
          <p:cNvPr id="4" name="Slide Number Placeholder 3"/>
          <p:cNvSpPr>
            <a:spLocks noGrp="1"/>
          </p:cNvSpPr>
          <p:nvPr>
            <p:ph type="sldNum" sz="quarter" idx="10"/>
          </p:nvPr>
        </p:nvSpPr>
        <p:spPr/>
        <p:txBody>
          <a:bodyPr/>
          <a:lstStyle/>
          <a:p>
            <a:fld id="{264F539C-4DFD-41FD-8A6F-61ECE7069BBD}" type="slidenum">
              <a:rPr lang="en-US" smtClean="0"/>
              <a:t>1</a:t>
            </a:fld>
            <a:endParaRPr lang="en-US"/>
          </a:p>
        </p:txBody>
      </p:sp>
    </p:spTree>
    <p:extLst>
      <p:ext uri="{BB962C8B-B14F-4D97-AF65-F5344CB8AC3E}">
        <p14:creationId xmlns:p14="http://schemas.microsoft.com/office/powerpoint/2010/main" val="303453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And once we had our user profile and list of sample tasks, we were able to start recruiting. So we ended up with a total of 20 undergraduates, 5 of whom participated in the task scenario activity and 15 of whom completed the card sorting activity, as per best practices within user experience research. </a:t>
            </a:r>
          </a:p>
          <a:p>
            <a:r>
              <a:rPr lang="en-US" dirty="0" smtClean="0">
                <a:effectLst/>
              </a:rPr>
              <a:t> </a:t>
            </a:r>
          </a:p>
          <a:p>
            <a:r>
              <a:rPr lang="en-US" dirty="0" smtClean="0">
                <a:effectLst/>
              </a:rPr>
              <a:t>Forums for recruitment included flyers, social media, and a posting on our website, all of which included mention of the $10 gift card incentive for participation</a:t>
            </a:r>
          </a:p>
          <a:p>
            <a:r>
              <a:rPr lang="en-US" dirty="0" smtClean="0">
                <a:effectLst/>
              </a:rPr>
              <a:t> </a:t>
            </a:r>
          </a:p>
          <a:p>
            <a:r>
              <a:rPr lang="en-US" dirty="0" smtClean="0">
                <a:effectLst/>
              </a:rPr>
              <a:t>And finally, for interested applications, we asked them to complete a quick pre-screening survey to make sure they met our user profile (so for example things like their age, enrollment status, level of experience with the website, and so on).</a:t>
            </a:r>
          </a:p>
        </p:txBody>
      </p:sp>
      <p:sp>
        <p:nvSpPr>
          <p:cNvPr id="4" name="Slide Number Placeholder 3"/>
          <p:cNvSpPr>
            <a:spLocks noGrp="1"/>
          </p:cNvSpPr>
          <p:nvPr>
            <p:ph type="sldNum" sz="quarter" idx="10"/>
          </p:nvPr>
        </p:nvSpPr>
        <p:spPr/>
        <p:txBody>
          <a:bodyPr/>
          <a:lstStyle/>
          <a:p>
            <a:fld id="{264F539C-4DFD-41FD-8A6F-61ECE7069BBD}" type="slidenum">
              <a:rPr lang="en-US" smtClean="0"/>
              <a:t>10</a:t>
            </a:fld>
            <a:endParaRPr lang="en-US"/>
          </a:p>
        </p:txBody>
      </p:sp>
    </p:spTree>
    <p:extLst>
      <p:ext uri="{BB962C8B-B14F-4D97-AF65-F5344CB8AC3E}">
        <p14:creationId xmlns:p14="http://schemas.microsoft.com/office/powerpoint/2010/main" val="296533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our planning and prep complete, we were then ready to begin the testing!</a:t>
            </a:r>
          </a:p>
          <a:p>
            <a:endParaRPr lang="en-US" dirty="0"/>
          </a:p>
          <a:p>
            <a:r>
              <a:rPr lang="en-US" b="1" dirty="0"/>
              <a:t>*click* </a:t>
            </a:r>
            <a:r>
              <a:rPr lang="en-US" b="0" dirty="0"/>
              <a:t>…Almost. </a:t>
            </a:r>
            <a:endParaRPr lang="en-US" b="1" dirty="0"/>
          </a:p>
        </p:txBody>
      </p:sp>
      <p:sp>
        <p:nvSpPr>
          <p:cNvPr id="4" name="Slide Number Placeholder 3"/>
          <p:cNvSpPr>
            <a:spLocks noGrp="1"/>
          </p:cNvSpPr>
          <p:nvPr>
            <p:ph type="sldNum" sz="quarter" idx="10"/>
          </p:nvPr>
        </p:nvSpPr>
        <p:spPr/>
        <p:txBody>
          <a:bodyPr/>
          <a:lstStyle/>
          <a:p>
            <a:fld id="{264F539C-4DFD-41FD-8A6F-61ECE7069BBD}" type="slidenum">
              <a:rPr lang="en-US" smtClean="0"/>
              <a:t>11</a:t>
            </a:fld>
            <a:endParaRPr lang="en-US"/>
          </a:p>
        </p:txBody>
      </p:sp>
    </p:spTree>
    <p:extLst>
      <p:ext uri="{BB962C8B-B14F-4D97-AF65-F5344CB8AC3E}">
        <p14:creationId xmlns:p14="http://schemas.microsoft.com/office/powerpoint/2010/main" val="213009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we wanted to make sure that we carried out pilot testing of the task scenario materials. </a:t>
            </a:r>
          </a:p>
          <a:p>
            <a:endParaRPr lang="en-CA" dirty="0"/>
          </a:p>
          <a:p>
            <a:r>
              <a:rPr lang="en-CA" dirty="0"/>
              <a:t>Now unfortunately we weren’t able to recruit any student users in time to pilot test the materials and instead relied on 3 staff members with varying experience using the website, ranging anywhere from very familiar to not at all familiar. </a:t>
            </a:r>
          </a:p>
          <a:p>
            <a:endParaRPr lang="en-CA" dirty="0"/>
          </a:p>
          <a:p>
            <a:r>
              <a:rPr lang="en-CA" b="1" dirty="0"/>
              <a:t>*click* </a:t>
            </a:r>
            <a:r>
              <a:rPr lang="en-CA" dirty="0"/>
              <a:t>Because of this limitation, the purpose of the pilot test was only focused on making sure materials were easy to read and understand, and not on subject performance for tasks. </a:t>
            </a:r>
          </a:p>
          <a:p>
            <a:endParaRPr lang="en-CA" dirty="0"/>
          </a:p>
          <a:p>
            <a:r>
              <a:rPr lang="en-CA" b="1" dirty="0"/>
              <a:t>*click* </a:t>
            </a:r>
            <a:r>
              <a:rPr lang="en-CA" b="0" dirty="0"/>
              <a:t>And through this, we were able to identify problematic wording within our task scenarios and also rejigged the wording and order of questionnaire content. </a:t>
            </a:r>
            <a:endParaRPr lang="en-CA" b="1" dirty="0"/>
          </a:p>
        </p:txBody>
      </p:sp>
      <p:sp>
        <p:nvSpPr>
          <p:cNvPr id="4" name="Slide Number Placeholder 3"/>
          <p:cNvSpPr>
            <a:spLocks noGrp="1"/>
          </p:cNvSpPr>
          <p:nvPr>
            <p:ph type="sldNum" sz="quarter" idx="10"/>
          </p:nvPr>
        </p:nvSpPr>
        <p:spPr/>
        <p:txBody>
          <a:bodyPr/>
          <a:lstStyle/>
          <a:p>
            <a:fld id="{264F539C-4DFD-41FD-8A6F-61ECE7069BBD}" type="slidenum">
              <a:rPr lang="en-US" smtClean="0"/>
              <a:t>12</a:t>
            </a:fld>
            <a:endParaRPr lang="en-US"/>
          </a:p>
        </p:txBody>
      </p:sp>
    </p:spTree>
    <p:extLst>
      <p:ext uri="{BB962C8B-B14F-4D97-AF65-F5344CB8AC3E}">
        <p14:creationId xmlns:p14="http://schemas.microsoft.com/office/powerpoint/2010/main" val="412214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pilot testing complete, we were then truly able to begin our usability testing!</a:t>
            </a:r>
          </a:p>
          <a:p>
            <a:endParaRPr lang="en-CA" dirty="0" smtClean="0"/>
          </a:p>
          <a:p>
            <a:r>
              <a:rPr lang="en-CA" dirty="0" smtClean="0"/>
              <a:t>And here’s a little snapshot of the process involved for our task scenario portion: so users were read a script to get oriented to the session and were also given a pre-test questionnaire to evaluate their existing use and familiarity with the library website.</a:t>
            </a:r>
          </a:p>
          <a:p>
            <a:endParaRPr lang="en-CA" dirty="0" smtClean="0"/>
          </a:p>
          <a:p>
            <a:r>
              <a:rPr lang="en-CA" dirty="0" smtClean="0"/>
              <a:t>Following this, they were asked to carry out a number of scenarios using the website and were given post-</a:t>
            </a:r>
            <a:r>
              <a:rPr lang="en-CA" i="1" dirty="0" smtClean="0"/>
              <a:t>task</a:t>
            </a:r>
            <a:r>
              <a:rPr lang="en-CA" i="0" dirty="0" smtClean="0"/>
              <a:t> questionnaires as well as a post-</a:t>
            </a:r>
            <a:r>
              <a:rPr lang="en-CA" i="1" dirty="0" smtClean="0"/>
              <a:t>test</a:t>
            </a:r>
            <a:r>
              <a:rPr lang="en-CA" i="0" dirty="0" smtClean="0"/>
              <a:t> questionnaire at the very end of the session.</a:t>
            </a:r>
            <a:endParaRPr lang="en-CA" dirty="0" smtClean="0"/>
          </a:p>
        </p:txBody>
      </p:sp>
      <p:sp>
        <p:nvSpPr>
          <p:cNvPr id="4" name="Slide Number Placeholder 3"/>
          <p:cNvSpPr>
            <a:spLocks noGrp="1"/>
          </p:cNvSpPr>
          <p:nvPr>
            <p:ph type="sldNum" sz="quarter" idx="10"/>
          </p:nvPr>
        </p:nvSpPr>
        <p:spPr/>
        <p:txBody>
          <a:bodyPr/>
          <a:lstStyle/>
          <a:p>
            <a:fld id="{264F539C-4DFD-41FD-8A6F-61ECE7069BBD}" type="slidenum">
              <a:rPr lang="en-US" smtClean="0"/>
              <a:t>13</a:t>
            </a:fld>
            <a:endParaRPr lang="en-US"/>
          </a:p>
        </p:txBody>
      </p:sp>
    </p:spTree>
    <p:extLst>
      <p:ext uri="{BB962C8B-B14F-4D97-AF65-F5344CB8AC3E}">
        <p14:creationId xmlns:p14="http://schemas.microsoft.com/office/powerpoint/2010/main" val="333357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ensure consistency between sessions, a script was devised to outline key instructions for the usability activity and purpose of the testing as well as the time commitment involved for participants. </a:t>
            </a:r>
          </a:p>
          <a:p>
            <a:endParaRPr lang="en-CA" dirty="0"/>
          </a:p>
          <a:p>
            <a:r>
              <a:rPr lang="en-CA" dirty="0"/>
              <a:t>It was very important that the user realized we were testing </a:t>
            </a:r>
            <a:r>
              <a:rPr lang="en-CA" i="1" dirty="0"/>
              <a:t>the website and not them</a:t>
            </a:r>
            <a:r>
              <a:rPr lang="en-CA" i="0" dirty="0"/>
              <a:t>, so we made sure to emphasize that they can’t make any mistakes and that they be brutally honest in terms of any feedback they provide, as that’s going to be most helpful for improving the website. </a:t>
            </a:r>
          </a:p>
          <a:p>
            <a:endParaRPr lang="en-CA" i="0" dirty="0"/>
          </a:p>
          <a:p>
            <a:r>
              <a:rPr lang="en-CA" i="0" dirty="0"/>
              <a:t>Participants were also encouraged to ‘Think Aloud’ (that is, verbally describe what they’re seeing, thinking, and doing while completing tasks) and were informed that the facilitator would be present to answer questions, but could not guide participants in completing tasks.</a:t>
            </a:r>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14</a:t>
            </a:fld>
            <a:endParaRPr lang="en-US"/>
          </a:p>
        </p:txBody>
      </p:sp>
    </p:spTree>
    <p:extLst>
      <p:ext uri="{BB962C8B-B14F-4D97-AF65-F5344CB8AC3E}">
        <p14:creationId xmlns:p14="http://schemas.microsoft.com/office/powerpoint/2010/main" val="103915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hearing the script, we asked participants to complete a user background survey looking at:</a:t>
            </a:r>
          </a:p>
          <a:p>
            <a:endParaRPr lang="en-CA" dirty="0"/>
          </a:p>
          <a:p>
            <a:r>
              <a:rPr lang="en-CA" b="1" dirty="0"/>
              <a:t>*click* </a:t>
            </a:r>
            <a:r>
              <a:rPr lang="en-CA" b="0" dirty="0"/>
              <a:t>1. Their general impressions of the website</a:t>
            </a:r>
          </a:p>
          <a:p>
            <a:endParaRPr lang="en-CA" b="0" dirty="0"/>
          </a:p>
          <a:p>
            <a:r>
              <a:rPr lang="en-CA" b="1" dirty="0"/>
              <a:t>*click*</a:t>
            </a:r>
            <a:r>
              <a:rPr lang="en-CA" b="0" dirty="0"/>
              <a:t> 2. Whether they’d used the website before, and if so, for what, and…</a:t>
            </a:r>
          </a:p>
          <a:p>
            <a:endParaRPr lang="en-CA" b="0" dirty="0"/>
          </a:p>
          <a:p>
            <a:r>
              <a:rPr lang="en-CA" b="1" dirty="0"/>
              <a:t>*click* </a:t>
            </a:r>
            <a:r>
              <a:rPr lang="en-CA" b="0" dirty="0"/>
              <a:t>3. Any positive or negative experiences they’ve had with the website</a:t>
            </a:r>
            <a:endParaRPr lang="en-CA" b="1" dirty="0"/>
          </a:p>
        </p:txBody>
      </p:sp>
      <p:sp>
        <p:nvSpPr>
          <p:cNvPr id="4" name="Slide Number Placeholder 3"/>
          <p:cNvSpPr>
            <a:spLocks noGrp="1"/>
          </p:cNvSpPr>
          <p:nvPr>
            <p:ph type="sldNum" sz="quarter" idx="10"/>
          </p:nvPr>
        </p:nvSpPr>
        <p:spPr/>
        <p:txBody>
          <a:bodyPr/>
          <a:lstStyle/>
          <a:p>
            <a:fld id="{264F539C-4DFD-41FD-8A6F-61ECE7069BBD}" type="slidenum">
              <a:rPr lang="en-US" smtClean="0"/>
              <a:t>15</a:t>
            </a:fld>
            <a:endParaRPr lang="en-US"/>
          </a:p>
        </p:txBody>
      </p:sp>
    </p:spTree>
    <p:extLst>
      <p:ext uri="{BB962C8B-B14F-4D97-AF65-F5344CB8AC3E}">
        <p14:creationId xmlns:p14="http://schemas.microsoft.com/office/powerpoint/2010/main" val="307824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up was the main focus of the sessions, were students were presented with tasks that they must complete on the website – and these were based on user tasks identified during the planning stage (so things like paying fines or looking up library hours). </a:t>
            </a:r>
          </a:p>
          <a:p>
            <a:endParaRPr lang="en-CA" dirty="0"/>
          </a:p>
          <a:p>
            <a:r>
              <a:rPr lang="en-CA" dirty="0"/>
              <a:t>So how this worked is we created 3 columns for each of our 12 user tasks: so first we outlined the task, then we translated it into a more specific task and user scenario, and finally we outlined success criteria that would let us know whether the participant has effectively carried out the task. </a:t>
            </a:r>
          </a:p>
        </p:txBody>
      </p:sp>
      <p:sp>
        <p:nvSpPr>
          <p:cNvPr id="4" name="Slide Number Placeholder 3"/>
          <p:cNvSpPr>
            <a:spLocks noGrp="1"/>
          </p:cNvSpPr>
          <p:nvPr>
            <p:ph type="sldNum" sz="quarter" idx="10"/>
          </p:nvPr>
        </p:nvSpPr>
        <p:spPr/>
        <p:txBody>
          <a:bodyPr/>
          <a:lstStyle/>
          <a:p>
            <a:fld id="{264F539C-4DFD-41FD-8A6F-61ECE7069BBD}" type="slidenum">
              <a:rPr lang="en-US" smtClean="0"/>
              <a:t>16</a:t>
            </a:fld>
            <a:endParaRPr lang="en-US"/>
          </a:p>
        </p:txBody>
      </p:sp>
    </p:spTree>
    <p:extLst>
      <p:ext uri="{BB962C8B-B14F-4D97-AF65-F5344CB8AC3E}">
        <p14:creationId xmlns:p14="http://schemas.microsoft.com/office/powerpoint/2010/main" val="2538234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here’s an example task: find a book. </a:t>
            </a:r>
          </a:p>
          <a:p>
            <a:endParaRPr lang="en-CA" dirty="0"/>
          </a:p>
          <a:p>
            <a:r>
              <a:rPr lang="en-CA" b="1" dirty="0"/>
              <a:t>*click* </a:t>
            </a:r>
            <a:r>
              <a:rPr lang="en-CA" b="0" dirty="0"/>
              <a:t>We translated that into a scenario, which was given to the user [read scenario off screen] </a:t>
            </a:r>
          </a:p>
          <a:p>
            <a:endParaRPr lang="en-CA" b="0" dirty="0"/>
          </a:p>
          <a:p>
            <a:r>
              <a:rPr lang="en-CA" b="1" dirty="0"/>
              <a:t>*click* </a:t>
            </a:r>
            <a:r>
              <a:rPr lang="en-CA" b="0" dirty="0"/>
              <a:t>And then our success criteria was that they found the call number within our library catalogue. Now you’ll notice we have no mention of the call number in the scenario that was presented to the participant, because we didn’t want to include any language that would ‘lead’ or direct them as they were navigating through the website – so that’s an important consideration to make when designing your task scenarios. </a:t>
            </a:r>
            <a:endParaRPr lang="en-CA" b="1" dirty="0"/>
          </a:p>
        </p:txBody>
      </p:sp>
      <p:sp>
        <p:nvSpPr>
          <p:cNvPr id="4" name="Slide Number Placeholder 3"/>
          <p:cNvSpPr>
            <a:spLocks noGrp="1"/>
          </p:cNvSpPr>
          <p:nvPr>
            <p:ph type="sldNum" sz="quarter" idx="10"/>
          </p:nvPr>
        </p:nvSpPr>
        <p:spPr/>
        <p:txBody>
          <a:bodyPr/>
          <a:lstStyle/>
          <a:p>
            <a:fld id="{264F539C-4DFD-41FD-8A6F-61ECE7069BBD}" type="slidenum">
              <a:rPr lang="en-US" smtClean="0"/>
              <a:t>17</a:t>
            </a:fld>
            <a:endParaRPr lang="en-US"/>
          </a:p>
        </p:txBody>
      </p:sp>
    </p:spTree>
    <p:extLst>
      <p:ext uri="{BB962C8B-B14F-4D97-AF65-F5344CB8AC3E}">
        <p14:creationId xmlns:p14="http://schemas.microsoft.com/office/powerpoint/2010/main" val="619821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Participants had 3 minutes total to complete each of the 12 tasks and tasks were always randomized for each of the 5 participants (this was done to minimize the possibility that task order could influence results). </a:t>
            </a:r>
          </a:p>
          <a:p>
            <a:endParaRPr lang="en-CA" dirty="0"/>
          </a:p>
          <a:p>
            <a:r>
              <a:rPr lang="en-CA" dirty="0"/>
              <a:t>Again, we encouraged participants to ‘Think Aloud’ during the activities and had two people observing as they completed tasks.</a:t>
            </a:r>
          </a:p>
        </p:txBody>
      </p:sp>
      <p:sp>
        <p:nvSpPr>
          <p:cNvPr id="4" name="Slide Number Placeholder 3"/>
          <p:cNvSpPr>
            <a:spLocks noGrp="1"/>
          </p:cNvSpPr>
          <p:nvPr>
            <p:ph type="sldNum" sz="quarter" idx="10"/>
          </p:nvPr>
        </p:nvSpPr>
        <p:spPr/>
        <p:txBody>
          <a:bodyPr/>
          <a:lstStyle/>
          <a:p>
            <a:fld id="{264F539C-4DFD-41FD-8A6F-61ECE7069BBD}" type="slidenum">
              <a:rPr lang="en-US" smtClean="0"/>
              <a:t>22</a:t>
            </a:fld>
            <a:endParaRPr lang="en-US"/>
          </a:p>
        </p:txBody>
      </p:sp>
    </p:spTree>
    <p:extLst>
      <p:ext uri="{BB962C8B-B14F-4D97-AF65-F5344CB8AC3E}">
        <p14:creationId xmlns:p14="http://schemas.microsoft.com/office/powerpoint/2010/main" val="403612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here’s a sample of what our observation form looked like, and we took measures of whether they successfully completed the task, how much time and how many attempts it took, and then any qualitative data such as interesting comments made by the participant.</a:t>
            </a:r>
          </a:p>
        </p:txBody>
      </p:sp>
      <p:sp>
        <p:nvSpPr>
          <p:cNvPr id="4" name="Slide Number Placeholder 3"/>
          <p:cNvSpPr>
            <a:spLocks noGrp="1"/>
          </p:cNvSpPr>
          <p:nvPr>
            <p:ph type="sldNum" sz="quarter" idx="10"/>
          </p:nvPr>
        </p:nvSpPr>
        <p:spPr/>
        <p:txBody>
          <a:bodyPr/>
          <a:lstStyle/>
          <a:p>
            <a:fld id="{264F539C-4DFD-41FD-8A6F-61ECE7069BBD}" type="slidenum">
              <a:rPr lang="en-US" smtClean="0"/>
              <a:t>23</a:t>
            </a:fld>
            <a:endParaRPr lang="en-US"/>
          </a:p>
        </p:txBody>
      </p:sp>
    </p:spTree>
    <p:extLst>
      <p:ext uri="{BB962C8B-B14F-4D97-AF65-F5344CB8AC3E}">
        <p14:creationId xmlns:p14="http://schemas.microsoft.com/office/powerpoint/2010/main" val="227674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begin, we thought we’d provide a little background on this project – so here’s a snapshot of what our current website looks like. In late 2015, the decision was made to revamp the website to be more user-friendly, pulling key inspiration from the downtown campus to boost accessibility and incorporate a more responsive design. </a:t>
            </a:r>
          </a:p>
          <a:p>
            <a:endParaRPr lang="en-US" baseline="0" dirty="0"/>
          </a:p>
          <a:p>
            <a:r>
              <a:rPr lang="en-US" baseline="0" dirty="0"/>
              <a:t>So in January 2016, we launched the new website and overall we’re quite pleased with it! </a:t>
            </a:r>
            <a:r>
              <a:rPr lang="en-US" dirty="0"/>
              <a:t>However one limitation </a:t>
            </a:r>
            <a:r>
              <a:rPr lang="en-US" baseline="0" dirty="0"/>
              <a:t>is that had to be implemented very quickly (something like in the span of 3 months, due to time limitations), so we weren’t able to gather user feedback on the new design prior to launch (which is ideally something you want to do). </a:t>
            </a:r>
            <a:endParaRPr lang="en-US" dirty="0"/>
          </a:p>
        </p:txBody>
      </p:sp>
      <p:sp>
        <p:nvSpPr>
          <p:cNvPr id="4" name="Slide Number Placeholder 3"/>
          <p:cNvSpPr>
            <a:spLocks noGrp="1"/>
          </p:cNvSpPr>
          <p:nvPr>
            <p:ph type="sldNum" sz="quarter" idx="10"/>
          </p:nvPr>
        </p:nvSpPr>
        <p:spPr/>
        <p:txBody>
          <a:bodyPr/>
          <a:lstStyle/>
          <a:p>
            <a:fld id="{264F539C-4DFD-41FD-8A6F-61ECE7069BBD}" type="slidenum">
              <a:rPr lang="en-US" smtClean="0"/>
              <a:t>2</a:t>
            </a:fld>
            <a:endParaRPr lang="en-US"/>
          </a:p>
        </p:txBody>
      </p:sp>
    </p:spTree>
    <p:extLst>
      <p:ext uri="{BB962C8B-B14F-4D97-AF65-F5344CB8AC3E}">
        <p14:creationId xmlns:p14="http://schemas.microsoft.com/office/powerpoint/2010/main" val="309499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each task, participants received a post-task questionnaire with 3 questions looking at:</a:t>
            </a:r>
          </a:p>
          <a:p>
            <a:endParaRPr lang="en-CA" dirty="0"/>
          </a:p>
          <a:p>
            <a:pPr marL="233309" indent="-233309">
              <a:buAutoNum type="arabicPeriod"/>
            </a:pPr>
            <a:r>
              <a:rPr lang="en-CA" dirty="0"/>
              <a:t>Their ability to predict where to go on the website</a:t>
            </a:r>
          </a:p>
          <a:p>
            <a:pPr marL="233309" indent="-233309">
              <a:buAutoNum type="arabicPeriod"/>
            </a:pPr>
            <a:r>
              <a:rPr lang="en-CA" dirty="0"/>
              <a:t>Their ability to keep track of where they were as they navigated through the website, and </a:t>
            </a:r>
          </a:p>
          <a:p>
            <a:pPr marL="233309" indent="-233309">
              <a:buAutoNum type="arabicPeriod"/>
            </a:pPr>
            <a:r>
              <a:rPr lang="en-CA" dirty="0"/>
              <a:t>Whether they felt they were successful in completing the task</a:t>
            </a:r>
          </a:p>
        </p:txBody>
      </p:sp>
      <p:sp>
        <p:nvSpPr>
          <p:cNvPr id="4" name="Slide Number Placeholder 3"/>
          <p:cNvSpPr>
            <a:spLocks noGrp="1"/>
          </p:cNvSpPr>
          <p:nvPr>
            <p:ph type="sldNum" sz="quarter" idx="10"/>
          </p:nvPr>
        </p:nvSpPr>
        <p:spPr/>
        <p:txBody>
          <a:bodyPr/>
          <a:lstStyle/>
          <a:p>
            <a:fld id="{264F539C-4DFD-41FD-8A6F-61ECE7069BBD}" type="slidenum">
              <a:rPr lang="en-US" smtClean="0"/>
              <a:t>24</a:t>
            </a:fld>
            <a:endParaRPr lang="en-US"/>
          </a:p>
        </p:txBody>
      </p:sp>
    </p:spTree>
    <p:extLst>
      <p:ext uri="{BB962C8B-B14F-4D97-AF65-F5344CB8AC3E}">
        <p14:creationId xmlns:p14="http://schemas.microsoft.com/office/powerpoint/2010/main" val="232230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did that for each of the 12 tasks, and then at the very end we had a post-test user satisfaction questionnaire – looking at things like how quickly or easily they could locate information, how easy it was to read and understand website content, overall satisfaction with the website, and so on.</a:t>
            </a:r>
          </a:p>
          <a:p>
            <a:endParaRPr lang="en-US" dirty="0"/>
          </a:p>
          <a:p>
            <a:r>
              <a:rPr lang="en-US" dirty="0"/>
              <a:t>We also gathered some qualitative feedback such as whether the tasks matched how they would typically use the website and if they had any recommendations for improvement to website content. </a:t>
            </a:r>
          </a:p>
        </p:txBody>
      </p:sp>
      <p:sp>
        <p:nvSpPr>
          <p:cNvPr id="4" name="Slide Number Placeholder 3"/>
          <p:cNvSpPr>
            <a:spLocks noGrp="1"/>
          </p:cNvSpPr>
          <p:nvPr>
            <p:ph type="sldNum" sz="quarter" idx="10"/>
          </p:nvPr>
        </p:nvSpPr>
        <p:spPr/>
        <p:txBody>
          <a:bodyPr/>
          <a:lstStyle/>
          <a:p>
            <a:fld id="{264F539C-4DFD-41FD-8A6F-61ECE7069BBD}" type="slidenum">
              <a:rPr lang="en-US" smtClean="0"/>
              <a:t>25</a:t>
            </a:fld>
            <a:endParaRPr lang="en-US"/>
          </a:p>
        </p:txBody>
      </p:sp>
    </p:spTree>
    <p:extLst>
      <p:ext uri="{BB962C8B-B14F-4D97-AF65-F5344CB8AC3E}">
        <p14:creationId xmlns:p14="http://schemas.microsoft.com/office/powerpoint/2010/main" val="1475095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that was the first half of testing, and for the second part, we conducted a closed card sort using 15 undergraduate students. </a:t>
            </a:r>
          </a:p>
          <a:p>
            <a:endParaRPr lang="en-CA" dirty="0" smtClean="0"/>
          </a:p>
          <a:p>
            <a:r>
              <a:rPr lang="en-CA" dirty="0" smtClean="0"/>
              <a:t>The first half of this process was exactly the same as with the task scenarios, where participants were read a script and given a user background questionnaire to gauge previous experience with the website – we had the activity –</a:t>
            </a:r>
            <a:r>
              <a:rPr lang="en-CA" baseline="0" dirty="0" smtClean="0"/>
              <a:t> </a:t>
            </a:r>
            <a:r>
              <a:rPr lang="en-CA" dirty="0" smtClean="0"/>
              <a:t>and then instead of having a post-test questionnaire, we instead used interviews and focus groups to evaluate user choices made during the card sort.</a:t>
            </a:r>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26</a:t>
            </a:fld>
            <a:endParaRPr lang="en-US"/>
          </a:p>
        </p:txBody>
      </p:sp>
    </p:spTree>
    <p:extLst>
      <p:ext uri="{BB962C8B-B14F-4D97-AF65-F5344CB8AC3E}">
        <p14:creationId xmlns:p14="http://schemas.microsoft.com/office/powerpoint/2010/main" val="106725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the actual activity portion, we had both individual and group sessions (based on schedule availability) and asked students to organize 30 index cards into 6 pre-defined categories based on labels used in our website’s main navigation [image on right]. As with our task scenarios, cards were always randomized between participants.</a:t>
            </a:r>
          </a:p>
        </p:txBody>
      </p:sp>
      <p:sp>
        <p:nvSpPr>
          <p:cNvPr id="4" name="Slide Number Placeholder 3"/>
          <p:cNvSpPr>
            <a:spLocks noGrp="1"/>
          </p:cNvSpPr>
          <p:nvPr>
            <p:ph type="sldNum" sz="quarter" idx="10"/>
          </p:nvPr>
        </p:nvSpPr>
        <p:spPr/>
        <p:txBody>
          <a:bodyPr/>
          <a:lstStyle/>
          <a:p>
            <a:fld id="{264F539C-4DFD-41FD-8A6F-61ECE7069BBD}" type="slidenum">
              <a:rPr lang="en-US" smtClean="0"/>
              <a:t>27</a:t>
            </a:fld>
            <a:endParaRPr lang="en-US"/>
          </a:p>
        </p:txBody>
      </p:sp>
    </p:spTree>
    <p:extLst>
      <p:ext uri="{BB962C8B-B14F-4D97-AF65-F5344CB8AC3E}">
        <p14:creationId xmlns:p14="http://schemas.microsoft.com/office/powerpoint/2010/main" val="457346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here’s a sample of what these cards looked like; on the front we’d have the name of the webpage (e.g. </a:t>
            </a:r>
            <a:r>
              <a:rPr lang="en-CA" dirty="0" smtClean="0"/>
              <a:t>Assignment calculator) </a:t>
            </a:r>
            <a:r>
              <a:rPr lang="en-CA" dirty="0"/>
              <a:t>and on the reverse side we’d have a  brief definition outlining what that page is about.</a:t>
            </a:r>
          </a:p>
        </p:txBody>
      </p:sp>
      <p:sp>
        <p:nvSpPr>
          <p:cNvPr id="4" name="Slide Number Placeholder 3"/>
          <p:cNvSpPr>
            <a:spLocks noGrp="1"/>
          </p:cNvSpPr>
          <p:nvPr>
            <p:ph type="sldNum" sz="quarter" idx="10"/>
          </p:nvPr>
        </p:nvSpPr>
        <p:spPr/>
        <p:txBody>
          <a:bodyPr/>
          <a:lstStyle/>
          <a:p>
            <a:fld id="{264F539C-4DFD-41FD-8A6F-61ECE7069BBD}" type="slidenum">
              <a:rPr lang="en-US" smtClean="0"/>
              <a:t>28</a:t>
            </a:fld>
            <a:endParaRPr lang="en-US"/>
          </a:p>
        </p:txBody>
      </p:sp>
    </p:spTree>
    <p:extLst>
      <p:ext uri="{BB962C8B-B14F-4D97-AF65-F5344CB8AC3E}">
        <p14:creationId xmlns:p14="http://schemas.microsoft.com/office/powerpoint/2010/main" val="3038099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instructions, students were told they could create duplicates if they felt any cards should go in more than one category and they were given the option to create their own categories or put cards into an ‘unsortable’ category if they felt than none of the 6 pre-defined ones were useful. </a:t>
            </a:r>
          </a:p>
          <a:p>
            <a:endParaRPr lang="en-CA" dirty="0"/>
          </a:p>
          <a:p>
            <a:r>
              <a:rPr lang="en-CA" dirty="0"/>
              <a:t>Participants received a copy of these instructions that they could revisit if needed, and again were encouraged to ‘Think Aloud’ as the facilitator observed their card sort.</a:t>
            </a:r>
          </a:p>
        </p:txBody>
      </p:sp>
      <p:sp>
        <p:nvSpPr>
          <p:cNvPr id="4" name="Slide Number Placeholder 3"/>
          <p:cNvSpPr>
            <a:spLocks noGrp="1"/>
          </p:cNvSpPr>
          <p:nvPr>
            <p:ph type="sldNum" sz="quarter" idx="10"/>
          </p:nvPr>
        </p:nvSpPr>
        <p:spPr/>
        <p:txBody>
          <a:bodyPr/>
          <a:lstStyle/>
          <a:p>
            <a:fld id="{264F539C-4DFD-41FD-8A6F-61ECE7069BBD}" type="slidenum">
              <a:rPr lang="en-US" smtClean="0"/>
              <a:t>29</a:t>
            </a:fld>
            <a:endParaRPr lang="en-US"/>
          </a:p>
        </p:txBody>
      </p:sp>
    </p:spTree>
    <p:extLst>
      <p:ext uri="{BB962C8B-B14F-4D97-AF65-F5344CB8AC3E}">
        <p14:creationId xmlns:p14="http://schemas.microsoft.com/office/powerpoint/2010/main" val="4059329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they’d finished sorting all 30 cards into</a:t>
            </a:r>
            <a:r>
              <a:rPr lang="en-CA" baseline="0" dirty="0" smtClean="0"/>
              <a:t> categories</a:t>
            </a:r>
            <a:r>
              <a:rPr lang="en-CA" dirty="0" smtClean="0"/>
              <a:t>, the facilitator and participants held a post-test discussion, looking at things like:</a:t>
            </a:r>
          </a:p>
          <a:p>
            <a:endParaRPr lang="en-CA" dirty="0" smtClean="0"/>
          </a:p>
          <a:p>
            <a:pPr marL="174982" indent="-174982">
              <a:buFont typeface="Arial" panose="020B0604020202020204" pitchFamily="34" charset="0"/>
              <a:buChar char="•"/>
            </a:pPr>
            <a:r>
              <a:rPr lang="en-CA" dirty="0" smtClean="0"/>
              <a:t>Whether there were any particularly easy or difficult cards that they felt conflicted on</a:t>
            </a:r>
          </a:p>
          <a:p>
            <a:pPr marL="174982" indent="-174982">
              <a:buFont typeface="Arial" panose="020B0604020202020204" pitchFamily="34" charset="0"/>
              <a:buChar char="•"/>
            </a:pPr>
            <a:r>
              <a:rPr lang="en-CA" dirty="0" smtClean="0"/>
              <a:t>Whether they sorted cards into more than one category or created any categories, and</a:t>
            </a:r>
          </a:p>
          <a:p>
            <a:pPr marL="174982" indent="-174982">
              <a:buFont typeface="Arial" panose="020B0604020202020204" pitchFamily="34" charset="0"/>
              <a:buChar char="•"/>
            </a:pPr>
            <a:r>
              <a:rPr lang="en-CA" dirty="0" smtClean="0"/>
              <a:t>How they would label content, both for any of the 30 webpages or for the 6 pre-defined categories</a:t>
            </a:r>
          </a:p>
          <a:p>
            <a:pPr marL="174982" indent="-174982">
              <a:buFont typeface="Arial" panose="020B0604020202020204" pitchFamily="34" charset="0"/>
              <a:buChar char="•"/>
            </a:pPr>
            <a:endParaRPr lang="en-CA" dirty="0" smtClean="0"/>
          </a:p>
          <a:p>
            <a:r>
              <a:rPr lang="en-CA" dirty="0" smtClean="0"/>
              <a:t>And we gathered some useful feedback from these questions, but as the testing went on, we found it was more beneficial to target discussions around re-occurring ‘problematic’ cards that had been identified from previous card sorting sessions.</a:t>
            </a:r>
          </a:p>
        </p:txBody>
      </p:sp>
      <p:sp>
        <p:nvSpPr>
          <p:cNvPr id="4" name="Slide Number Placeholder 3"/>
          <p:cNvSpPr>
            <a:spLocks noGrp="1"/>
          </p:cNvSpPr>
          <p:nvPr>
            <p:ph type="sldNum" sz="quarter" idx="10"/>
          </p:nvPr>
        </p:nvSpPr>
        <p:spPr/>
        <p:txBody>
          <a:bodyPr/>
          <a:lstStyle/>
          <a:p>
            <a:fld id="{264F539C-4DFD-41FD-8A6F-61ECE7069BBD}" type="slidenum">
              <a:rPr lang="en-US" smtClean="0"/>
              <a:t>30</a:t>
            </a:fld>
            <a:endParaRPr lang="en-US"/>
          </a:p>
        </p:txBody>
      </p:sp>
    </p:spTree>
    <p:extLst>
      <p:ext uri="{BB962C8B-B14F-4D97-AF65-F5344CB8AC3E}">
        <p14:creationId xmlns:p14="http://schemas.microsoft.com/office/powerpoint/2010/main" val="3436126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*Hand</a:t>
            </a:r>
            <a:r>
              <a:rPr lang="en-CA" baseline="0" dirty="0" smtClean="0"/>
              <a:t> out cards + definitions to each of the tables/participants</a:t>
            </a:r>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31</a:t>
            </a:fld>
            <a:endParaRPr lang="en-US"/>
          </a:p>
        </p:txBody>
      </p:sp>
    </p:spTree>
    <p:extLst>
      <p:ext uri="{BB962C8B-B14F-4D97-AF65-F5344CB8AC3E}">
        <p14:creationId xmlns:p14="http://schemas.microsoft.com/office/powerpoint/2010/main" val="4100658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Coloured text = where we ended up putting it on our website</a:t>
            </a:r>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32</a:t>
            </a:fld>
            <a:endParaRPr lang="en-US"/>
          </a:p>
        </p:txBody>
      </p:sp>
    </p:spTree>
    <p:extLst>
      <p:ext uri="{BB962C8B-B14F-4D97-AF65-F5344CB8AC3E}">
        <p14:creationId xmlns:p14="http://schemas.microsoft.com/office/powerpoint/2010/main" val="3287968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the testing phase complete, we then moved into the data entry and analysis stage – which, as the picture implies, was a bit daunting! </a:t>
            </a:r>
          </a:p>
        </p:txBody>
      </p:sp>
      <p:sp>
        <p:nvSpPr>
          <p:cNvPr id="4" name="Slide Number Placeholder 3"/>
          <p:cNvSpPr>
            <a:spLocks noGrp="1"/>
          </p:cNvSpPr>
          <p:nvPr>
            <p:ph type="sldNum" sz="quarter" idx="10"/>
          </p:nvPr>
        </p:nvSpPr>
        <p:spPr/>
        <p:txBody>
          <a:bodyPr/>
          <a:lstStyle/>
          <a:p>
            <a:fld id="{264F539C-4DFD-41FD-8A6F-61ECE7069BBD}" type="slidenum">
              <a:rPr lang="en-US" smtClean="0"/>
              <a:t>33</a:t>
            </a:fld>
            <a:endParaRPr lang="en-US"/>
          </a:p>
        </p:txBody>
      </p:sp>
    </p:spTree>
    <p:extLst>
      <p:ext uri="{BB962C8B-B14F-4D97-AF65-F5344CB8AC3E}">
        <p14:creationId xmlns:p14="http://schemas.microsoft.com/office/powerpoint/2010/main" val="423809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better</a:t>
            </a:r>
            <a:r>
              <a:rPr lang="en-US" baseline="0" dirty="0"/>
              <a:t> late than never! The main prompting for this project is that we decided it was still important to get that user feedback so we could make continual improvements to our revamped website. </a:t>
            </a:r>
            <a:br>
              <a:rPr lang="en-US" baseline="0" dirty="0"/>
            </a:br>
            <a:r>
              <a:rPr lang="en-US" baseline="0" dirty="0"/>
              <a:t/>
            </a:r>
            <a:br>
              <a:rPr lang="en-US" baseline="0" dirty="0"/>
            </a:br>
            <a:r>
              <a:rPr lang="en-US" baseline="0" dirty="0"/>
              <a:t>And so a couple months down the road, we decided to carry out usability testing in Summer 2016. Usability looks at the interactions between people and interfaces in order to evaluate their use, identify any problems, and investigate potential solutions to these problems. Ultimately it will provide insight into whether your interface is doing a good job of serving users or whether some changes need to be made. </a:t>
            </a:r>
          </a:p>
          <a:p>
            <a:endParaRPr lang="en-US" baseline="0" dirty="0"/>
          </a:p>
          <a:p>
            <a:r>
              <a:rPr lang="en-US" baseline="0" dirty="0"/>
              <a:t>In terms of a rationale for why usability testing is important, we’re definitely seeing an increase in virtual users of the library and we want to make sure they’re having their needs met. Likewise, we have to be aware of user expectations – most of these individuals are used to navigating virtual spaces and expect quick, easy access to content – and if the reality doesn’t match those expectations, there’s going to be problems!</a:t>
            </a:r>
            <a:br>
              <a:rPr lang="en-US" baseline="0" dirty="0"/>
            </a:br>
            <a:r>
              <a:rPr lang="en-US" baseline="0" dirty="0"/>
              <a:t/>
            </a:r>
            <a:br>
              <a:rPr lang="en-US" baseline="0" dirty="0"/>
            </a:br>
            <a:r>
              <a:rPr lang="en-US" baseline="0" dirty="0"/>
              <a:t>And finally, a website is the virtual representation of your institution – so if users are struggling and getting frustrated while using our website, they’re going to affiliate those negative emotions and experiences with the library, which of course is the last thing we want.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64F539C-4DFD-41FD-8A6F-61ECE7069BBD}" type="slidenum">
              <a:rPr lang="en-US" smtClean="0"/>
              <a:t>3</a:t>
            </a:fld>
            <a:endParaRPr lang="en-US"/>
          </a:p>
        </p:txBody>
      </p:sp>
    </p:spTree>
    <p:extLst>
      <p:ext uri="{BB962C8B-B14F-4D97-AF65-F5344CB8AC3E}">
        <p14:creationId xmlns:p14="http://schemas.microsoft.com/office/powerpoint/2010/main" val="1626107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So, starting with the task scenarios: overall we found that participants performed well and were usually successful in completing the tasks presented to them. </a:t>
            </a:r>
          </a:p>
          <a:p>
            <a:endParaRPr lang="en-CA" sz="1100" dirty="0"/>
          </a:p>
          <a:p>
            <a:r>
              <a:rPr lang="en-CA" sz="1100" dirty="0"/>
              <a:t>However, there </a:t>
            </a:r>
            <a:r>
              <a:rPr lang="en-CA" sz="1100" i="1" dirty="0"/>
              <a:t>were</a:t>
            </a:r>
            <a:r>
              <a:rPr lang="en-CA" sz="1100" dirty="0"/>
              <a:t> some interesting exceptions that we encountered. For example, when asked to locate an Anthropology database to help them find research articles, </a:t>
            </a:r>
            <a:r>
              <a:rPr lang="en-CA" sz="1100" i="1" dirty="0"/>
              <a:t>4 out of 5 of the students failed the task</a:t>
            </a:r>
            <a:r>
              <a:rPr lang="en-CA" sz="1100" dirty="0"/>
              <a:t> (this was definitely the task that participants struggled most with).</a:t>
            </a:r>
          </a:p>
          <a:p>
            <a:endParaRPr lang="en-CA" sz="1100" dirty="0"/>
          </a:p>
          <a:p>
            <a:r>
              <a:rPr lang="en-CA" sz="1100" b="1" dirty="0">
                <a:solidFill>
                  <a:srgbClr val="FF0000"/>
                </a:solidFill>
              </a:rPr>
              <a:t>*click* </a:t>
            </a:r>
            <a:r>
              <a:rPr lang="en-CA" sz="1100" dirty="0"/>
              <a:t>But then, when we looked at results from our post-task questionnaire, we found that </a:t>
            </a:r>
            <a:r>
              <a:rPr lang="en-CA" sz="1100" i="1" dirty="0"/>
              <a:t>4 out of 5 students felt they had successfully completed the task</a:t>
            </a:r>
            <a:r>
              <a:rPr lang="en-CA" sz="1100" dirty="0"/>
              <a:t> – so when rating themselves on a scale of 1-5, 80% of them “Strongly Agreed” that they had been successful. But what’s even more fascinating is that this was a direct inverse relationship – so the 4 students who failed the task were </a:t>
            </a:r>
            <a:r>
              <a:rPr lang="en-CA" sz="1100" i="1" dirty="0"/>
              <a:t>the same 4 students </a:t>
            </a:r>
            <a:r>
              <a:rPr lang="en-CA" sz="1100" dirty="0"/>
              <a:t>who rated their performance highly. And then we had the 5</a:t>
            </a:r>
            <a:r>
              <a:rPr lang="en-CA" sz="1100" baseline="30000" dirty="0"/>
              <a:t>th</a:t>
            </a:r>
            <a:r>
              <a:rPr lang="en-CA" sz="1100" dirty="0"/>
              <a:t> participant who rated themselves low, at a 2, even though they had successfully completed the task.</a:t>
            </a:r>
          </a:p>
          <a:p>
            <a:endParaRPr lang="en-CA" sz="1100" dirty="0"/>
          </a:p>
          <a:p>
            <a:r>
              <a:rPr lang="en-CA" sz="1100" dirty="0"/>
              <a:t>So this gave us some interesting insights into student perceptions of success vs. actual rates of success.</a:t>
            </a:r>
          </a:p>
        </p:txBody>
      </p:sp>
      <p:sp>
        <p:nvSpPr>
          <p:cNvPr id="4" name="Slide Number Placeholder 3"/>
          <p:cNvSpPr>
            <a:spLocks noGrp="1"/>
          </p:cNvSpPr>
          <p:nvPr>
            <p:ph type="sldNum" sz="quarter" idx="10"/>
          </p:nvPr>
        </p:nvSpPr>
        <p:spPr/>
        <p:txBody>
          <a:bodyPr/>
          <a:lstStyle/>
          <a:p>
            <a:fld id="{264F539C-4DFD-41FD-8A6F-61ECE7069BBD}" type="slidenum">
              <a:rPr lang="en-US" smtClean="0"/>
              <a:t>34</a:t>
            </a:fld>
            <a:endParaRPr lang="en-US"/>
          </a:p>
        </p:txBody>
      </p:sp>
    </p:spTree>
    <p:extLst>
      <p:ext uri="{BB962C8B-B14F-4D97-AF65-F5344CB8AC3E}">
        <p14:creationId xmlns:p14="http://schemas.microsoft.com/office/powerpoint/2010/main" val="2672841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biggest discrepancies in scores were found for these next two results:</a:t>
            </a:r>
          </a:p>
          <a:p>
            <a:endParaRPr lang="en-CA" dirty="0" smtClean="0"/>
          </a:p>
          <a:p>
            <a:r>
              <a:rPr lang="en-CA" dirty="0" smtClean="0"/>
              <a:t>So when rating how easy it was to locate information on the library website, 60% reported they were satisfied, 20% were very satisfied, and 20% were somewhat satisfied or neutral – and this came out in the qualitative date we gathered, as people noted that information could sometimes be hidden or not readily apparent to them when scanning the library homepage. </a:t>
            </a:r>
          </a:p>
          <a:p>
            <a:endParaRPr lang="en-CA" dirty="0" smtClean="0"/>
          </a:p>
          <a:p>
            <a:r>
              <a:rPr lang="en-CA" b="1" dirty="0" smtClean="0"/>
              <a:t>*click* </a:t>
            </a:r>
            <a:r>
              <a:rPr lang="en-CA" b="0" dirty="0" smtClean="0"/>
              <a:t>Here’s where we saw the greatest variation, regarding how quickly participants felt they could track down information. So we had a 40/40 split with somewhat satisfied and satisfied, and then 1 person at 20% for very satisfied. So again this is likely tied to the ease of findability and also parallels what we know from our user profile – that students expect to find information quickly and seamlessly and will get discouraged if excessive ‘digging’ is required.</a:t>
            </a:r>
            <a:endParaRPr lang="en-CA" b="1" dirty="0" smtClean="0"/>
          </a:p>
        </p:txBody>
      </p:sp>
      <p:sp>
        <p:nvSpPr>
          <p:cNvPr id="4" name="Slide Number Placeholder 3"/>
          <p:cNvSpPr>
            <a:spLocks noGrp="1"/>
          </p:cNvSpPr>
          <p:nvPr>
            <p:ph type="sldNum" sz="quarter" idx="10"/>
          </p:nvPr>
        </p:nvSpPr>
        <p:spPr/>
        <p:txBody>
          <a:bodyPr/>
          <a:lstStyle/>
          <a:p>
            <a:fld id="{264F539C-4DFD-41FD-8A6F-61ECE7069BBD}" type="slidenum">
              <a:rPr lang="en-US" smtClean="0"/>
              <a:t>35</a:t>
            </a:fld>
            <a:endParaRPr lang="en-US"/>
          </a:p>
        </p:txBody>
      </p:sp>
    </p:spTree>
    <p:extLst>
      <p:ext uri="{BB962C8B-B14F-4D97-AF65-F5344CB8AC3E}">
        <p14:creationId xmlns:p14="http://schemas.microsoft.com/office/powerpoint/2010/main" val="4129479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finally we have satisfaction with the website </a:t>
            </a:r>
            <a:r>
              <a:rPr lang="en-CA" dirty="0" smtClean="0"/>
              <a:t>navigation, </a:t>
            </a:r>
            <a:r>
              <a:rPr lang="en-CA" dirty="0"/>
              <a:t>so the ability to move easily from page to page within the website, which was rated well, and</a:t>
            </a:r>
          </a:p>
          <a:p>
            <a:endParaRPr lang="en-CA" dirty="0"/>
          </a:p>
          <a:p>
            <a:r>
              <a:rPr lang="en-CA" b="1" dirty="0"/>
              <a:t>*click* </a:t>
            </a:r>
            <a:r>
              <a:rPr lang="en-CA" b="0" dirty="0"/>
              <a:t>overall satisfaction with using the website, again in the 100% positive categories. So that was encouraging to us! Even though there were some small areas where students felt confused or frustrated, overall it functioned well and students were very happy with the website redesign.</a:t>
            </a:r>
            <a:endParaRPr lang="en-CA" b="1" dirty="0"/>
          </a:p>
        </p:txBody>
      </p:sp>
      <p:sp>
        <p:nvSpPr>
          <p:cNvPr id="4" name="Slide Number Placeholder 3"/>
          <p:cNvSpPr>
            <a:spLocks noGrp="1"/>
          </p:cNvSpPr>
          <p:nvPr>
            <p:ph type="sldNum" sz="quarter" idx="10"/>
          </p:nvPr>
        </p:nvSpPr>
        <p:spPr/>
        <p:txBody>
          <a:bodyPr/>
          <a:lstStyle/>
          <a:p>
            <a:fld id="{264F539C-4DFD-41FD-8A6F-61ECE7069BBD}" type="slidenum">
              <a:rPr lang="en-US" smtClean="0"/>
              <a:t>36</a:t>
            </a:fld>
            <a:endParaRPr lang="en-US"/>
          </a:p>
        </p:txBody>
      </p:sp>
    </p:spTree>
    <p:extLst>
      <p:ext uri="{BB962C8B-B14F-4D97-AF65-F5344CB8AC3E}">
        <p14:creationId xmlns:p14="http://schemas.microsoft.com/office/powerpoint/2010/main" val="4156199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Another interesting result we found related to participant expectations vs. actual website functions.</a:t>
            </a:r>
            <a:r>
              <a:rPr lang="en-CA" baseline="0" dirty="0" smtClean="0"/>
              <a:t> </a:t>
            </a:r>
            <a:endParaRPr lang="en-CA" dirty="0" smtClean="0"/>
          </a:p>
          <a:p>
            <a:endParaRPr lang="en-CA" dirty="0" smtClean="0"/>
          </a:p>
          <a:p>
            <a:r>
              <a:rPr lang="en-CA" dirty="0" smtClean="0"/>
              <a:t>So for example, this is our search screen for finding</a:t>
            </a:r>
            <a:r>
              <a:rPr lang="en-CA" baseline="0" dirty="0" smtClean="0"/>
              <a:t> course reserves. S</a:t>
            </a:r>
            <a:r>
              <a:rPr lang="en-CA" dirty="0" smtClean="0"/>
              <a:t>tudents would type</a:t>
            </a:r>
            <a:r>
              <a:rPr lang="en-CA" baseline="0" dirty="0" smtClean="0"/>
              <a:t> in their course code, hit enter, and then… </a:t>
            </a:r>
            <a:r>
              <a:rPr lang="en-CA" b="1" baseline="0" dirty="0" smtClean="0"/>
              <a:t>*click*</a:t>
            </a:r>
            <a:endParaRPr lang="en-CA" b="1" dirty="0"/>
          </a:p>
        </p:txBody>
      </p:sp>
      <p:sp>
        <p:nvSpPr>
          <p:cNvPr id="4" name="Slide Number Placeholder 3"/>
          <p:cNvSpPr>
            <a:spLocks noGrp="1"/>
          </p:cNvSpPr>
          <p:nvPr>
            <p:ph type="sldNum" sz="quarter" idx="10"/>
          </p:nvPr>
        </p:nvSpPr>
        <p:spPr/>
        <p:txBody>
          <a:bodyPr/>
          <a:lstStyle/>
          <a:p>
            <a:fld id="{264F539C-4DFD-41FD-8A6F-61ECE7069BBD}" type="slidenum">
              <a:rPr lang="en-US" smtClean="0"/>
              <a:t>37</a:t>
            </a:fld>
            <a:endParaRPr lang="en-US"/>
          </a:p>
        </p:txBody>
      </p:sp>
    </p:spTree>
    <p:extLst>
      <p:ext uri="{BB962C8B-B14F-4D97-AF65-F5344CB8AC3E}">
        <p14:creationId xmlns:p14="http://schemas.microsoft.com/office/powerpoint/2010/main" val="3601482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t>End up with this! (list of instructors)</a:t>
            </a:r>
            <a:r>
              <a:rPr lang="en-CA" b="0" baseline="0" dirty="0" smtClean="0"/>
              <a:t> When what they were actually expecting </a:t>
            </a:r>
            <a:r>
              <a:rPr lang="en-CA" b="1" baseline="0" dirty="0" smtClean="0"/>
              <a:t>*click* </a:t>
            </a:r>
            <a:r>
              <a:rPr lang="en-CA" b="0" baseline="0" dirty="0" smtClean="0"/>
              <a:t>was </a:t>
            </a:r>
            <a:r>
              <a:rPr lang="en-CA" b="0" i="1" baseline="0" dirty="0" smtClean="0"/>
              <a:t>this.</a:t>
            </a:r>
            <a:endParaRPr lang="en-CA" b="0" dirty="0"/>
          </a:p>
        </p:txBody>
      </p:sp>
      <p:sp>
        <p:nvSpPr>
          <p:cNvPr id="4" name="Slide Number Placeholder 3"/>
          <p:cNvSpPr>
            <a:spLocks noGrp="1"/>
          </p:cNvSpPr>
          <p:nvPr>
            <p:ph type="sldNum" sz="quarter" idx="10"/>
          </p:nvPr>
        </p:nvSpPr>
        <p:spPr/>
        <p:txBody>
          <a:bodyPr/>
          <a:lstStyle/>
          <a:p>
            <a:fld id="{264F539C-4DFD-41FD-8A6F-61ECE7069BBD}" type="slidenum">
              <a:rPr lang="en-US" smtClean="0"/>
              <a:t>38</a:t>
            </a:fld>
            <a:endParaRPr lang="en-US"/>
          </a:p>
        </p:txBody>
      </p:sp>
    </p:spTree>
    <p:extLst>
      <p:ext uri="{BB962C8B-B14F-4D97-AF65-F5344CB8AC3E}">
        <p14:creationId xmlns:p14="http://schemas.microsoft.com/office/powerpoint/2010/main" val="3307522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problem here was that hitting ‘Enter’ defaulted to the first search button under the search bar, which so happens to be instructors. </a:t>
            </a:r>
          </a:p>
        </p:txBody>
      </p:sp>
      <p:sp>
        <p:nvSpPr>
          <p:cNvPr id="4" name="Slide Number Placeholder 3"/>
          <p:cNvSpPr>
            <a:spLocks noGrp="1"/>
          </p:cNvSpPr>
          <p:nvPr>
            <p:ph type="sldNum" sz="quarter" idx="10"/>
          </p:nvPr>
        </p:nvSpPr>
        <p:spPr/>
        <p:txBody>
          <a:bodyPr/>
          <a:lstStyle/>
          <a:p>
            <a:fld id="{264F539C-4DFD-41FD-8A6F-61ECE7069BBD}" type="slidenum">
              <a:rPr lang="en-US" smtClean="0"/>
              <a:t>39</a:t>
            </a:fld>
            <a:endParaRPr lang="en-US"/>
          </a:p>
        </p:txBody>
      </p:sp>
    </p:spTree>
    <p:extLst>
      <p:ext uri="{BB962C8B-B14F-4D97-AF65-F5344CB8AC3E}">
        <p14:creationId xmlns:p14="http://schemas.microsoft.com/office/powerpoint/2010/main" val="1829649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t>So we</a:t>
            </a:r>
            <a:r>
              <a:rPr lang="en-CA" b="0" baseline="0" dirty="0" smtClean="0"/>
              <a:t> were able to switch the button order so that course code is now the default option when users hit enter. (bonus: this change has been implemented across the whole UTL system! Findings thus benefit the whole library community)</a:t>
            </a:r>
            <a:endParaRPr lang="en-CA" b="0" dirty="0"/>
          </a:p>
        </p:txBody>
      </p:sp>
      <p:sp>
        <p:nvSpPr>
          <p:cNvPr id="4" name="Slide Number Placeholder 3"/>
          <p:cNvSpPr>
            <a:spLocks noGrp="1"/>
          </p:cNvSpPr>
          <p:nvPr>
            <p:ph type="sldNum" sz="quarter" idx="10"/>
          </p:nvPr>
        </p:nvSpPr>
        <p:spPr/>
        <p:txBody>
          <a:bodyPr/>
          <a:lstStyle/>
          <a:p>
            <a:fld id="{264F539C-4DFD-41FD-8A6F-61ECE7069BBD}" type="slidenum">
              <a:rPr lang="en-US" smtClean="0"/>
              <a:t>40</a:t>
            </a:fld>
            <a:endParaRPr lang="en-US"/>
          </a:p>
        </p:txBody>
      </p:sp>
    </p:spTree>
    <p:extLst>
      <p:ext uri="{BB962C8B-B14F-4D97-AF65-F5344CB8AC3E}">
        <p14:creationId xmlns:p14="http://schemas.microsoft.com/office/powerpoint/2010/main" val="3069340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those are some highlights for what we found from our task scenarios data; in terms of major takeaways:</a:t>
            </a:r>
            <a:br>
              <a:rPr lang="en-CA" dirty="0"/>
            </a:br>
            <a:r>
              <a:rPr lang="en-CA" dirty="0"/>
              <a:t/>
            </a:r>
            <a:br>
              <a:rPr lang="en-CA" dirty="0"/>
            </a:br>
            <a:r>
              <a:rPr lang="en-CA" dirty="0"/>
              <a:t>Again, students performed well overall, but there were certain tasks that proved challenging and it’s possible that the use of library jargon on the website and in the task scenarios may contribute to this. </a:t>
            </a:r>
          </a:p>
          <a:p>
            <a:endParaRPr lang="en-CA" dirty="0"/>
          </a:p>
          <a:p>
            <a:r>
              <a:rPr lang="en-CA" dirty="0"/>
              <a:t>We found some interesting contrasts in terms of user perceptions of success and actual rates of success, and also noticed a disconnect between user expectations and some areas of the website (such as the course reserves tool).</a:t>
            </a:r>
          </a:p>
        </p:txBody>
      </p:sp>
      <p:sp>
        <p:nvSpPr>
          <p:cNvPr id="4" name="Slide Number Placeholder 3"/>
          <p:cNvSpPr>
            <a:spLocks noGrp="1"/>
          </p:cNvSpPr>
          <p:nvPr>
            <p:ph type="sldNum" sz="quarter" idx="10"/>
          </p:nvPr>
        </p:nvSpPr>
        <p:spPr/>
        <p:txBody>
          <a:bodyPr/>
          <a:lstStyle/>
          <a:p>
            <a:fld id="{264F539C-4DFD-41FD-8A6F-61ECE7069BBD}" type="slidenum">
              <a:rPr lang="en-US" smtClean="0"/>
              <a:t>41</a:t>
            </a:fld>
            <a:endParaRPr lang="en-US"/>
          </a:p>
        </p:txBody>
      </p:sp>
    </p:spTree>
    <p:extLst>
      <p:ext uri="{BB962C8B-B14F-4D97-AF65-F5344CB8AC3E}">
        <p14:creationId xmlns:p14="http://schemas.microsoft.com/office/powerpoint/2010/main" val="3157637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Moving on to our card sorting results:</a:t>
            </a:r>
          </a:p>
          <a:p>
            <a:endParaRPr lang="en-CA" dirty="0" smtClean="0"/>
          </a:p>
          <a:p>
            <a:r>
              <a:rPr lang="en-CA" dirty="0" smtClean="0"/>
              <a:t>So what we did here was make a spreadsheet of all 30 pages that we tested, listed where they were currently located in the website navigation, followed by where students thought they should be located as indicated by their card sort. </a:t>
            </a:r>
            <a:br>
              <a:rPr lang="en-CA" dirty="0" smtClean="0"/>
            </a:br>
            <a:endParaRPr lang="en-CA" dirty="0"/>
          </a:p>
          <a:p>
            <a:r>
              <a:rPr lang="en-CA" dirty="0"/>
              <a:t>And </a:t>
            </a:r>
            <a:r>
              <a:rPr lang="en-CA" dirty="0"/>
              <a:t>what we found was pretty shocking! Of the 30 cards given to students, 18 of them were problematic – meaning that students overall did not place them in the categories currently being used on the website.  So our task was to re-examine these cards and prioritize how best to address these problems.</a:t>
            </a:r>
          </a:p>
        </p:txBody>
      </p:sp>
      <p:sp>
        <p:nvSpPr>
          <p:cNvPr id="4" name="Slide Number Placeholder 3"/>
          <p:cNvSpPr>
            <a:spLocks noGrp="1"/>
          </p:cNvSpPr>
          <p:nvPr>
            <p:ph type="sldNum" sz="quarter" idx="10"/>
          </p:nvPr>
        </p:nvSpPr>
        <p:spPr/>
        <p:txBody>
          <a:bodyPr/>
          <a:lstStyle/>
          <a:p>
            <a:fld id="{264F539C-4DFD-41FD-8A6F-61ECE7069BBD}" type="slidenum">
              <a:rPr lang="en-US" smtClean="0"/>
              <a:t>42</a:t>
            </a:fld>
            <a:endParaRPr lang="en-US"/>
          </a:p>
        </p:txBody>
      </p:sp>
    </p:spTree>
    <p:extLst>
      <p:ext uri="{BB962C8B-B14F-4D97-AF65-F5344CB8AC3E}">
        <p14:creationId xmlns:p14="http://schemas.microsoft.com/office/powerpoint/2010/main" val="2278763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terms of some highlights, we discovered that the ‘Collections’ sub-menu within our Research category was quite problematic. Two of the pages (course reserves and </a:t>
            </a:r>
            <a:r>
              <a:rPr lang="en-CA" dirty="0" err="1"/>
              <a:t>TSpace</a:t>
            </a:r>
            <a:r>
              <a:rPr lang="en-CA" dirty="0"/>
              <a:t>) were duplicated elsewhere in the other navigation menus, and the old exams repository and tech lending library were universally rated as a Service rather than a Research </a:t>
            </a:r>
            <a:r>
              <a:rPr lang="en-CA" dirty="0" smtClean="0"/>
              <a:t>item.</a:t>
            </a:r>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43</a:t>
            </a:fld>
            <a:endParaRPr lang="en-US"/>
          </a:p>
        </p:txBody>
      </p:sp>
    </p:spTree>
    <p:extLst>
      <p:ext uri="{BB962C8B-B14F-4D97-AF65-F5344CB8AC3E}">
        <p14:creationId xmlns:p14="http://schemas.microsoft.com/office/powerpoint/2010/main" val="162108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a:t>
            </a:r>
            <a:r>
              <a:rPr lang="en-US" dirty="0" smtClean="0"/>
              <a:t>o, we went</a:t>
            </a:r>
            <a:r>
              <a:rPr lang="en-US" baseline="0" dirty="0" smtClean="0"/>
              <a:t> in to usability testing with two key goals in mind:</a:t>
            </a:r>
          </a:p>
          <a:p>
            <a:endParaRPr lang="en-US" baseline="0" dirty="0" smtClean="0"/>
          </a:p>
          <a:p>
            <a:pPr defTabSz="933237">
              <a:defRPr/>
            </a:pPr>
            <a:r>
              <a:rPr lang="en-US" baseline="0" dirty="0" smtClean="0"/>
              <a:t>First, very broadly, we wanted to gain a better understanding of our users (in terms of how they’re using the website – if they’re using it at all – how they navigate through content, where they look to find information, etc.) – the idea here being that, if we understand how our users are interacting with the website, we can fashion content in a way that will best match those </a:t>
            </a:r>
            <a:r>
              <a:rPr lang="en-US" baseline="0" dirty="0" err="1" smtClean="0"/>
              <a:t>behaviours</a:t>
            </a:r>
            <a:r>
              <a:rPr lang="en-US" baseline="0" dirty="0" smtClean="0"/>
              <a:t> and expectations.</a:t>
            </a:r>
            <a:endParaRPr lang="en-US" dirty="0" smtClean="0"/>
          </a:p>
          <a:p>
            <a:endParaRPr lang="en-US" baseline="0" dirty="0" smtClean="0"/>
          </a:p>
          <a:p>
            <a:pPr defTabSz="933237">
              <a:defRPr/>
            </a:pPr>
            <a:r>
              <a:rPr lang="en-US" baseline="0" dirty="0" smtClean="0"/>
              <a:t>Second, we wanted to make improvements to the website – if there’s a way we can make it better, we want to know about it.</a:t>
            </a:r>
          </a:p>
          <a:p>
            <a:endParaRPr lang="en-US" dirty="0"/>
          </a:p>
        </p:txBody>
      </p:sp>
      <p:sp>
        <p:nvSpPr>
          <p:cNvPr id="4" name="Slide Number Placeholder 3"/>
          <p:cNvSpPr>
            <a:spLocks noGrp="1"/>
          </p:cNvSpPr>
          <p:nvPr>
            <p:ph type="sldNum" sz="quarter" idx="10"/>
          </p:nvPr>
        </p:nvSpPr>
        <p:spPr/>
        <p:txBody>
          <a:bodyPr/>
          <a:lstStyle/>
          <a:p>
            <a:fld id="{264F539C-4DFD-41FD-8A6F-61ECE7069BBD}" type="slidenum">
              <a:rPr lang="en-US" smtClean="0"/>
              <a:t>4</a:t>
            </a:fld>
            <a:endParaRPr lang="en-US"/>
          </a:p>
        </p:txBody>
      </p:sp>
    </p:spTree>
    <p:extLst>
      <p:ext uri="{BB962C8B-B14F-4D97-AF65-F5344CB8AC3E}">
        <p14:creationId xmlns:p14="http://schemas.microsoft.com/office/powerpoint/2010/main" val="1729568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our Services menu, we decided that the ‘Manage Your Content’ menu could be completely reworked into the faculty support sub-menu, under a ‘Researcher Support’ page</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44</a:t>
            </a:fld>
            <a:endParaRPr lang="en-US"/>
          </a:p>
        </p:txBody>
      </p:sp>
    </p:spTree>
    <p:extLst>
      <p:ext uri="{BB962C8B-B14F-4D97-AF65-F5344CB8AC3E}">
        <p14:creationId xmlns:p14="http://schemas.microsoft.com/office/powerpoint/2010/main" val="1828776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smtClean="0"/>
              <a:t>…Which has now gone live!</a:t>
            </a:r>
            <a:r>
              <a:rPr lang="en-CA" baseline="0" dirty="0" smtClean="0"/>
              <a:t> So this was a really efficient way to condense 4 menu items into a single page. </a:t>
            </a:r>
            <a:r>
              <a:rPr lang="en-CA" dirty="0" smtClean="0"/>
              <a:t>We also replaced the “Manage your content” sub-menu with a “Technology” sub-menu, which you can see brought in items from other menus such as the technology lending and computer pages.</a:t>
            </a:r>
          </a:p>
          <a:p>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45</a:t>
            </a:fld>
            <a:endParaRPr lang="en-US"/>
          </a:p>
        </p:txBody>
      </p:sp>
    </p:spTree>
    <p:extLst>
      <p:ext uri="{BB962C8B-B14F-4D97-AF65-F5344CB8AC3E}">
        <p14:creationId xmlns:p14="http://schemas.microsoft.com/office/powerpoint/2010/main" val="2016853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Visit menu ended up generating the most discussion among participants. Prior to the testing, we had recently added a ‘Library locations’ sub-menu as a place to highlight things like study rooms, instructional spaces, our new Makerspace, and so on. </a:t>
            </a:r>
          </a:p>
          <a:p>
            <a:endParaRPr lang="en-CA" dirty="0"/>
          </a:p>
          <a:p>
            <a:r>
              <a:rPr lang="en-CA" dirty="0"/>
              <a:t>However, feedback from the testing noted that this label made it sound like there were multiple UTSC Libraries, not just the one, and so we decided to change it to ‘Library spaces.” However, </a:t>
            </a:r>
            <a:r>
              <a:rPr lang="en-CA" b="1" dirty="0"/>
              <a:t>*click* </a:t>
            </a:r>
            <a:r>
              <a:rPr lang="en-CA" b="0" dirty="0"/>
              <a:t>this then created some problems with the existing ‘Use our spaces’ menu, and you’ll notice there’s also some redundancies between the two (e.g. Group study rooms). </a:t>
            </a:r>
          </a:p>
          <a:p>
            <a:endParaRPr lang="en-CA" b="0" dirty="0"/>
          </a:p>
          <a:p>
            <a:r>
              <a:rPr lang="en-CA" b="0" dirty="0"/>
              <a:t>When we looked at the card sorting results, it turned out that </a:t>
            </a:r>
            <a:r>
              <a:rPr lang="en-CA" b="0" i="1" dirty="0"/>
              <a:t>everything</a:t>
            </a:r>
            <a:r>
              <a:rPr lang="en-CA" b="0" i="0" dirty="0"/>
              <a:t> in the ‘Use our spaces’ menu was identified as problematic for participants, </a:t>
            </a:r>
            <a:r>
              <a:rPr lang="en-CA" b="1" i="0" dirty="0"/>
              <a:t>*click* </a:t>
            </a:r>
            <a:r>
              <a:rPr lang="en-CA" b="0" i="0" dirty="0"/>
              <a:t>so we actually decided to nix this section altogether to reduce duplication and </a:t>
            </a:r>
            <a:r>
              <a:rPr lang="en-CA" b="0" i="0" dirty="0" err="1"/>
              <a:t>rejigg</a:t>
            </a:r>
            <a:r>
              <a:rPr lang="en-CA" b="0" i="0" dirty="0"/>
              <a:t> content into other more appropriate menus. </a:t>
            </a:r>
            <a:endParaRPr lang="en-CA" dirty="0"/>
          </a:p>
        </p:txBody>
      </p:sp>
      <p:sp>
        <p:nvSpPr>
          <p:cNvPr id="4" name="Slide Number Placeholder 3"/>
          <p:cNvSpPr>
            <a:spLocks noGrp="1"/>
          </p:cNvSpPr>
          <p:nvPr>
            <p:ph type="sldNum" sz="quarter" idx="10"/>
          </p:nvPr>
        </p:nvSpPr>
        <p:spPr/>
        <p:txBody>
          <a:bodyPr/>
          <a:lstStyle/>
          <a:p>
            <a:fld id="{264F539C-4DFD-41FD-8A6F-61ECE7069BBD}" type="slidenum">
              <a:rPr lang="en-US" smtClean="0"/>
              <a:t>46</a:t>
            </a:fld>
            <a:endParaRPr lang="en-US"/>
          </a:p>
        </p:txBody>
      </p:sp>
    </p:spTree>
    <p:extLst>
      <p:ext uri="{BB962C8B-B14F-4D97-AF65-F5344CB8AC3E}">
        <p14:creationId xmlns:p14="http://schemas.microsoft.com/office/powerpoint/2010/main" val="1516953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in terms of overall findings, we noticed a substantial disconnect between library and user categorization of pages and users also reported difficulties in understanding certain labels and differentiating between categories in the website navigation.</a:t>
            </a:r>
          </a:p>
          <a:p>
            <a:endParaRPr lang="en-CA" dirty="0"/>
          </a:p>
          <a:p>
            <a:r>
              <a:rPr lang="en-CA" dirty="0"/>
              <a:t>Upon identifying these problematic areas, we had to prioritize what the most important changes were and create a timeline for implementing these changes, while also being mindful of any areas that required collaboration with other UofT libraries (for example, pages maintained by our downtown campus, such as a the course reserves page).</a:t>
            </a:r>
          </a:p>
        </p:txBody>
      </p:sp>
      <p:sp>
        <p:nvSpPr>
          <p:cNvPr id="4" name="Slide Number Placeholder 3"/>
          <p:cNvSpPr>
            <a:spLocks noGrp="1"/>
          </p:cNvSpPr>
          <p:nvPr>
            <p:ph type="sldNum" sz="quarter" idx="10"/>
          </p:nvPr>
        </p:nvSpPr>
        <p:spPr/>
        <p:txBody>
          <a:bodyPr/>
          <a:lstStyle/>
          <a:p>
            <a:fld id="{264F539C-4DFD-41FD-8A6F-61ECE7069BBD}" type="slidenum">
              <a:rPr lang="en-US" smtClean="0"/>
              <a:t>47</a:t>
            </a:fld>
            <a:endParaRPr lang="en-US"/>
          </a:p>
        </p:txBody>
      </p:sp>
    </p:spTree>
    <p:extLst>
      <p:ext uri="{BB962C8B-B14F-4D97-AF65-F5344CB8AC3E}">
        <p14:creationId xmlns:p14="http://schemas.microsoft.com/office/powerpoint/2010/main" val="853831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a:t>So those are the key things that we found! All of these changes went live on our website over the summer, and we’re now focusing on reducing some of the redundancies between actual pages on the website, but overall we’re really happy with how our navigation menus are shaping up.</a:t>
            </a:r>
          </a:p>
        </p:txBody>
      </p:sp>
      <p:sp>
        <p:nvSpPr>
          <p:cNvPr id="4" name="Slide Number Placeholder 3"/>
          <p:cNvSpPr>
            <a:spLocks noGrp="1"/>
          </p:cNvSpPr>
          <p:nvPr>
            <p:ph type="sldNum" sz="quarter" idx="10"/>
          </p:nvPr>
        </p:nvSpPr>
        <p:spPr/>
        <p:txBody>
          <a:bodyPr/>
          <a:lstStyle/>
          <a:p>
            <a:fld id="{264F539C-4DFD-41FD-8A6F-61ECE7069BBD}" type="slidenum">
              <a:rPr lang="en-US" smtClean="0"/>
              <a:t>48</a:t>
            </a:fld>
            <a:endParaRPr lang="en-US"/>
          </a:p>
        </p:txBody>
      </p:sp>
    </p:spTree>
    <p:extLst>
      <p:ext uri="{BB962C8B-B14F-4D97-AF65-F5344CB8AC3E}">
        <p14:creationId xmlns:p14="http://schemas.microsoft.com/office/powerpoint/2010/main" val="61909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Next is Phase </a:t>
            </a:r>
            <a:r>
              <a:rPr lang="en-CA" dirty="0"/>
              <a:t>V of our usability study, which will be to re-test that changes we made and see if they were effective, as well as to target any additional problem areas that we couldn’t address the first time around. And then from there, in the future we’d also like to conduct testing for mobile device users, as their experiences can be quite unique compared desktop or laptop users. </a:t>
            </a:r>
          </a:p>
        </p:txBody>
      </p:sp>
      <p:sp>
        <p:nvSpPr>
          <p:cNvPr id="4" name="Slide Number Placeholder 3"/>
          <p:cNvSpPr>
            <a:spLocks noGrp="1"/>
          </p:cNvSpPr>
          <p:nvPr>
            <p:ph type="sldNum" sz="quarter" idx="10"/>
          </p:nvPr>
        </p:nvSpPr>
        <p:spPr/>
        <p:txBody>
          <a:bodyPr/>
          <a:lstStyle/>
          <a:p>
            <a:fld id="{264F539C-4DFD-41FD-8A6F-61ECE7069BBD}" type="slidenum">
              <a:rPr lang="en-US" smtClean="0"/>
              <a:t>49</a:t>
            </a:fld>
            <a:endParaRPr lang="en-US"/>
          </a:p>
        </p:txBody>
      </p:sp>
    </p:spTree>
    <p:extLst>
      <p:ext uri="{BB962C8B-B14F-4D97-AF65-F5344CB8AC3E}">
        <p14:creationId xmlns:p14="http://schemas.microsoft.com/office/powerpoint/2010/main" val="185431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as our parting gift to you, we have some takeaways and lessons learned. [read off slide]</a:t>
            </a:r>
          </a:p>
        </p:txBody>
      </p:sp>
      <p:sp>
        <p:nvSpPr>
          <p:cNvPr id="4" name="Slide Number Placeholder 3"/>
          <p:cNvSpPr>
            <a:spLocks noGrp="1"/>
          </p:cNvSpPr>
          <p:nvPr>
            <p:ph type="sldNum" sz="quarter" idx="10"/>
          </p:nvPr>
        </p:nvSpPr>
        <p:spPr/>
        <p:txBody>
          <a:bodyPr/>
          <a:lstStyle/>
          <a:p>
            <a:fld id="{264F539C-4DFD-41FD-8A6F-61ECE7069BBD}" type="slidenum">
              <a:rPr lang="en-US" smtClean="0"/>
              <a:t>50</a:t>
            </a:fld>
            <a:endParaRPr lang="en-US"/>
          </a:p>
        </p:txBody>
      </p:sp>
    </p:spTree>
    <p:extLst>
      <p:ext uri="{BB962C8B-B14F-4D97-AF65-F5344CB8AC3E}">
        <p14:creationId xmlns:p14="http://schemas.microsoft.com/office/powerpoint/2010/main" val="300467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had to decide which usability testing methods would be used to reach these goals, and ended up focusing on two main methods: </a:t>
            </a:r>
          </a:p>
          <a:p>
            <a:pPr lvl="0"/>
            <a:r>
              <a:rPr lang="en-US" dirty="0"/>
              <a:t/>
            </a:r>
            <a:br>
              <a:rPr lang="en-US" dirty="0"/>
            </a:br>
            <a:r>
              <a:rPr lang="en-US" dirty="0"/>
              <a:t>The first being task scenarios, where we present users with tasks and monitor how they complete them (which allows us to reach goal 1 of understanding user </a:t>
            </a:r>
            <a:r>
              <a:rPr lang="en-US" dirty="0" err="1"/>
              <a:t>behaviours</a:t>
            </a:r>
            <a:r>
              <a:rPr lang="en-US" dirty="0"/>
              <a:t>)</a:t>
            </a:r>
          </a:p>
          <a:p>
            <a:pPr lvl="0"/>
            <a:r>
              <a:rPr lang="en-US" dirty="0"/>
              <a:t/>
            </a:r>
            <a:br>
              <a:rPr lang="en-US" dirty="0"/>
            </a:br>
            <a:r>
              <a:rPr lang="en-US" dirty="0"/>
              <a:t>And second using the card sorting method to see where users categorize pages on our website (which allows us to meet goal 2 by improving the information architecture of our site)</a:t>
            </a:r>
          </a:p>
          <a:p>
            <a:r>
              <a:rPr lang="en-US" dirty="0" smtClean="0">
                <a:effectLst/>
              </a:rPr>
              <a:t/>
            </a:r>
            <a:br>
              <a:rPr lang="en-US" dirty="0" smtClean="0">
                <a:effectLst/>
              </a:rPr>
            </a:br>
            <a:r>
              <a:rPr lang="en-US" dirty="0" smtClean="0">
                <a:effectLst/>
              </a:rPr>
              <a:t>So we’ll break these down further later on, but just stow away that these are the two main methods we were focusing on.</a:t>
            </a:r>
            <a:endParaRPr lang="en-US" dirty="0">
              <a:effectLst/>
            </a:endParaRPr>
          </a:p>
        </p:txBody>
      </p:sp>
      <p:sp>
        <p:nvSpPr>
          <p:cNvPr id="4" name="Slide Number Placeholder 3"/>
          <p:cNvSpPr>
            <a:spLocks noGrp="1"/>
          </p:cNvSpPr>
          <p:nvPr>
            <p:ph type="sldNum" sz="quarter" idx="10"/>
          </p:nvPr>
        </p:nvSpPr>
        <p:spPr/>
        <p:txBody>
          <a:bodyPr/>
          <a:lstStyle/>
          <a:p>
            <a:fld id="{264F539C-4DFD-41FD-8A6F-61ECE7069BBD}" type="slidenum">
              <a:rPr lang="en-US" smtClean="0"/>
              <a:t>5</a:t>
            </a:fld>
            <a:endParaRPr lang="en-US"/>
          </a:p>
        </p:txBody>
      </p:sp>
    </p:spTree>
    <p:extLst>
      <p:ext uri="{BB962C8B-B14F-4D97-AF65-F5344CB8AC3E}">
        <p14:creationId xmlns:p14="http://schemas.microsoft.com/office/powerpoint/2010/main" val="419087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those goals in mind, we were ready to move forward with the project</a:t>
            </a:r>
            <a:r>
              <a:rPr lang="en-US" baseline="0" dirty="0"/>
              <a:t> – but first, we had to determine what exactly was going to be involved. </a:t>
            </a:r>
          </a:p>
          <a:p>
            <a:endParaRPr lang="en-US" baseline="0" dirty="0"/>
          </a:p>
          <a:p>
            <a:r>
              <a:rPr lang="en-US" dirty="0"/>
              <a:t>Pictured here I have</a:t>
            </a:r>
            <a:r>
              <a:rPr lang="en-US" baseline="0" dirty="0"/>
              <a:t> a sample cycle for the usability testing process: Phase I is planning and deciding how you’re going to conduct the investigation, Phase II is conducting the testing with your users; following this you compile results and analyze findings; in Phase IV, you implement changes to make improvements to your website, and Phase V, you re-test those changes to see if they were effective. If not, you go back, re-implement, test again, and so on, until your results are satisfactory.</a:t>
            </a:r>
          </a:p>
          <a:p>
            <a:endParaRPr lang="en-US" baseline="0" dirty="0"/>
          </a:p>
          <a:p>
            <a:r>
              <a:rPr lang="en-US" baseline="0" dirty="0"/>
              <a:t>And ideally usability is an ongoing process, so you’ll notice the cycle doesn’t stop at retesting – it’s something that you can do in increments so that you’re constantly making your website better over time.</a:t>
            </a:r>
            <a:endParaRPr lang="en-US" dirty="0"/>
          </a:p>
        </p:txBody>
      </p:sp>
      <p:sp>
        <p:nvSpPr>
          <p:cNvPr id="4" name="Slide Number Placeholder 3"/>
          <p:cNvSpPr>
            <a:spLocks noGrp="1"/>
          </p:cNvSpPr>
          <p:nvPr>
            <p:ph type="sldNum" sz="quarter" idx="10"/>
          </p:nvPr>
        </p:nvSpPr>
        <p:spPr/>
        <p:txBody>
          <a:bodyPr/>
          <a:lstStyle/>
          <a:p>
            <a:fld id="{264F539C-4DFD-41FD-8A6F-61ECE7069BBD}" type="slidenum">
              <a:rPr lang="en-US" smtClean="0"/>
              <a:t>6</a:t>
            </a:fld>
            <a:endParaRPr lang="en-US"/>
          </a:p>
        </p:txBody>
      </p:sp>
    </p:spTree>
    <p:extLst>
      <p:ext uri="{BB962C8B-B14F-4D97-AF65-F5344CB8AC3E}">
        <p14:creationId xmlns:p14="http://schemas.microsoft.com/office/powerpoint/2010/main" val="77658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could do any actual testing, there was quite a bit of planning and prep work that needed to be done first, such as:</a:t>
            </a:r>
          </a:p>
          <a:p>
            <a:pPr lvl="0"/>
            <a:endParaRPr lang="en-US" dirty="0"/>
          </a:p>
          <a:p>
            <a:pPr lvl="0"/>
            <a:r>
              <a:rPr lang="en-US" dirty="0"/>
              <a:t>Figuring out who our typical users are, </a:t>
            </a:r>
            <a:br>
              <a:rPr lang="en-US" dirty="0"/>
            </a:br>
            <a:r>
              <a:rPr lang="en-US" dirty="0"/>
              <a:t>identifying what sort of tasks they use the library website for, </a:t>
            </a:r>
            <a:br>
              <a:rPr lang="en-US" dirty="0"/>
            </a:br>
            <a:r>
              <a:rPr lang="en-US" dirty="0"/>
              <a:t>recruiting those said users, </a:t>
            </a:r>
            <a:br>
              <a:rPr lang="en-US" dirty="0"/>
            </a:br>
            <a:r>
              <a:rPr lang="en-US" dirty="0"/>
              <a:t>and then gathering all the materials needed to carry out a usability session</a:t>
            </a:r>
          </a:p>
          <a:p>
            <a:endParaRPr lang="en-US" dirty="0"/>
          </a:p>
        </p:txBody>
      </p:sp>
      <p:sp>
        <p:nvSpPr>
          <p:cNvPr id="4" name="Slide Number Placeholder 3"/>
          <p:cNvSpPr>
            <a:spLocks noGrp="1"/>
          </p:cNvSpPr>
          <p:nvPr>
            <p:ph type="sldNum" sz="quarter" idx="10"/>
          </p:nvPr>
        </p:nvSpPr>
        <p:spPr/>
        <p:txBody>
          <a:bodyPr/>
          <a:lstStyle/>
          <a:p>
            <a:fld id="{264F539C-4DFD-41FD-8A6F-61ECE7069BBD}" type="slidenum">
              <a:rPr lang="en-US" smtClean="0"/>
              <a:t>7</a:t>
            </a:fld>
            <a:endParaRPr lang="en-US"/>
          </a:p>
        </p:txBody>
      </p:sp>
    </p:spTree>
    <p:extLst>
      <p:ext uri="{BB962C8B-B14F-4D97-AF65-F5344CB8AC3E}">
        <p14:creationId xmlns:p14="http://schemas.microsoft.com/office/powerpoint/2010/main" val="190974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So what we did was develop a target user profile, focusing on students who were full-time undergraduates between the ages of 18-24 and predominantly female (which is reflective of our current student population at UTSC)… </a:t>
            </a:r>
          </a:p>
          <a:p>
            <a:r>
              <a:rPr lang="en-US" dirty="0" smtClean="0">
                <a:effectLst/>
              </a:rPr>
              <a:t> </a:t>
            </a:r>
          </a:p>
          <a:p>
            <a:r>
              <a:rPr lang="en-US" dirty="0" smtClean="0">
                <a:effectLst/>
              </a:rPr>
              <a:t>…and then we looked at what their information needs are and how they use the library website, pulling from a variety of sources such as staff and student feedback, reference desk statistics, and library website analytics.</a:t>
            </a:r>
          </a:p>
          <a:p>
            <a:endParaRPr lang="en-US" dirty="0"/>
          </a:p>
        </p:txBody>
      </p:sp>
      <p:sp>
        <p:nvSpPr>
          <p:cNvPr id="4" name="Slide Number Placeholder 3"/>
          <p:cNvSpPr>
            <a:spLocks noGrp="1"/>
          </p:cNvSpPr>
          <p:nvPr>
            <p:ph type="sldNum" sz="quarter" idx="10"/>
          </p:nvPr>
        </p:nvSpPr>
        <p:spPr/>
        <p:txBody>
          <a:bodyPr/>
          <a:lstStyle/>
          <a:p>
            <a:fld id="{264F539C-4DFD-41FD-8A6F-61ECE7069BBD}" type="slidenum">
              <a:rPr lang="en-US" smtClean="0"/>
              <a:t>8</a:t>
            </a:fld>
            <a:endParaRPr lang="en-US"/>
          </a:p>
        </p:txBody>
      </p:sp>
    </p:spTree>
    <p:extLst>
      <p:ext uri="{BB962C8B-B14F-4D97-AF65-F5344CB8AC3E}">
        <p14:creationId xmlns:p14="http://schemas.microsoft.com/office/powerpoint/2010/main" val="4375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effectLst/>
              </a:rPr>
              <a:t>This resulted in a list of 12 key user tasks, so things like accessing books or course reserves, locating library hours or group study rooms, paying fines, accessing the technology library or old exams repository, and so on.</a:t>
            </a:r>
          </a:p>
          <a:p>
            <a:endParaRPr lang="en-US" dirty="0"/>
          </a:p>
        </p:txBody>
      </p:sp>
      <p:sp>
        <p:nvSpPr>
          <p:cNvPr id="4" name="Slide Number Placeholder 3"/>
          <p:cNvSpPr>
            <a:spLocks noGrp="1"/>
          </p:cNvSpPr>
          <p:nvPr>
            <p:ph type="sldNum" sz="quarter" idx="10"/>
          </p:nvPr>
        </p:nvSpPr>
        <p:spPr/>
        <p:txBody>
          <a:bodyPr/>
          <a:lstStyle/>
          <a:p>
            <a:fld id="{264F539C-4DFD-41FD-8A6F-61ECE7069BBD}" type="slidenum">
              <a:rPr lang="en-US" smtClean="0"/>
              <a:t>9</a:t>
            </a:fld>
            <a:endParaRPr lang="en-US"/>
          </a:p>
        </p:txBody>
      </p:sp>
    </p:spTree>
    <p:extLst>
      <p:ext uri="{BB962C8B-B14F-4D97-AF65-F5344CB8AC3E}">
        <p14:creationId xmlns:p14="http://schemas.microsoft.com/office/powerpoint/2010/main" val="394414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9185F7-94C6-40A0-A448-C7DC838A20F4}"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a:t>Phase I: Planning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6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129B1-C444-4059-B953-4220CD303211}"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a:t>Phase I: Planning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254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252DC-65EE-4387-830C-95A7D0A361F9}"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a:t>Phase I: Planning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064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9C863-E891-4BA6-8ADB-4053BC0D9903}"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a:t>Phase I: Planning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484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FD327F-4621-4984-94F8-28C2A54FC5ED}" type="datetime1">
              <a:rPr lang="en-US" smtClean="0"/>
              <a:t>1/30/2018</a:t>
            </a:fld>
            <a:endParaRPr lang="en-US" dirty="0"/>
          </a:p>
        </p:txBody>
      </p:sp>
      <p:sp>
        <p:nvSpPr>
          <p:cNvPr id="5" name="Footer Placeholder 4"/>
          <p:cNvSpPr>
            <a:spLocks noGrp="1"/>
          </p:cNvSpPr>
          <p:nvPr>
            <p:ph type="ftr" sz="quarter" idx="11"/>
          </p:nvPr>
        </p:nvSpPr>
        <p:spPr/>
        <p:txBody>
          <a:bodyPr/>
          <a:lstStyle/>
          <a:p>
            <a:r>
              <a:rPr lang="en-US"/>
              <a:t>Phase I: Planning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9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611853-D18B-40E6-B320-C418F9D06625}" type="datetime1">
              <a:rPr lang="en-US" smtClean="0"/>
              <a:t>1/30/2018</a:t>
            </a:fld>
            <a:endParaRPr lang="en-US" dirty="0"/>
          </a:p>
        </p:txBody>
      </p:sp>
      <p:sp>
        <p:nvSpPr>
          <p:cNvPr id="6" name="Footer Placeholder 5"/>
          <p:cNvSpPr>
            <a:spLocks noGrp="1"/>
          </p:cNvSpPr>
          <p:nvPr>
            <p:ph type="ftr" sz="quarter" idx="11"/>
          </p:nvPr>
        </p:nvSpPr>
        <p:spPr/>
        <p:txBody>
          <a:bodyPr/>
          <a:lstStyle/>
          <a:p>
            <a:r>
              <a:rPr lang="en-US"/>
              <a:t>Phase I: Planning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453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FDD07-EECD-411B-8D0C-509D11E3B85C}" type="datetime1">
              <a:rPr lang="en-US" smtClean="0"/>
              <a:t>1/30/2018</a:t>
            </a:fld>
            <a:endParaRPr lang="en-US" dirty="0"/>
          </a:p>
        </p:txBody>
      </p:sp>
      <p:sp>
        <p:nvSpPr>
          <p:cNvPr id="8" name="Footer Placeholder 7"/>
          <p:cNvSpPr>
            <a:spLocks noGrp="1"/>
          </p:cNvSpPr>
          <p:nvPr>
            <p:ph type="ftr" sz="quarter" idx="11"/>
          </p:nvPr>
        </p:nvSpPr>
        <p:spPr/>
        <p:txBody>
          <a:bodyPr/>
          <a:lstStyle/>
          <a:p>
            <a:r>
              <a:rPr lang="en-US"/>
              <a:t>Phase I: Planning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235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E5119B-A026-48A4-96A5-B0040D27A0FE}" type="datetime1">
              <a:rPr lang="en-US" smtClean="0"/>
              <a:t>1/30/2018</a:t>
            </a:fld>
            <a:endParaRPr lang="en-US" dirty="0"/>
          </a:p>
        </p:txBody>
      </p:sp>
      <p:sp>
        <p:nvSpPr>
          <p:cNvPr id="4" name="Footer Placeholder 3"/>
          <p:cNvSpPr>
            <a:spLocks noGrp="1"/>
          </p:cNvSpPr>
          <p:nvPr>
            <p:ph type="ftr" sz="quarter" idx="11"/>
          </p:nvPr>
        </p:nvSpPr>
        <p:spPr/>
        <p:txBody>
          <a:bodyPr/>
          <a:lstStyle/>
          <a:p>
            <a:r>
              <a:rPr lang="en-US"/>
              <a:t>Phase I: Planning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986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B6B269-5D44-447A-862F-556606175E7D}" type="datetime1">
              <a:rPr lang="en-US" smtClean="0"/>
              <a:t>1/30/2018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Phase I: Planning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309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BFE3FD9-960B-4F82-BD6F-4A4C835727F3}" type="datetime1">
              <a:rPr lang="en-US" smtClean="0"/>
              <a:t>1/30/2018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Phase I: Planning</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12828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03C12B-D24D-49BD-9838-0FD76CE3CE81}" type="datetime1">
              <a:rPr lang="en-US" smtClean="0"/>
              <a:t>1/30/2018</a:t>
            </a:fld>
            <a:endParaRPr lang="en-US" dirty="0"/>
          </a:p>
        </p:txBody>
      </p:sp>
      <p:sp>
        <p:nvSpPr>
          <p:cNvPr id="6" name="Footer Placeholder 5"/>
          <p:cNvSpPr>
            <a:spLocks noGrp="1"/>
          </p:cNvSpPr>
          <p:nvPr>
            <p:ph type="ftr" sz="quarter" idx="11"/>
          </p:nvPr>
        </p:nvSpPr>
        <p:spPr/>
        <p:txBody>
          <a:bodyPr/>
          <a:lstStyle/>
          <a:p>
            <a:r>
              <a:rPr lang="en-US"/>
              <a:t>Phase I: Planning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962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F000D53-97D1-45E0-B2D8-AED6C92C022C}" type="datetime1">
              <a:rPr lang="en-US" smtClean="0"/>
              <a:t>1/30/2018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Phase I: Planning</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2727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sreynolds@utsc.utoronto.ca" TargetMode="External"/><Relationship Id="rId2" Type="http://schemas.openxmlformats.org/officeDocument/2006/relationships/hyperlink" Target="mailto:sarah.guay@utoronto.c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usability.gov/how-to-and-tools/methods/card-sorting.html" TargetMode="External"/><Relationship Id="rId2" Type="http://schemas.openxmlformats.org/officeDocument/2006/relationships/hyperlink" Target="https://www.nngroup.com/articles/how-many-test-use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4" y="1150290"/>
            <a:ext cx="10993549" cy="2915478"/>
          </a:xfrm>
        </p:spPr>
        <p:txBody>
          <a:bodyPr>
            <a:noAutofit/>
          </a:bodyPr>
          <a:lstStyle/>
          <a:p>
            <a:pPr algn="ctr"/>
            <a:r>
              <a:rPr lang="en-GB" sz="4400" b="1" dirty="0">
                <a:effectLst/>
              </a:rPr>
              <a:t>Testing, Testing: Understanding Library Website</a:t>
            </a:r>
            <a:r>
              <a:rPr lang="en-GB" sz="800" b="1" dirty="0">
                <a:effectLst/>
              </a:rPr>
              <a:t>  </a:t>
            </a:r>
            <a:br>
              <a:rPr lang="en-GB" sz="800" b="1" dirty="0">
                <a:effectLst/>
              </a:rPr>
            </a:br>
            <a:r>
              <a:rPr lang="en-GB" sz="800" b="1" dirty="0">
                <a:effectLst/>
              </a:rPr>
              <a:t/>
            </a:r>
            <a:br>
              <a:rPr lang="en-GB" sz="800" b="1" dirty="0">
                <a:effectLst/>
              </a:rPr>
            </a:br>
            <a:r>
              <a:rPr lang="en-GB" sz="800" b="1" dirty="0">
                <a:effectLst/>
              </a:rPr>
              <a:t/>
            </a:r>
            <a:br>
              <a:rPr lang="en-GB" sz="800" b="1" dirty="0">
                <a:effectLst/>
              </a:rPr>
            </a:br>
            <a:r>
              <a:rPr lang="en-GB" sz="800" b="1" dirty="0">
                <a:effectLst/>
              </a:rPr>
              <a:t/>
            </a:r>
            <a:br>
              <a:rPr lang="en-GB" sz="800" b="1" dirty="0">
                <a:effectLst/>
              </a:rPr>
            </a:br>
            <a:r>
              <a:rPr lang="en-GB" sz="4400" b="1" dirty="0">
                <a:effectLst/>
              </a:rPr>
              <a:t>UX at the University of Toronto Scarborough</a:t>
            </a:r>
            <a:r>
              <a:rPr lang="en-GB" sz="4800" dirty="0">
                <a:effectLst/>
              </a:rPr>
              <a:t/>
            </a:r>
            <a:br>
              <a:rPr lang="en-GB" sz="4800" dirty="0">
                <a:effectLst/>
              </a:rPr>
            </a:br>
            <a:r>
              <a:rPr lang="en-GB" sz="800" dirty="0">
                <a:effectLst/>
              </a:rPr>
              <a:t/>
            </a:r>
            <a:br>
              <a:rPr lang="en-GB" sz="800" dirty="0">
                <a:effectLst/>
              </a:rPr>
            </a:br>
            <a:r>
              <a:rPr lang="en-GB" sz="800" dirty="0">
                <a:effectLst/>
              </a:rPr>
              <a:t/>
            </a:r>
            <a:br>
              <a:rPr lang="en-GB" sz="800" dirty="0">
                <a:effectLst/>
              </a:rPr>
            </a:br>
            <a:r>
              <a:rPr lang="en-GB" sz="4800" dirty="0">
                <a:effectLst/>
              </a:rPr>
              <a:t> </a:t>
            </a:r>
            <a:endParaRPr lang="en-CA" sz="3200" dirty="0"/>
          </a:p>
        </p:txBody>
      </p:sp>
      <p:sp>
        <p:nvSpPr>
          <p:cNvPr id="3" name="Subtitle 2"/>
          <p:cNvSpPr>
            <a:spLocks noGrp="1"/>
          </p:cNvSpPr>
          <p:nvPr>
            <p:ph type="subTitle" idx="1"/>
          </p:nvPr>
        </p:nvSpPr>
        <p:spPr>
          <a:xfrm>
            <a:off x="581194" y="5278401"/>
            <a:ext cx="10993546" cy="590321"/>
          </a:xfrm>
        </p:spPr>
        <p:txBody>
          <a:bodyPr>
            <a:normAutofit fontScale="92500" lnSpcReduction="20000"/>
          </a:bodyPr>
          <a:lstStyle/>
          <a:p>
            <a:pPr algn="ctr"/>
            <a:r>
              <a:rPr lang="en-CA" dirty="0"/>
              <a:t>Sarah Guay &amp; SUE REYNOLDS</a:t>
            </a:r>
            <a:br>
              <a:rPr lang="en-CA" dirty="0"/>
            </a:br>
            <a:r>
              <a:rPr lang="en-CA" dirty="0"/>
              <a:t>University of Toronto Scarborough</a:t>
            </a:r>
          </a:p>
        </p:txBody>
      </p:sp>
    </p:spTree>
    <p:extLst>
      <p:ext uri="{BB962C8B-B14F-4D97-AF65-F5344CB8AC3E}">
        <p14:creationId xmlns:p14="http://schemas.microsoft.com/office/powerpoint/2010/main" val="2320559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3"/>
          <a:stretch>
            <a:fillRect/>
          </a:stretch>
        </p:blipFill>
        <p:spPr>
          <a:xfrm>
            <a:off x="6412358" y="2087210"/>
            <a:ext cx="4933822" cy="4022725"/>
          </a:xfrm>
          <a:prstGeom prst="rect">
            <a:avLst/>
          </a:prstGeom>
        </p:spPr>
      </p:pic>
      <p:sp>
        <p:nvSpPr>
          <p:cNvPr id="2" name="Title 1"/>
          <p:cNvSpPr>
            <a:spLocks noGrp="1"/>
          </p:cNvSpPr>
          <p:nvPr>
            <p:ph type="title"/>
          </p:nvPr>
        </p:nvSpPr>
        <p:spPr/>
        <p:txBody>
          <a:bodyPr/>
          <a:lstStyle/>
          <a:p>
            <a:r>
              <a:rPr lang="en-CA" b="1" dirty="0"/>
              <a:t>Recruitment</a:t>
            </a:r>
          </a:p>
        </p:txBody>
      </p:sp>
      <p:sp>
        <p:nvSpPr>
          <p:cNvPr id="4" name="Content Placeholder 3"/>
          <p:cNvSpPr>
            <a:spLocks noGrp="1"/>
          </p:cNvSpPr>
          <p:nvPr>
            <p:ph sz="half" idx="2"/>
          </p:nvPr>
        </p:nvSpPr>
        <p:spPr>
          <a:xfrm>
            <a:off x="1097280" y="2247900"/>
            <a:ext cx="5132070" cy="3725414"/>
          </a:xfrm>
        </p:spPr>
        <p:txBody>
          <a:bodyPr>
            <a:normAutofit/>
          </a:bodyPr>
          <a:lstStyle/>
          <a:p>
            <a:pPr marL="90488" indent="173038">
              <a:buFont typeface="Arial" panose="020B0604020202020204" pitchFamily="34" charset="0"/>
              <a:buChar char="•"/>
            </a:pPr>
            <a:r>
              <a:rPr lang="en-CA" sz="2800" dirty="0"/>
              <a:t> 20 undergraduate students:</a:t>
            </a:r>
          </a:p>
          <a:p>
            <a:pPr marL="383096" lvl="1" indent="173038">
              <a:buFont typeface="Arial" panose="020B0604020202020204" pitchFamily="34" charset="0"/>
              <a:buChar char="•"/>
            </a:pPr>
            <a:r>
              <a:rPr lang="en-CA" sz="2600" dirty="0"/>
              <a:t>5 for Task Scenarios </a:t>
            </a:r>
            <a:r>
              <a:rPr lang="en-CA" sz="2000" dirty="0"/>
              <a:t>(Nielsen, 2012)</a:t>
            </a:r>
          </a:p>
          <a:p>
            <a:pPr marL="383096" lvl="1" indent="173038">
              <a:buClr>
                <a:srgbClr val="99CB38"/>
              </a:buClr>
              <a:buFont typeface="Arial" panose="020B0604020202020204" pitchFamily="34" charset="0"/>
              <a:buChar char="•"/>
            </a:pPr>
            <a:r>
              <a:rPr lang="en-CA" sz="2600" dirty="0"/>
              <a:t>15 for Card Sorting </a:t>
            </a:r>
            <a:r>
              <a:rPr lang="en-CA" sz="2000" dirty="0">
                <a:solidFill>
                  <a:prstClr val="black">
                    <a:lumMod val="75000"/>
                    <a:lumOff val="25000"/>
                  </a:prstClr>
                </a:solidFill>
              </a:rPr>
              <a:t>(Usability.gov, </a:t>
            </a:r>
            <a:r>
              <a:rPr lang="en-CA" sz="2000" dirty="0" err="1">
                <a:solidFill>
                  <a:prstClr val="black">
                    <a:lumMod val="75000"/>
                    <a:lumOff val="25000"/>
                  </a:prstClr>
                </a:solidFill>
              </a:rPr>
              <a:t>n.d.</a:t>
            </a:r>
            <a:r>
              <a:rPr lang="en-CA" sz="2000" dirty="0">
                <a:solidFill>
                  <a:prstClr val="black">
                    <a:lumMod val="75000"/>
                    <a:lumOff val="25000"/>
                  </a:prstClr>
                </a:solidFill>
              </a:rPr>
              <a:t>)</a:t>
            </a:r>
            <a:endParaRPr lang="en-CA" sz="2600" dirty="0"/>
          </a:p>
          <a:p>
            <a:pPr marL="90488" indent="173038">
              <a:buFont typeface="Arial" panose="020B0604020202020204" pitchFamily="34" charset="0"/>
              <a:buChar char="•"/>
            </a:pPr>
            <a:r>
              <a:rPr lang="en-CA" sz="2800" dirty="0"/>
              <a:t> Method: library flyers, social </a:t>
            </a:r>
            <a:br>
              <a:rPr lang="en-CA" sz="2800" dirty="0"/>
            </a:br>
            <a:r>
              <a:rPr lang="en-CA" sz="2800" dirty="0"/>
              <a:t>   media, website posting</a:t>
            </a:r>
          </a:p>
          <a:p>
            <a:pPr marL="90488" indent="173038">
              <a:buFont typeface="Arial" panose="020B0604020202020204" pitchFamily="34" charset="0"/>
              <a:buChar char="•"/>
            </a:pPr>
            <a:r>
              <a:rPr lang="en-CA" sz="2800" dirty="0"/>
              <a:t> Incentive: $10 gift card</a:t>
            </a:r>
          </a:p>
          <a:p>
            <a:pPr marL="90488" indent="173038">
              <a:buFont typeface="Arial" panose="020B0604020202020204" pitchFamily="34" charset="0"/>
              <a:buChar char="•"/>
            </a:pPr>
            <a:r>
              <a:rPr lang="en-CA" sz="2800" dirty="0"/>
              <a:t> Pre-screening survey</a:t>
            </a:r>
          </a:p>
        </p:txBody>
      </p:sp>
      <p:sp>
        <p:nvSpPr>
          <p:cNvPr id="3" name="Footer Placeholder 2"/>
          <p:cNvSpPr>
            <a:spLocks noGrp="1"/>
          </p:cNvSpPr>
          <p:nvPr>
            <p:ph type="ftr" sz="quarter" idx="11"/>
          </p:nvPr>
        </p:nvSpPr>
        <p:spPr>
          <a:xfrm>
            <a:off x="1097280" y="6459785"/>
            <a:ext cx="7411709" cy="365125"/>
          </a:xfrm>
        </p:spPr>
        <p:txBody>
          <a:bodyPr/>
          <a:lstStyle/>
          <a:p>
            <a:pPr algn="l"/>
            <a:r>
              <a:rPr lang="en-US" sz="2000" dirty="0"/>
              <a:t>Phase I: Planning</a:t>
            </a:r>
          </a:p>
        </p:txBody>
      </p:sp>
    </p:spTree>
    <p:extLst>
      <p:ext uri="{BB962C8B-B14F-4D97-AF65-F5344CB8AC3E}">
        <p14:creationId xmlns:p14="http://schemas.microsoft.com/office/powerpoint/2010/main" val="1026022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Phase II: Testing</a:t>
            </a:r>
          </a:p>
        </p:txBody>
      </p:sp>
      <p:sp>
        <p:nvSpPr>
          <p:cNvPr id="3" name="Content Placeholder 2"/>
          <p:cNvSpPr>
            <a:spLocks noGrp="1"/>
          </p:cNvSpPr>
          <p:nvPr>
            <p:ph idx="1"/>
          </p:nvPr>
        </p:nvSpPr>
        <p:spPr>
          <a:xfrm>
            <a:off x="1097280" y="1989220"/>
            <a:ext cx="10058400" cy="3879873"/>
          </a:xfrm>
        </p:spPr>
        <p:txBody>
          <a:bodyPr/>
          <a:lstStyle/>
          <a:p>
            <a:pPr marL="90488" indent="173038">
              <a:buFont typeface="Arial" panose="020B0604020202020204" pitchFamily="34" charset="0"/>
              <a:buChar char="•"/>
            </a:pPr>
            <a:r>
              <a:rPr lang="en-CA" sz="3600" dirty="0"/>
              <a:t> Let the testing begin!</a:t>
            </a:r>
          </a:p>
          <a:p>
            <a:pPr marL="90488" indent="0">
              <a:buNone/>
            </a:pPr>
            <a:endParaRPr lang="en-CA" sz="3600" dirty="0"/>
          </a:p>
          <a:p>
            <a:pPr marL="90488" indent="0">
              <a:buNone/>
            </a:pPr>
            <a:r>
              <a:rPr lang="en-CA" sz="3600" dirty="0"/>
              <a:t>				…Almost.</a:t>
            </a:r>
            <a:endParaRPr lang="en-CA" sz="2800" dirty="0"/>
          </a:p>
          <a:p>
            <a:endParaRPr lang="en-CA" dirty="0"/>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3911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Pilot Testing</a:t>
            </a:r>
          </a:p>
        </p:txBody>
      </p:sp>
      <p:sp>
        <p:nvSpPr>
          <p:cNvPr id="3" name="Content Placeholder 2"/>
          <p:cNvSpPr>
            <a:spLocks noGrp="1"/>
          </p:cNvSpPr>
          <p:nvPr>
            <p:ph idx="1"/>
          </p:nvPr>
        </p:nvSpPr>
        <p:spPr>
          <a:xfrm>
            <a:off x="6132576" y="2182368"/>
            <a:ext cx="5023104" cy="4072128"/>
          </a:xfrm>
        </p:spPr>
        <p:txBody>
          <a:bodyPr/>
          <a:lstStyle/>
          <a:p>
            <a:pPr marL="90488" indent="173038">
              <a:buFont typeface="Arial" panose="020B0604020202020204" pitchFamily="34" charset="0"/>
              <a:buChar char="•"/>
            </a:pPr>
            <a:r>
              <a:rPr lang="en-CA" sz="2800" dirty="0"/>
              <a:t> </a:t>
            </a:r>
            <a:r>
              <a:rPr lang="en-CA" sz="2800" b="1" dirty="0"/>
              <a:t>Subjects: </a:t>
            </a:r>
            <a:r>
              <a:rPr lang="en-CA" sz="2800" dirty="0"/>
              <a:t>3 staff members with </a:t>
            </a:r>
            <a:br>
              <a:rPr lang="en-CA" sz="2800" dirty="0"/>
            </a:br>
            <a:r>
              <a:rPr lang="en-CA" sz="2800" dirty="0"/>
              <a:t>   varying experience/familiarity </a:t>
            </a:r>
            <a:br>
              <a:rPr lang="en-CA" sz="2800" dirty="0"/>
            </a:br>
            <a:r>
              <a:rPr lang="en-CA" sz="2800" dirty="0"/>
              <a:t>   using the website</a:t>
            </a:r>
          </a:p>
          <a:p>
            <a:pPr marL="90488" indent="173038">
              <a:buFont typeface="Arial" panose="020B0604020202020204" pitchFamily="34" charset="0"/>
              <a:buChar char="•"/>
            </a:pPr>
            <a:r>
              <a:rPr lang="en-CA" sz="2800" dirty="0"/>
              <a:t> </a:t>
            </a:r>
            <a:r>
              <a:rPr lang="en-CA" sz="2800" b="1" dirty="0"/>
              <a:t>Purpose:</a:t>
            </a:r>
            <a:r>
              <a:rPr lang="en-CA" sz="2800" dirty="0"/>
              <a:t> Test readability of </a:t>
            </a:r>
            <a:br>
              <a:rPr lang="en-CA" sz="2800" dirty="0"/>
            </a:br>
            <a:r>
              <a:rPr lang="en-CA" sz="2800" dirty="0"/>
              <a:t>   usability documentation</a:t>
            </a:r>
          </a:p>
          <a:p>
            <a:pPr marL="90488" indent="173038">
              <a:buFont typeface="Arial" panose="020B0604020202020204" pitchFamily="34" charset="0"/>
              <a:buChar char="•"/>
            </a:pPr>
            <a:r>
              <a:rPr lang="en-CA" sz="2800" dirty="0"/>
              <a:t> </a:t>
            </a:r>
            <a:r>
              <a:rPr lang="en-CA" sz="2800" b="1" dirty="0"/>
              <a:t>Outcome:</a:t>
            </a:r>
            <a:r>
              <a:rPr lang="en-CA" sz="2800" dirty="0"/>
              <a:t> Minor modifications </a:t>
            </a:r>
            <a:br>
              <a:rPr lang="en-CA" sz="2800" dirty="0"/>
            </a:br>
            <a:r>
              <a:rPr lang="en-CA" sz="2800" dirty="0"/>
              <a:t>   to task scenario instructions + </a:t>
            </a:r>
            <a:br>
              <a:rPr lang="en-CA" sz="2800" dirty="0"/>
            </a:br>
            <a:r>
              <a:rPr lang="en-CA" sz="2800" dirty="0"/>
              <a:t>   wording in questionnaires</a:t>
            </a:r>
          </a:p>
          <a:p>
            <a:pPr>
              <a:buFont typeface="Wingdings" panose="05000000000000000000" pitchFamily="2" charset="2"/>
              <a:buChar char="v"/>
            </a:pPr>
            <a:endParaRPr lang="en-CA" dirty="0"/>
          </a:p>
          <a:p>
            <a:endParaRPr lang="en-CA" dirty="0"/>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385907"/>
            <a:ext cx="4572000" cy="3048000"/>
          </a:xfrm>
          <a:prstGeom prst="rect">
            <a:avLst/>
          </a:prstGeom>
        </p:spPr>
      </p:pic>
    </p:spTree>
    <p:extLst>
      <p:ext uri="{BB962C8B-B14F-4D97-AF65-F5344CB8AC3E}">
        <p14:creationId xmlns:p14="http://schemas.microsoft.com/office/powerpoint/2010/main" val="2547641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Scenarios</a:t>
            </a:r>
          </a:p>
        </p:txBody>
      </p:sp>
      <p:sp>
        <p:nvSpPr>
          <p:cNvPr id="3" name="Content Placeholder 2"/>
          <p:cNvSpPr>
            <a:spLocks noGrp="1"/>
          </p:cNvSpPr>
          <p:nvPr>
            <p:ph idx="1"/>
          </p:nvPr>
        </p:nvSpPr>
        <p:spPr/>
        <p:txBody>
          <a:bodyPr/>
          <a:lstStyle/>
          <a:p>
            <a:pPr marL="0" indent="0">
              <a:buNone/>
            </a:pPr>
            <a:endParaRPr lang="en-CA" dirty="0"/>
          </a:p>
          <a:p>
            <a:endParaRPr lang="en-CA" dirty="0"/>
          </a:p>
        </p:txBody>
      </p:sp>
      <p:graphicFrame>
        <p:nvGraphicFramePr>
          <p:cNvPr id="4" name="Diagram 3"/>
          <p:cNvGraphicFramePr/>
          <p:nvPr>
            <p:extLst/>
          </p:nvPr>
        </p:nvGraphicFramePr>
        <p:xfrm>
          <a:off x="360218" y="789709"/>
          <a:ext cx="11540837" cy="543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12341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17648B2-3863-4ED0-8C0B-57EEDBA145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D619F31-2139-4A4F-B677-B4CBF8590D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B0E23A0-98BC-4AF6-B9CC-2533C31B1D4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38EB42F-24AF-4522-9E87-2A8B9DE52C0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001F500-672E-444A-8F6C-2EE09CA6C7F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34035CF-0912-4C18-894C-E5D9D38B788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A34D4C8-10A9-4551-93EA-DB3AE0861A8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6AF864A-1325-4BFD-9B4A-BA6725CF7C6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2E6188A9-EF0F-405D-ABD5-E2A94B6B3A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Facilitator Script </a:t>
            </a:r>
          </a:p>
        </p:txBody>
      </p:sp>
      <p:sp>
        <p:nvSpPr>
          <p:cNvPr id="3" name="Content Placeholder 2"/>
          <p:cNvSpPr>
            <a:spLocks noGrp="1"/>
          </p:cNvSpPr>
          <p:nvPr>
            <p:ph idx="1"/>
          </p:nvPr>
        </p:nvSpPr>
        <p:spPr>
          <a:xfrm>
            <a:off x="1097280" y="2019299"/>
            <a:ext cx="10058400" cy="4440485"/>
          </a:xfrm>
        </p:spPr>
        <p:txBody>
          <a:bodyPr>
            <a:normAutofit/>
          </a:bodyPr>
          <a:lstStyle/>
          <a:p>
            <a:pPr marL="90488" indent="173038">
              <a:buFont typeface="Arial" panose="020B0604020202020204" pitchFamily="34" charset="0"/>
              <a:buChar char="•"/>
            </a:pPr>
            <a:r>
              <a:rPr lang="en-CA" sz="2800" dirty="0"/>
              <a:t> Instructions for the activity</a:t>
            </a:r>
          </a:p>
          <a:p>
            <a:pPr marL="90488" indent="173038">
              <a:buFont typeface="Arial" panose="020B0604020202020204" pitchFamily="34" charset="0"/>
              <a:buChar char="•"/>
            </a:pPr>
            <a:r>
              <a:rPr lang="en-CA" sz="2800" dirty="0"/>
              <a:t> Time commitment for participant</a:t>
            </a:r>
          </a:p>
          <a:p>
            <a:pPr marL="90488" indent="173038">
              <a:buFont typeface="Arial" panose="020B0604020202020204" pitchFamily="34" charset="0"/>
              <a:buChar char="•"/>
            </a:pPr>
            <a:r>
              <a:rPr lang="en-CA" sz="2800" dirty="0"/>
              <a:t> Purpose of the testing </a:t>
            </a:r>
          </a:p>
          <a:p>
            <a:pPr marL="90488" indent="173038">
              <a:buFont typeface="Arial" panose="020B0604020202020204" pitchFamily="34" charset="0"/>
              <a:buChar char="•"/>
            </a:pPr>
            <a:r>
              <a:rPr lang="en-CA" sz="2800" dirty="0"/>
              <a:t> Participant cannot do anything wrong! </a:t>
            </a:r>
          </a:p>
          <a:p>
            <a:pPr marL="90488" indent="173038">
              <a:buFont typeface="Arial" panose="020B0604020202020204" pitchFamily="34" charset="0"/>
              <a:buChar char="•"/>
            </a:pPr>
            <a:r>
              <a:rPr lang="en-CA" sz="2800" dirty="0"/>
              <a:t> Be honest – we won’t be offended!</a:t>
            </a:r>
          </a:p>
          <a:p>
            <a:pPr marL="90488" indent="173038">
              <a:buFont typeface="Arial" panose="020B0604020202020204" pitchFamily="34" charset="0"/>
              <a:buChar char="•"/>
            </a:pPr>
            <a:r>
              <a:rPr lang="en-CA" sz="2800" dirty="0"/>
              <a:t> Encourage ‘Think Aloud’ as they complete tasks</a:t>
            </a:r>
          </a:p>
          <a:p>
            <a:pPr marL="90488" indent="173038">
              <a:buFont typeface="Arial" panose="020B0604020202020204" pitchFamily="34" charset="0"/>
              <a:buChar char="•"/>
            </a:pPr>
            <a:r>
              <a:rPr lang="en-CA" sz="2800" dirty="0"/>
              <a:t> Can’t guide them, but are available to answer questions</a:t>
            </a:r>
          </a:p>
          <a:p>
            <a:pPr marL="90488" indent="0" algn="r">
              <a:buNone/>
            </a:pPr>
            <a:r>
              <a:rPr lang="en-CA" dirty="0"/>
              <a:t>(Blakiston, 2015)</a:t>
            </a:r>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pic>
        <p:nvPicPr>
          <p:cNvPr id="6" name="Picture 5"/>
          <p:cNvPicPr>
            <a:picLocks noChangeAspect="1"/>
          </p:cNvPicPr>
          <p:nvPr/>
        </p:nvPicPr>
        <p:blipFill>
          <a:blip r:embed="rId3"/>
          <a:stretch>
            <a:fillRect/>
          </a:stretch>
        </p:blipFill>
        <p:spPr>
          <a:xfrm>
            <a:off x="7369463" y="2190748"/>
            <a:ext cx="3972756" cy="2647952"/>
          </a:xfrm>
          <a:prstGeom prst="rect">
            <a:avLst/>
          </a:prstGeom>
        </p:spPr>
      </p:pic>
    </p:spTree>
    <p:extLst>
      <p:ext uri="{BB962C8B-B14F-4D97-AF65-F5344CB8AC3E}">
        <p14:creationId xmlns:p14="http://schemas.microsoft.com/office/powerpoint/2010/main" val="19059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Pre-Test Questionnaire</a:t>
            </a:r>
          </a:p>
        </p:txBody>
      </p:sp>
      <p:sp>
        <p:nvSpPr>
          <p:cNvPr id="3" name="Content Placeholder 2"/>
          <p:cNvSpPr>
            <a:spLocks noGrp="1"/>
          </p:cNvSpPr>
          <p:nvPr>
            <p:ph idx="1"/>
          </p:nvPr>
        </p:nvSpPr>
        <p:spPr>
          <a:xfrm>
            <a:off x="1097280" y="2101755"/>
            <a:ext cx="10058400" cy="4135272"/>
          </a:xfrm>
        </p:spPr>
        <p:txBody>
          <a:bodyPr/>
          <a:lstStyle/>
          <a:p>
            <a:pPr marL="90488" indent="173038">
              <a:buFont typeface="Arial" panose="020B0604020202020204" pitchFamily="34" charset="0"/>
              <a:buChar char="•"/>
            </a:pPr>
            <a:r>
              <a:rPr lang="en-CA" sz="2800" dirty="0"/>
              <a:t> Before receiving any tasks, participants were asked to complete a </a:t>
            </a:r>
            <a:br>
              <a:rPr lang="en-CA" sz="2800" dirty="0"/>
            </a:br>
            <a:r>
              <a:rPr lang="en-CA" sz="2800" dirty="0"/>
              <a:t>   user background survey with the following questions:</a:t>
            </a:r>
            <a:r>
              <a:rPr lang="en-CA" sz="800" dirty="0"/>
              <a:t> </a:t>
            </a:r>
            <a:br>
              <a:rPr lang="en-CA" sz="800" dirty="0"/>
            </a:br>
            <a:endParaRPr lang="en-CA" sz="2800" dirty="0"/>
          </a:p>
          <a:p>
            <a:pPr marL="897446" lvl="1" indent="-514350">
              <a:buFont typeface="+mj-lt"/>
              <a:buAutoNum type="arabicPeriod"/>
            </a:pPr>
            <a:r>
              <a:rPr lang="en-CA" sz="2600" dirty="0"/>
              <a:t>Please take a moment to look over the library homepage. What are your general impressions of the website? </a:t>
            </a:r>
          </a:p>
          <a:p>
            <a:pPr marL="897446" lvl="1" indent="-514350">
              <a:buFont typeface="+mj-lt"/>
              <a:buAutoNum type="arabicPeriod"/>
            </a:pPr>
            <a:r>
              <a:rPr lang="en-CA" sz="2600" dirty="0"/>
              <a:t>Have you ever used the library website before, and if so, what have you used it for?</a:t>
            </a:r>
          </a:p>
          <a:p>
            <a:pPr marL="897446" lvl="1" indent="-514350">
              <a:buFont typeface="+mj-lt"/>
              <a:buAutoNum type="arabicPeriod"/>
            </a:pPr>
            <a:r>
              <a:rPr lang="en-CA" sz="2600" dirty="0"/>
              <a:t>Have you ever had any positive or negative experiences with the library website?</a:t>
            </a:r>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7325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Scenarios</a:t>
            </a:r>
          </a:p>
        </p:txBody>
      </p:sp>
      <p:pic>
        <p:nvPicPr>
          <p:cNvPr id="13" name="Content Placeholder 12"/>
          <p:cNvPicPr>
            <a:picLocks noGrp="1" noChangeAspect="1"/>
          </p:cNvPicPr>
          <p:nvPr>
            <p:ph idx="1"/>
          </p:nvPr>
        </p:nvPicPr>
        <p:blipFill>
          <a:blip r:embed="rId3"/>
          <a:stretch>
            <a:fillRect/>
          </a:stretch>
        </p:blipFill>
        <p:spPr>
          <a:xfrm>
            <a:off x="1911953" y="1812758"/>
            <a:ext cx="8429053" cy="4443663"/>
          </a:xfrm>
        </p:spPr>
      </p:pic>
      <p:sp>
        <p:nvSpPr>
          <p:cNvPr id="3" name="Footer Placeholder 2"/>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053924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Scenarios</a:t>
            </a:r>
          </a:p>
        </p:txBody>
      </p:sp>
      <p:sp>
        <p:nvSpPr>
          <p:cNvPr id="3" name="Content Placeholder 2"/>
          <p:cNvSpPr>
            <a:spLocks noGrp="1"/>
          </p:cNvSpPr>
          <p:nvPr>
            <p:ph sz="half" idx="1"/>
          </p:nvPr>
        </p:nvSpPr>
        <p:spPr>
          <a:xfrm>
            <a:off x="1097278" y="2189018"/>
            <a:ext cx="6586890" cy="3680076"/>
          </a:xfrm>
        </p:spPr>
        <p:txBody>
          <a:bodyPr>
            <a:normAutofit/>
          </a:bodyPr>
          <a:lstStyle/>
          <a:p>
            <a:pPr marL="90488" indent="173038">
              <a:buFont typeface="Arial" panose="020B0604020202020204" pitchFamily="34" charset="0"/>
              <a:buChar char="•"/>
            </a:pPr>
            <a:r>
              <a:rPr lang="en-CA" sz="2800" dirty="0"/>
              <a:t> Sample task:</a:t>
            </a:r>
          </a:p>
          <a:p>
            <a:pPr marL="383096" lvl="1" indent="173038">
              <a:buFont typeface="Arial" panose="020B0604020202020204" pitchFamily="34" charset="0"/>
              <a:buChar char="•"/>
            </a:pPr>
            <a:r>
              <a:rPr lang="en-CA" sz="2600" dirty="0"/>
              <a:t> Find a book</a:t>
            </a:r>
          </a:p>
          <a:p>
            <a:pPr marL="90488" indent="173038">
              <a:buFont typeface="Arial" panose="020B0604020202020204" pitchFamily="34" charset="0"/>
              <a:buChar char="•"/>
            </a:pPr>
            <a:r>
              <a:rPr lang="en-CA" sz="2800" dirty="0"/>
              <a:t> Sample scenario: </a:t>
            </a:r>
            <a:endParaRPr lang="en-CA" sz="2800" dirty="0">
              <a:solidFill>
                <a:srgbClr val="FF0000"/>
              </a:solidFill>
            </a:endParaRPr>
          </a:p>
          <a:p>
            <a:pPr marL="383096" lvl="1" indent="173038">
              <a:buFont typeface="Arial" panose="020B0604020202020204" pitchFamily="34" charset="0"/>
              <a:buChar char="•"/>
            </a:pPr>
            <a:r>
              <a:rPr lang="en-CA" sz="2600" dirty="0"/>
              <a:t> Look up the call number for the “Terrestrial </a:t>
            </a:r>
            <a:br>
              <a:rPr lang="en-CA" sz="2600" dirty="0"/>
            </a:br>
            <a:r>
              <a:rPr lang="en-CA" sz="2600" dirty="0"/>
              <a:t>   photosynthesis in a changing environment”</a:t>
            </a:r>
          </a:p>
          <a:p>
            <a:pPr marL="90488" indent="173038">
              <a:buFont typeface="Arial" panose="020B0604020202020204" pitchFamily="34" charset="0"/>
              <a:buChar char="•"/>
            </a:pPr>
            <a:r>
              <a:rPr lang="en-CA" sz="2800" dirty="0"/>
              <a:t> Sample success criteria: </a:t>
            </a:r>
          </a:p>
          <a:p>
            <a:pPr marL="383096" lvl="1" indent="173038">
              <a:buFont typeface="Arial" panose="020B0604020202020204" pitchFamily="34" charset="0"/>
              <a:buChar char="•"/>
            </a:pPr>
            <a:r>
              <a:rPr lang="en-CA" sz="2600" dirty="0"/>
              <a:t> Find the call number QH541.15 .E26 T47 </a:t>
            </a:r>
            <a:br>
              <a:rPr lang="en-CA" sz="2600" dirty="0"/>
            </a:br>
            <a:r>
              <a:rPr lang="en-CA" sz="2600" dirty="0"/>
              <a:t>   2012</a:t>
            </a:r>
          </a:p>
          <a:p>
            <a:pPr>
              <a:buFont typeface="Wingdings" panose="05000000000000000000" pitchFamily="2" charset="2"/>
              <a:buChar char="v"/>
            </a:pPr>
            <a:endParaRPr lang="en-CA" dirty="0"/>
          </a:p>
          <a:p>
            <a:endParaRPr lang="en-CA" dirty="0"/>
          </a:p>
        </p:txBody>
      </p:sp>
      <p:pic>
        <p:nvPicPr>
          <p:cNvPr id="7" name="Content Placeholder 6"/>
          <p:cNvPicPr>
            <a:picLocks noGrp="1" noChangeAspect="1"/>
          </p:cNvPicPr>
          <p:nvPr>
            <p:ph sz="half" idx="2"/>
          </p:nvPr>
        </p:nvPicPr>
        <p:blipFill>
          <a:blip r:embed="rId3"/>
          <a:stretch>
            <a:fillRect/>
          </a:stretch>
        </p:blipFill>
        <p:spPr>
          <a:xfrm>
            <a:off x="7851006" y="1988039"/>
            <a:ext cx="3304674" cy="4122866"/>
          </a:xfrm>
        </p:spPr>
      </p:pic>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43212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Scenario Activity</a:t>
            </a:r>
            <a:endParaRPr lang="en-US" b="1" dirty="0"/>
          </a:p>
        </p:txBody>
      </p:sp>
      <p:sp>
        <p:nvSpPr>
          <p:cNvPr id="6" name="Content Placeholder 5"/>
          <p:cNvSpPr>
            <a:spLocks noGrp="1"/>
          </p:cNvSpPr>
          <p:nvPr>
            <p:ph idx="1"/>
          </p:nvPr>
        </p:nvSpPr>
        <p:spPr>
          <a:xfrm>
            <a:off x="1097280" y="1845733"/>
            <a:ext cx="10058400" cy="4470225"/>
          </a:xfrm>
        </p:spPr>
        <p:txBody>
          <a:bodyPr>
            <a:normAutofit lnSpcReduction="10000"/>
          </a:bodyPr>
          <a:lstStyle/>
          <a:p>
            <a:r>
              <a:rPr lang="en-US" sz="2800" dirty="0" smtClean="0"/>
              <a:t/>
            </a:r>
            <a:br>
              <a:rPr lang="en-US" sz="2800" dirty="0" smtClean="0"/>
            </a:br>
            <a:r>
              <a:rPr lang="en-US" sz="2800" dirty="0" smtClean="0"/>
              <a:t>Take a moment to read over the following scenario:</a:t>
            </a:r>
            <a:br>
              <a:rPr lang="en-US" sz="2800" dirty="0" smtClean="0"/>
            </a:br>
            <a:endParaRPr lang="en-US" sz="2800" dirty="0" smtClean="0"/>
          </a:p>
          <a:p>
            <a:pPr algn="ctr"/>
            <a:r>
              <a:rPr lang="en-US" sz="2800" b="1" dirty="0" smtClean="0"/>
              <a:t>You </a:t>
            </a:r>
            <a:r>
              <a:rPr lang="en-US" sz="2800" b="1" dirty="0"/>
              <a:t>want to pick up a book that’s on hold for you at the UTSC Library, but can’t stop by until the weekend. What </a:t>
            </a:r>
            <a:r>
              <a:rPr lang="en-US" sz="2800" b="1" dirty="0" smtClean="0"/>
              <a:t>are the library hours for information and reference on Saturday?</a:t>
            </a:r>
          </a:p>
          <a:p>
            <a:pPr algn="ctr"/>
            <a:endParaRPr lang="en-US" b="1" dirty="0"/>
          </a:p>
          <a:p>
            <a:pPr algn="ctr"/>
            <a:r>
              <a:rPr lang="en-US" sz="2400" dirty="0" smtClean="0"/>
              <a:t>Success Criteria</a:t>
            </a:r>
            <a:r>
              <a:rPr lang="en-US" sz="2400" dirty="0"/>
              <a:t>: Navigate to the </a:t>
            </a:r>
            <a:r>
              <a:rPr lang="en-US" sz="2400" dirty="0" smtClean="0"/>
              <a:t>“Library Hours</a:t>
            </a:r>
            <a:r>
              <a:rPr lang="en-US" sz="2400" dirty="0"/>
              <a:t>” page and find </a:t>
            </a:r>
            <a:r>
              <a:rPr lang="en-US" sz="2400" dirty="0" smtClean="0"/>
              <a:t/>
            </a:r>
            <a:br>
              <a:rPr lang="en-US" sz="2400" dirty="0" smtClean="0"/>
            </a:br>
            <a:r>
              <a:rPr lang="en-US" sz="2400" dirty="0" smtClean="0"/>
              <a:t>the </a:t>
            </a:r>
            <a:r>
              <a:rPr lang="en-US" sz="2400" dirty="0"/>
              <a:t>Saturday closing time (6:00 pm</a:t>
            </a:r>
            <a:r>
              <a:rPr lang="en-US" sz="2400" dirty="0" smtClean="0"/>
              <a:t>)</a:t>
            </a:r>
            <a:endParaRPr lang="en-US" sz="800" dirty="0"/>
          </a:p>
          <a:p>
            <a:r>
              <a:rPr lang="en-US" sz="2800" b="1" dirty="0" smtClean="0"/>
              <a:t/>
            </a:r>
            <a:br>
              <a:rPr lang="en-US" sz="2800" b="1" dirty="0" smtClean="0"/>
            </a:br>
            <a:r>
              <a:rPr lang="en-US" sz="2800" b="1" dirty="0" smtClean="0">
                <a:solidFill>
                  <a:schemeClr val="accent5">
                    <a:lumMod val="75000"/>
                  </a:schemeClr>
                </a:solidFill>
              </a:rPr>
              <a:t>What </a:t>
            </a:r>
            <a:r>
              <a:rPr lang="en-US" sz="2800" b="1" dirty="0">
                <a:solidFill>
                  <a:schemeClr val="accent5">
                    <a:lumMod val="75000"/>
                  </a:schemeClr>
                </a:solidFill>
              </a:rPr>
              <a:t>problem(s) do you </a:t>
            </a:r>
            <a:r>
              <a:rPr lang="en-US" sz="2800" b="1" dirty="0" smtClean="0">
                <a:solidFill>
                  <a:schemeClr val="accent5">
                    <a:lumMod val="75000"/>
                  </a:schemeClr>
                </a:solidFill>
              </a:rPr>
              <a:t>see with the scenario wording?</a:t>
            </a:r>
            <a:endParaRPr lang="en-US" sz="2800" b="1" dirty="0">
              <a:solidFill>
                <a:schemeClr val="accent5">
                  <a:lumMod val="75000"/>
                </a:schemeClr>
              </a:solidFill>
            </a:endParaRPr>
          </a:p>
          <a:p>
            <a:pPr algn="ctr"/>
            <a:endParaRPr lang="en-US" sz="2800" dirty="0"/>
          </a:p>
          <a:p>
            <a:endParaRPr lang="en-US" dirty="0"/>
          </a:p>
        </p:txBody>
      </p:sp>
      <p:sp>
        <p:nvSpPr>
          <p:cNvPr id="5" name="Footer Placeholder 4"/>
          <p:cNvSpPr>
            <a:spLocks noGrp="1"/>
          </p:cNvSpPr>
          <p:nvPr>
            <p:ph type="ftr" sz="quarter" idx="11"/>
          </p:nvPr>
        </p:nvSpPr>
        <p:spPr/>
        <p:txBody>
          <a:bodyPr/>
          <a:lstStyle/>
          <a:p>
            <a:r>
              <a:rPr lang="en-US" smtClean="0"/>
              <a:t>Phase I: Planning</a:t>
            </a:r>
            <a:endParaRPr lang="en-US" dirty="0"/>
          </a:p>
        </p:txBody>
      </p:sp>
    </p:spTree>
    <p:extLst>
      <p:ext uri="{BB962C8B-B14F-4D97-AF65-F5344CB8AC3E}">
        <p14:creationId xmlns:p14="http://schemas.microsoft.com/office/powerpoint/2010/main" val="1059442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Scenario Activity</a:t>
            </a:r>
            <a:endParaRPr lang="en-US" b="1" dirty="0"/>
          </a:p>
        </p:txBody>
      </p:sp>
      <p:sp>
        <p:nvSpPr>
          <p:cNvPr id="6" name="Content Placeholder 5"/>
          <p:cNvSpPr>
            <a:spLocks noGrp="1"/>
          </p:cNvSpPr>
          <p:nvPr>
            <p:ph idx="1"/>
          </p:nvPr>
        </p:nvSpPr>
        <p:spPr/>
        <p:txBody>
          <a:bodyPr/>
          <a:lstStyle/>
          <a:p>
            <a:r>
              <a:rPr lang="en-US" sz="2800" dirty="0" smtClean="0"/>
              <a:t/>
            </a:r>
            <a:br>
              <a:rPr lang="en-US" sz="2800" dirty="0" smtClean="0"/>
            </a:br>
            <a:r>
              <a:rPr lang="en-US" sz="2800" dirty="0" smtClean="0"/>
              <a:t>Take a moment to read over the following scenario:</a:t>
            </a:r>
            <a:br>
              <a:rPr lang="en-US" sz="2800" dirty="0" smtClean="0"/>
            </a:br>
            <a:endParaRPr lang="en-US" sz="2800" dirty="0" smtClean="0"/>
          </a:p>
          <a:p>
            <a:pPr algn="ctr"/>
            <a:r>
              <a:rPr lang="en-US" sz="2800" b="1" dirty="0" smtClean="0"/>
              <a:t>You </a:t>
            </a:r>
            <a:r>
              <a:rPr lang="en-US" sz="2800" b="1" dirty="0"/>
              <a:t>want to pick up a book that’s on hold for you at the UTSC Library, but can’t stop by until the weekend. </a:t>
            </a:r>
            <a:r>
              <a:rPr lang="en-US" sz="2800" b="1" dirty="0" smtClean="0"/>
              <a:t>What are the </a:t>
            </a:r>
            <a:r>
              <a:rPr lang="en-US" sz="2800" b="1" dirty="0" smtClean="0">
                <a:solidFill>
                  <a:schemeClr val="accent5">
                    <a:lumMod val="75000"/>
                  </a:schemeClr>
                </a:solidFill>
              </a:rPr>
              <a:t>library hours</a:t>
            </a:r>
            <a:r>
              <a:rPr lang="en-US" sz="2800" b="1" dirty="0" smtClean="0"/>
              <a:t> for </a:t>
            </a:r>
            <a:r>
              <a:rPr lang="en-US" sz="2800" b="1" dirty="0" smtClean="0">
                <a:solidFill>
                  <a:schemeClr val="accent5">
                    <a:lumMod val="75000"/>
                  </a:schemeClr>
                </a:solidFill>
              </a:rPr>
              <a:t>information and reference </a:t>
            </a:r>
            <a:r>
              <a:rPr lang="en-US" sz="2800" b="1" dirty="0" smtClean="0"/>
              <a:t>on Saturday?</a:t>
            </a:r>
          </a:p>
          <a:p>
            <a:pPr algn="ctr"/>
            <a:endParaRPr lang="en-US" sz="2800" b="1" dirty="0"/>
          </a:p>
          <a:p>
            <a:r>
              <a:rPr lang="en-US" sz="2800" dirty="0" smtClean="0"/>
              <a:t>Leading language + doesn’t reflect our success criteria!</a:t>
            </a:r>
            <a:endParaRPr lang="en-US" sz="2800" dirty="0"/>
          </a:p>
          <a:p>
            <a:pPr algn="ctr"/>
            <a:endParaRPr lang="en-US" sz="2800" dirty="0"/>
          </a:p>
          <a:p>
            <a:endParaRPr lang="en-US" dirty="0"/>
          </a:p>
        </p:txBody>
      </p:sp>
      <p:sp>
        <p:nvSpPr>
          <p:cNvPr id="5" name="Footer Placeholder 4"/>
          <p:cNvSpPr>
            <a:spLocks noGrp="1"/>
          </p:cNvSpPr>
          <p:nvPr>
            <p:ph type="ftr" sz="quarter" idx="11"/>
          </p:nvPr>
        </p:nvSpPr>
        <p:spPr/>
        <p:txBody>
          <a:bodyPr/>
          <a:lstStyle/>
          <a:p>
            <a:r>
              <a:rPr lang="en-US" smtClean="0"/>
              <a:t>Phase I: Planning</a:t>
            </a:r>
            <a:endParaRPr lang="en-US" dirty="0"/>
          </a:p>
        </p:txBody>
      </p:sp>
    </p:spTree>
    <p:extLst>
      <p:ext uri="{BB962C8B-B14F-4D97-AF65-F5344CB8AC3E}">
        <p14:creationId xmlns:p14="http://schemas.microsoft.com/office/powerpoint/2010/main" val="285085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6858000"/>
          </a:xfrm>
          <a:prstGeom prst="rect">
            <a:avLst/>
          </a:prstGeom>
        </p:spPr>
      </p:pic>
      <p:sp>
        <p:nvSpPr>
          <p:cNvPr id="2" name="Footer Placeholder 1"/>
          <p:cNvSpPr>
            <a:spLocks noGrp="1"/>
          </p:cNvSpPr>
          <p:nvPr>
            <p:ph type="ftr" sz="quarter" idx="11"/>
          </p:nvPr>
        </p:nvSpPr>
        <p:spPr/>
        <p:txBody>
          <a:bodyPr/>
          <a:lstStyle/>
          <a:p>
            <a:r>
              <a:rPr lang="en-US"/>
              <a:t>Phase I: Planning</a:t>
            </a:r>
            <a:endParaRPr lang="en-US" dirty="0"/>
          </a:p>
        </p:txBody>
      </p:sp>
    </p:spTree>
    <p:extLst>
      <p:ext uri="{BB962C8B-B14F-4D97-AF65-F5344CB8AC3E}">
        <p14:creationId xmlns:p14="http://schemas.microsoft.com/office/powerpoint/2010/main" val="1755652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Scenario Activity</a:t>
            </a:r>
            <a:endParaRPr lang="en-US" b="1" dirty="0"/>
          </a:p>
        </p:txBody>
      </p:sp>
      <p:sp>
        <p:nvSpPr>
          <p:cNvPr id="6" name="Content Placeholder 5"/>
          <p:cNvSpPr>
            <a:spLocks noGrp="1"/>
          </p:cNvSpPr>
          <p:nvPr>
            <p:ph idx="1"/>
          </p:nvPr>
        </p:nvSpPr>
        <p:spPr/>
        <p:txBody>
          <a:bodyPr/>
          <a:lstStyle/>
          <a:p>
            <a:r>
              <a:rPr lang="en-US" sz="2800" dirty="0" smtClean="0"/>
              <a:t/>
            </a:r>
            <a:br>
              <a:rPr lang="en-US" sz="2800" dirty="0" smtClean="0"/>
            </a:br>
            <a:endParaRPr lang="en-US" sz="2800" dirty="0"/>
          </a:p>
          <a:p>
            <a:endParaRPr lang="en-US" dirty="0"/>
          </a:p>
        </p:txBody>
      </p:sp>
      <p:sp>
        <p:nvSpPr>
          <p:cNvPr id="5" name="Footer Placeholder 4"/>
          <p:cNvSpPr>
            <a:spLocks noGrp="1"/>
          </p:cNvSpPr>
          <p:nvPr>
            <p:ph type="ftr" sz="quarter" idx="11"/>
          </p:nvPr>
        </p:nvSpPr>
        <p:spPr/>
        <p:txBody>
          <a:bodyPr/>
          <a:lstStyle/>
          <a:p>
            <a:r>
              <a:rPr lang="en-US" smtClean="0"/>
              <a:t>Phase I: Planning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00" y="1920722"/>
            <a:ext cx="4533333" cy="4133333"/>
          </a:xfrm>
          <a:prstGeom prst="rect">
            <a:avLst/>
          </a:prstGeom>
        </p:spPr>
      </p:pic>
      <p:sp>
        <p:nvSpPr>
          <p:cNvPr id="7" name="Down Arrow 6"/>
          <p:cNvSpPr/>
          <p:nvPr/>
        </p:nvSpPr>
        <p:spPr>
          <a:xfrm rot="2750733">
            <a:off x="1827008" y="4152009"/>
            <a:ext cx="846139" cy="1060916"/>
          </a:xfrm>
          <a:prstGeom prst="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894" y="3025483"/>
            <a:ext cx="7076190" cy="1923810"/>
          </a:xfrm>
          <a:prstGeom prst="rect">
            <a:avLst/>
          </a:prstGeom>
        </p:spPr>
      </p:pic>
      <p:sp>
        <p:nvSpPr>
          <p:cNvPr id="12" name="Down Arrow 11"/>
          <p:cNvSpPr/>
          <p:nvPr/>
        </p:nvSpPr>
        <p:spPr>
          <a:xfrm rot="17847249">
            <a:off x="7036781" y="2386650"/>
            <a:ext cx="846139" cy="1060916"/>
          </a:xfrm>
          <a:prstGeom prst="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7847249">
            <a:off x="9404480" y="2386650"/>
            <a:ext cx="846139" cy="1060916"/>
          </a:xfrm>
          <a:prstGeom prst="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644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Scenario Activity</a:t>
            </a:r>
            <a:endParaRPr lang="en-US" b="1" dirty="0"/>
          </a:p>
        </p:txBody>
      </p:sp>
      <p:sp>
        <p:nvSpPr>
          <p:cNvPr id="6" name="Content Placeholder 5"/>
          <p:cNvSpPr>
            <a:spLocks noGrp="1"/>
          </p:cNvSpPr>
          <p:nvPr>
            <p:ph idx="1"/>
          </p:nvPr>
        </p:nvSpPr>
        <p:spPr/>
        <p:txBody>
          <a:bodyPr/>
          <a:lstStyle/>
          <a:p>
            <a:r>
              <a:rPr lang="en-US" sz="2800" dirty="0" smtClean="0"/>
              <a:t/>
            </a:r>
            <a:br>
              <a:rPr lang="en-US" sz="2800" dirty="0" smtClean="0"/>
            </a:br>
            <a:r>
              <a:rPr lang="en-US" sz="2800" dirty="0" smtClean="0"/>
              <a:t>Revised scenario:</a:t>
            </a:r>
          </a:p>
          <a:p>
            <a:endParaRPr lang="en-US" dirty="0"/>
          </a:p>
          <a:p>
            <a:pPr algn="ctr"/>
            <a:r>
              <a:rPr lang="en-US" sz="2800" b="1" dirty="0"/>
              <a:t>You want to pick up a book that’s on hold for you at the UTSC Library, but can’t stop by until the weekend. </a:t>
            </a:r>
            <a:r>
              <a:rPr lang="en-US" sz="2800" b="1" dirty="0">
                <a:solidFill>
                  <a:schemeClr val="accent5">
                    <a:lumMod val="75000"/>
                  </a:schemeClr>
                </a:solidFill>
              </a:rPr>
              <a:t>What time does the library close on Saturday</a:t>
            </a:r>
            <a:r>
              <a:rPr lang="en-US" sz="2800" b="1" dirty="0"/>
              <a:t>?</a:t>
            </a:r>
            <a:endParaRPr lang="en-US" sz="2800" dirty="0"/>
          </a:p>
          <a:p>
            <a:endParaRPr lang="en-US" dirty="0"/>
          </a:p>
        </p:txBody>
      </p:sp>
      <p:sp>
        <p:nvSpPr>
          <p:cNvPr id="5" name="Footer Placeholder 4"/>
          <p:cNvSpPr>
            <a:spLocks noGrp="1"/>
          </p:cNvSpPr>
          <p:nvPr>
            <p:ph type="ftr" sz="quarter" idx="11"/>
          </p:nvPr>
        </p:nvSpPr>
        <p:spPr/>
        <p:txBody>
          <a:bodyPr/>
          <a:lstStyle/>
          <a:p>
            <a:r>
              <a:rPr lang="en-US" smtClean="0"/>
              <a:t>Phase I: Planning</a:t>
            </a:r>
            <a:endParaRPr lang="en-US" dirty="0"/>
          </a:p>
        </p:txBody>
      </p:sp>
    </p:spTree>
    <p:extLst>
      <p:ext uri="{BB962C8B-B14F-4D97-AF65-F5344CB8AC3E}">
        <p14:creationId xmlns:p14="http://schemas.microsoft.com/office/powerpoint/2010/main" val="3883595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Scenarios</a:t>
            </a:r>
          </a:p>
        </p:txBody>
      </p:sp>
      <p:sp>
        <p:nvSpPr>
          <p:cNvPr id="3" name="Content Placeholder 2"/>
          <p:cNvSpPr>
            <a:spLocks noGrp="1"/>
          </p:cNvSpPr>
          <p:nvPr>
            <p:ph idx="1"/>
          </p:nvPr>
        </p:nvSpPr>
        <p:spPr>
          <a:xfrm>
            <a:off x="1097280" y="2006220"/>
            <a:ext cx="10058400" cy="3862873"/>
          </a:xfrm>
        </p:spPr>
        <p:txBody>
          <a:bodyPr>
            <a:normAutofit/>
          </a:bodyPr>
          <a:lstStyle/>
          <a:p>
            <a:pPr marL="90488" indent="173038">
              <a:lnSpc>
                <a:spcPct val="150000"/>
              </a:lnSpc>
              <a:buFont typeface="Arial" panose="020B0604020202020204" pitchFamily="34" charset="0"/>
              <a:buChar char="•"/>
            </a:pPr>
            <a:r>
              <a:rPr lang="en-CA" sz="3200" dirty="0"/>
              <a:t> 3 minutes allotted for each task</a:t>
            </a:r>
          </a:p>
          <a:p>
            <a:pPr marL="90488" indent="173038">
              <a:lnSpc>
                <a:spcPct val="150000"/>
              </a:lnSpc>
              <a:buFont typeface="Arial" panose="020B0604020202020204" pitchFamily="34" charset="0"/>
              <a:buChar char="•"/>
            </a:pPr>
            <a:r>
              <a:rPr lang="en-CA" sz="3200" dirty="0"/>
              <a:t> Randomization of tasks</a:t>
            </a:r>
          </a:p>
          <a:p>
            <a:pPr marL="90488" indent="173038">
              <a:lnSpc>
                <a:spcPct val="150000"/>
              </a:lnSpc>
              <a:buFont typeface="Arial" panose="020B0604020202020204" pitchFamily="34" charset="0"/>
              <a:buChar char="•"/>
            </a:pPr>
            <a:r>
              <a:rPr lang="en-CA" sz="3200" dirty="0"/>
              <a:t> Participant used “Think Aloud” data</a:t>
            </a:r>
          </a:p>
          <a:p>
            <a:pPr marL="90488" indent="173038">
              <a:lnSpc>
                <a:spcPct val="150000"/>
              </a:lnSpc>
              <a:buFont typeface="Arial" panose="020B0604020202020204" pitchFamily="34" charset="0"/>
              <a:buChar char="•"/>
            </a:pPr>
            <a:r>
              <a:rPr lang="en-CA" sz="3200" dirty="0"/>
              <a:t> Observation form</a:t>
            </a:r>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840434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826328" y="156397"/>
            <a:ext cx="6593841" cy="6035632"/>
          </a:xfrm>
          <a:prstGeom prst="rect">
            <a:avLst/>
          </a:prstGeom>
        </p:spPr>
      </p:pic>
      <p:sp>
        <p:nvSpPr>
          <p:cNvPr id="2" name="Footer Placeholder 1"/>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407071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Post-Task Questionnaire</a:t>
            </a:r>
          </a:p>
        </p:txBody>
      </p:sp>
      <p:sp>
        <p:nvSpPr>
          <p:cNvPr id="3" name="Content Placeholder 2"/>
          <p:cNvSpPr>
            <a:spLocks noGrp="1"/>
          </p:cNvSpPr>
          <p:nvPr>
            <p:ph idx="1"/>
          </p:nvPr>
        </p:nvSpPr>
        <p:spPr/>
        <p:txBody>
          <a:bodyPr/>
          <a:lstStyle/>
          <a:p>
            <a:pPr marL="0" indent="0">
              <a:buNone/>
            </a:pPr>
            <a:endParaRPr lang="en-CA" dirty="0"/>
          </a:p>
          <a:p>
            <a:endParaRPr lang="en-CA" dirty="0"/>
          </a:p>
        </p:txBody>
      </p:sp>
      <p:pic>
        <p:nvPicPr>
          <p:cNvPr id="5" name="Picture 4"/>
          <p:cNvPicPr>
            <a:picLocks noChangeAspect="1"/>
          </p:cNvPicPr>
          <p:nvPr/>
        </p:nvPicPr>
        <p:blipFill>
          <a:blip r:embed="rId3"/>
          <a:stretch>
            <a:fillRect/>
          </a:stretch>
        </p:blipFill>
        <p:spPr>
          <a:xfrm>
            <a:off x="1907982" y="1971014"/>
            <a:ext cx="8436995" cy="4319843"/>
          </a:xfrm>
          <a:prstGeom prst="rect">
            <a:avLst/>
          </a:prstGeom>
        </p:spPr>
      </p:pic>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644111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Post-Test Questionnaire</a:t>
            </a:r>
          </a:p>
        </p:txBody>
      </p:sp>
      <p:pic>
        <p:nvPicPr>
          <p:cNvPr id="5" name="Content Placeholder 4"/>
          <p:cNvPicPr>
            <a:picLocks noGrp="1" noChangeAspect="1"/>
          </p:cNvPicPr>
          <p:nvPr>
            <p:ph idx="1"/>
          </p:nvPr>
        </p:nvPicPr>
        <p:blipFill>
          <a:blip r:embed="rId3"/>
          <a:stretch>
            <a:fillRect/>
          </a:stretch>
        </p:blipFill>
        <p:spPr>
          <a:xfrm>
            <a:off x="1384192" y="2050473"/>
            <a:ext cx="9484576" cy="4114800"/>
          </a:xfrm>
        </p:spPr>
      </p:pic>
      <p:sp>
        <p:nvSpPr>
          <p:cNvPr id="3" name="Footer Placeholder 2"/>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733464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Card Sorting</a:t>
            </a:r>
          </a:p>
        </p:txBody>
      </p:sp>
      <p:sp>
        <p:nvSpPr>
          <p:cNvPr id="3" name="Content Placeholder 2"/>
          <p:cNvSpPr>
            <a:spLocks noGrp="1"/>
          </p:cNvSpPr>
          <p:nvPr>
            <p:ph idx="1"/>
          </p:nvPr>
        </p:nvSpPr>
        <p:spPr/>
        <p:txBody>
          <a:bodyPr/>
          <a:lstStyle/>
          <a:p>
            <a:pPr marL="0" indent="0">
              <a:buNone/>
            </a:pPr>
            <a:endParaRPr lang="en-CA" dirty="0"/>
          </a:p>
          <a:p>
            <a:endParaRPr lang="en-CA" dirty="0"/>
          </a:p>
        </p:txBody>
      </p:sp>
      <p:graphicFrame>
        <p:nvGraphicFramePr>
          <p:cNvPr id="4" name="Diagram 3"/>
          <p:cNvGraphicFramePr/>
          <p:nvPr>
            <p:extLst/>
          </p:nvPr>
        </p:nvGraphicFramePr>
        <p:xfrm>
          <a:off x="360218" y="789709"/>
          <a:ext cx="11540837" cy="543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83694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17648B2-3863-4ED0-8C0B-57EEDBA145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D619F31-2139-4A4F-B677-B4CBF8590D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B0E23A0-98BC-4AF6-B9CC-2533C31B1D4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38EB42F-24AF-4522-9E87-2A8B9DE52C0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001F500-672E-444A-8F6C-2EE09CA6C7F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34035CF-0912-4C18-894C-E5D9D38B788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E6188A9-EF0F-405D-ABD5-E2A94B6B3A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90073" y="1992574"/>
            <a:ext cx="2964363" cy="4134361"/>
          </a:xfrm>
          <a:prstGeom prst="rect">
            <a:avLst/>
          </a:prstGeom>
        </p:spPr>
      </p:pic>
      <p:sp>
        <p:nvSpPr>
          <p:cNvPr id="2" name="Title 1"/>
          <p:cNvSpPr>
            <a:spLocks noGrp="1"/>
          </p:cNvSpPr>
          <p:nvPr>
            <p:ph type="title"/>
          </p:nvPr>
        </p:nvSpPr>
        <p:spPr/>
        <p:txBody>
          <a:bodyPr/>
          <a:lstStyle/>
          <a:p>
            <a:r>
              <a:rPr lang="en-CA" b="1" dirty="0"/>
              <a:t>Card Sorting</a:t>
            </a:r>
          </a:p>
        </p:txBody>
      </p:sp>
      <p:sp>
        <p:nvSpPr>
          <p:cNvPr id="3" name="Content Placeholder 2"/>
          <p:cNvSpPr>
            <a:spLocks noGrp="1"/>
          </p:cNvSpPr>
          <p:nvPr>
            <p:ph idx="1"/>
          </p:nvPr>
        </p:nvSpPr>
        <p:spPr>
          <a:xfrm>
            <a:off x="1097280" y="1992573"/>
            <a:ext cx="10058400" cy="4244453"/>
          </a:xfrm>
        </p:spPr>
        <p:txBody>
          <a:bodyPr>
            <a:normAutofit/>
          </a:bodyPr>
          <a:lstStyle/>
          <a:p>
            <a:pPr marL="90488" indent="173038">
              <a:lnSpc>
                <a:spcPct val="150000"/>
              </a:lnSpc>
              <a:buFont typeface="Arial" panose="020B0604020202020204" pitchFamily="34" charset="0"/>
              <a:buChar char="•"/>
            </a:pPr>
            <a:r>
              <a:rPr lang="en-CA" sz="3200" dirty="0"/>
              <a:t> Individual and group sessions</a:t>
            </a:r>
          </a:p>
          <a:p>
            <a:pPr marL="90488" indent="173038">
              <a:lnSpc>
                <a:spcPct val="150000"/>
              </a:lnSpc>
              <a:buFont typeface="Arial" panose="020B0604020202020204" pitchFamily="34" charset="0"/>
              <a:buChar char="•"/>
            </a:pPr>
            <a:r>
              <a:rPr lang="en-CA" sz="3200" dirty="0"/>
              <a:t> 30 index cards for website pages</a:t>
            </a:r>
          </a:p>
          <a:p>
            <a:pPr marL="90488" indent="173038">
              <a:lnSpc>
                <a:spcPct val="150000"/>
              </a:lnSpc>
              <a:buFont typeface="Arial" panose="020B0604020202020204" pitchFamily="34" charset="0"/>
              <a:buChar char="•"/>
            </a:pPr>
            <a:r>
              <a:rPr lang="en-CA" sz="3200" dirty="0"/>
              <a:t> Randomization of cards</a:t>
            </a:r>
          </a:p>
          <a:p>
            <a:endParaRPr lang="en-CA" dirty="0"/>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514038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Card Sorting</a:t>
            </a:r>
          </a:p>
        </p:txBody>
      </p:sp>
      <p:grpSp>
        <p:nvGrpSpPr>
          <p:cNvPr id="15" name="Group 14"/>
          <p:cNvGrpSpPr/>
          <p:nvPr/>
        </p:nvGrpSpPr>
        <p:grpSpPr>
          <a:xfrm>
            <a:off x="936859" y="2301330"/>
            <a:ext cx="10475494" cy="3774713"/>
            <a:chOff x="936859" y="2301330"/>
            <a:chExt cx="10475494" cy="3774713"/>
          </a:xfrm>
        </p:grpSpPr>
        <p:grpSp>
          <p:nvGrpSpPr>
            <p:cNvPr id="9" name="Group 8"/>
            <p:cNvGrpSpPr/>
            <p:nvPr/>
          </p:nvGrpSpPr>
          <p:grpSpPr>
            <a:xfrm>
              <a:off x="936859" y="2301330"/>
              <a:ext cx="4918509" cy="3015915"/>
              <a:chOff x="888733" y="2349456"/>
              <a:chExt cx="4918509" cy="3015915"/>
            </a:xfrm>
          </p:grpSpPr>
          <p:sp>
            <p:nvSpPr>
              <p:cNvPr id="4" name="Rectangle 3"/>
              <p:cNvSpPr/>
              <p:nvPr/>
            </p:nvSpPr>
            <p:spPr>
              <a:xfrm>
                <a:off x="888733" y="2349456"/>
                <a:ext cx="4918509" cy="30159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121343" y="2887917"/>
                <a:ext cx="4453288" cy="1938992"/>
              </a:xfrm>
              <a:prstGeom prst="rect">
                <a:avLst/>
              </a:prstGeom>
              <a:noFill/>
            </p:spPr>
            <p:txBody>
              <a:bodyPr wrap="square" rtlCol="0">
                <a:spAutoFit/>
              </a:bodyPr>
              <a:lstStyle/>
              <a:p>
                <a:pPr algn="ctr"/>
                <a:r>
                  <a:rPr lang="en-CA" sz="6000" dirty="0" smtClean="0"/>
                  <a:t>Assignment Calculator</a:t>
                </a:r>
                <a:endParaRPr lang="en-CA" sz="6000" dirty="0"/>
              </a:p>
            </p:txBody>
          </p:sp>
        </p:grpSp>
        <p:grpSp>
          <p:nvGrpSpPr>
            <p:cNvPr id="12" name="Group 11"/>
            <p:cNvGrpSpPr/>
            <p:nvPr/>
          </p:nvGrpSpPr>
          <p:grpSpPr>
            <a:xfrm>
              <a:off x="6493844" y="2301330"/>
              <a:ext cx="4918509" cy="3015915"/>
              <a:chOff x="6445718" y="2349456"/>
              <a:chExt cx="4918509" cy="3015915"/>
            </a:xfrm>
          </p:grpSpPr>
          <p:sp>
            <p:nvSpPr>
              <p:cNvPr id="7" name="Rectangle 6"/>
              <p:cNvSpPr/>
              <p:nvPr/>
            </p:nvSpPr>
            <p:spPr>
              <a:xfrm>
                <a:off x="6445718" y="2349456"/>
                <a:ext cx="4918509" cy="30159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445718" y="2764806"/>
                <a:ext cx="4918509" cy="2185214"/>
              </a:xfrm>
              <a:prstGeom prst="rect">
                <a:avLst/>
              </a:prstGeom>
              <a:noFill/>
            </p:spPr>
            <p:txBody>
              <a:bodyPr wrap="square" rtlCol="0">
                <a:spAutoFit/>
              </a:bodyPr>
              <a:lstStyle/>
              <a:p>
                <a:pPr algn="ctr"/>
                <a:r>
                  <a:rPr lang="en-CA" sz="3400" dirty="0"/>
                  <a:t>A </a:t>
                </a:r>
                <a:r>
                  <a:rPr lang="en-CA" sz="3400" dirty="0" smtClean="0"/>
                  <a:t>tool which creates a schedule &amp; recommended steps for completing your assignment</a:t>
                </a:r>
                <a:endParaRPr lang="en-CA" sz="3400" dirty="0"/>
              </a:p>
            </p:txBody>
          </p:sp>
        </p:grpSp>
        <p:sp>
          <p:nvSpPr>
            <p:cNvPr id="13" name="TextBox 12"/>
            <p:cNvSpPr txBox="1"/>
            <p:nvPr/>
          </p:nvSpPr>
          <p:spPr>
            <a:xfrm>
              <a:off x="2217018" y="5429712"/>
              <a:ext cx="2358189" cy="646331"/>
            </a:xfrm>
            <a:prstGeom prst="rect">
              <a:avLst/>
            </a:prstGeom>
            <a:noFill/>
          </p:spPr>
          <p:txBody>
            <a:bodyPr wrap="square" rtlCol="0">
              <a:spAutoFit/>
            </a:bodyPr>
            <a:lstStyle/>
            <a:p>
              <a:pPr algn="ctr"/>
              <a:r>
                <a:rPr lang="en-CA" sz="3600" dirty="0">
                  <a:solidFill>
                    <a:schemeClr val="tx1">
                      <a:lumMod val="75000"/>
                      <a:lumOff val="25000"/>
                    </a:schemeClr>
                  </a:solidFill>
                </a:rPr>
                <a:t>(front)</a:t>
              </a:r>
            </a:p>
          </p:txBody>
        </p:sp>
        <p:sp>
          <p:nvSpPr>
            <p:cNvPr id="14" name="TextBox 13"/>
            <p:cNvSpPr txBox="1"/>
            <p:nvPr/>
          </p:nvSpPr>
          <p:spPr>
            <a:xfrm>
              <a:off x="7774002" y="5429712"/>
              <a:ext cx="2358189" cy="646331"/>
            </a:xfrm>
            <a:prstGeom prst="rect">
              <a:avLst/>
            </a:prstGeom>
            <a:noFill/>
          </p:spPr>
          <p:txBody>
            <a:bodyPr wrap="square" rtlCol="0">
              <a:spAutoFit/>
            </a:bodyPr>
            <a:lstStyle/>
            <a:p>
              <a:pPr algn="ctr"/>
              <a:r>
                <a:rPr lang="en-CA" sz="3600" dirty="0">
                  <a:solidFill>
                    <a:schemeClr val="tx1">
                      <a:lumMod val="75000"/>
                      <a:lumOff val="25000"/>
                    </a:schemeClr>
                  </a:solidFill>
                </a:rPr>
                <a:t>(back)</a:t>
              </a:r>
            </a:p>
          </p:txBody>
        </p:sp>
      </p:grpSp>
      <p:sp>
        <p:nvSpPr>
          <p:cNvPr id="3" name="Footer Placeholder 2"/>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814576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90073" y="1992574"/>
            <a:ext cx="2964363" cy="4134361"/>
          </a:xfrm>
          <a:prstGeom prst="rect">
            <a:avLst/>
          </a:prstGeom>
        </p:spPr>
      </p:pic>
      <p:sp>
        <p:nvSpPr>
          <p:cNvPr id="2" name="Title 1"/>
          <p:cNvSpPr>
            <a:spLocks noGrp="1"/>
          </p:cNvSpPr>
          <p:nvPr>
            <p:ph type="title"/>
          </p:nvPr>
        </p:nvSpPr>
        <p:spPr/>
        <p:txBody>
          <a:bodyPr/>
          <a:lstStyle/>
          <a:p>
            <a:r>
              <a:rPr lang="en-CA" b="1" dirty="0"/>
              <a:t>Card Sorting</a:t>
            </a:r>
          </a:p>
        </p:txBody>
      </p:sp>
      <p:sp>
        <p:nvSpPr>
          <p:cNvPr id="3" name="Content Placeholder 2"/>
          <p:cNvSpPr>
            <a:spLocks noGrp="1"/>
          </p:cNvSpPr>
          <p:nvPr>
            <p:ph idx="1"/>
          </p:nvPr>
        </p:nvSpPr>
        <p:spPr>
          <a:xfrm>
            <a:off x="1097280" y="1992573"/>
            <a:ext cx="10058400" cy="4244453"/>
          </a:xfrm>
        </p:spPr>
        <p:txBody>
          <a:bodyPr>
            <a:normAutofit/>
          </a:bodyPr>
          <a:lstStyle/>
          <a:p>
            <a:pPr marL="90488" indent="173038">
              <a:lnSpc>
                <a:spcPct val="100000"/>
              </a:lnSpc>
              <a:buFont typeface="Arial" panose="020B0604020202020204" pitchFamily="34" charset="0"/>
              <a:buChar char="•"/>
            </a:pPr>
            <a:r>
              <a:rPr lang="en-CA" sz="2800" dirty="0"/>
              <a:t>Instructions:</a:t>
            </a:r>
          </a:p>
          <a:p>
            <a:pPr marL="383096" lvl="1" indent="173038">
              <a:lnSpc>
                <a:spcPct val="100000"/>
              </a:lnSpc>
              <a:buFont typeface="Arial" panose="020B0604020202020204" pitchFamily="34" charset="0"/>
              <a:buChar char="•"/>
            </a:pPr>
            <a:r>
              <a:rPr lang="en-CA" sz="2800" dirty="0"/>
              <a:t> Duplicate cards allowed</a:t>
            </a:r>
          </a:p>
          <a:p>
            <a:pPr marL="383096" lvl="1" indent="173038">
              <a:lnSpc>
                <a:spcPct val="100000"/>
              </a:lnSpc>
              <a:buFont typeface="Arial" panose="020B0604020202020204" pitchFamily="34" charset="0"/>
              <a:buChar char="•"/>
            </a:pPr>
            <a:r>
              <a:rPr lang="en-CA" sz="2800" dirty="0"/>
              <a:t> Can create their own categories</a:t>
            </a:r>
          </a:p>
          <a:p>
            <a:pPr marL="383096" lvl="1" indent="173038">
              <a:lnSpc>
                <a:spcPct val="100000"/>
              </a:lnSpc>
              <a:buFont typeface="Arial" panose="020B0604020202020204" pitchFamily="34" charset="0"/>
              <a:buChar char="•"/>
            </a:pPr>
            <a:r>
              <a:rPr lang="en-CA" sz="2800" dirty="0"/>
              <a:t> Can use “unsortable” category</a:t>
            </a:r>
            <a:br>
              <a:rPr lang="en-CA" sz="2800" dirty="0"/>
            </a:br>
            <a:endParaRPr lang="en-CA" sz="2800" dirty="0"/>
          </a:p>
          <a:p>
            <a:pPr marL="90488" indent="173038">
              <a:buFont typeface="Arial" panose="020B0604020202020204" pitchFamily="34" charset="0"/>
              <a:buChar char="•"/>
            </a:pPr>
            <a:r>
              <a:rPr lang="en-CA" sz="2800" dirty="0"/>
              <a:t> Participants received copy of instructions</a:t>
            </a:r>
          </a:p>
          <a:p>
            <a:pPr marL="90488" indent="173038">
              <a:buFont typeface="Arial" panose="020B0604020202020204" pitchFamily="34" charset="0"/>
              <a:buChar char="•"/>
            </a:pPr>
            <a:r>
              <a:rPr lang="en-CA" sz="2800" dirty="0"/>
              <a:t> “Think Aloud” encouraged</a:t>
            </a:r>
            <a:endParaRPr lang="en-CA" dirty="0"/>
          </a:p>
          <a:p>
            <a:endParaRPr lang="en-CA" dirty="0"/>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181824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Usability Testing</a:t>
            </a:r>
          </a:p>
        </p:txBody>
      </p:sp>
      <p:sp>
        <p:nvSpPr>
          <p:cNvPr id="3" name="Content Placeholder 2"/>
          <p:cNvSpPr>
            <a:spLocks noGrp="1"/>
          </p:cNvSpPr>
          <p:nvPr>
            <p:ph idx="1"/>
          </p:nvPr>
        </p:nvSpPr>
        <p:spPr>
          <a:xfrm>
            <a:off x="1097280" y="2469822"/>
            <a:ext cx="10058400" cy="3808313"/>
          </a:xfrm>
        </p:spPr>
        <p:txBody>
          <a:bodyPr>
            <a:normAutofit/>
          </a:bodyPr>
          <a:lstStyle/>
          <a:p>
            <a:pPr marL="90488" lvl="0" indent="0">
              <a:buClr>
                <a:srgbClr val="99CB38"/>
              </a:buClr>
              <a:buNone/>
            </a:pPr>
            <a:r>
              <a:rPr lang="en-CA" sz="2800" dirty="0" smtClean="0">
                <a:solidFill>
                  <a:prstClr val="black">
                    <a:lumMod val="75000"/>
                    <a:lumOff val="25000"/>
                  </a:prstClr>
                </a:solidFill>
              </a:rPr>
              <a:t>What </a:t>
            </a:r>
            <a:r>
              <a:rPr lang="en-CA" sz="2800" dirty="0">
                <a:solidFill>
                  <a:prstClr val="black">
                    <a:lumMod val="75000"/>
                    <a:lumOff val="25000"/>
                  </a:prstClr>
                </a:solidFill>
              </a:rPr>
              <a:t>is usability</a:t>
            </a:r>
            <a:r>
              <a:rPr lang="en-CA" sz="2800" dirty="0" smtClean="0">
                <a:solidFill>
                  <a:prstClr val="black">
                    <a:lumMod val="75000"/>
                    <a:lumOff val="25000"/>
                  </a:prstClr>
                </a:solidFill>
              </a:rPr>
              <a:t>?</a:t>
            </a:r>
            <a:br>
              <a:rPr lang="en-CA" sz="2800" dirty="0" smtClean="0">
                <a:solidFill>
                  <a:prstClr val="black">
                    <a:lumMod val="75000"/>
                    <a:lumOff val="25000"/>
                  </a:prstClr>
                </a:solidFill>
              </a:rPr>
            </a:br>
            <a:endParaRPr lang="en-CA" sz="2800" dirty="0">
              <a:solidFill>
                <a:prstClr val="black">
                  <a:lumMod val="75000"/>
                  <a:lumOff val="25000"/>
                </a:prstClr>
              </a:solidFill>
            </a:endParaRPr>
          </a:p>
          <a:p>
            <a:pPr marL="346075" lvl="0" indent="-90488">
              <a:buClr>
                <a:srgbClr val="99CB38"/>
              </a:buClr>
            </a:pPr>
            <a:r>
              <a:rPr lang="en-CA" sz="2800" dirty="0">
                <a:solidFill>
                  <a:prstClr val="black">
                    <a:lumMod val="75000"/>
                    <a:lumOff val="25000"/>
                  </a:prstClr>
                </a:solidFill>
              </a:rPr>
              <a:t>“</a:t>
            </a:r>
            <a:r>
              <a:rPr lang="en-US" sz="2400" dirty="0">
                <a:solidFill>
                  <a:prstClr val="black">
                    <a:lumMod val="75000"/>
                    <a:lumOff val="25000"/>
                  </a:prstClr>
                </a:solidFill>
              </a:rPr>
              <a:t>Usability focuses on the ways humans interact with an interface through </a:t>
            </a:r>
            <a:br>
              <a:rPr lang="en-US" sz="2400" dirty="0">
                <a:solidFill>
                  <a:prstClr val="black">
                    <a:lumMod val="75000"/>
                    <a:lumOff val="25000"/>
                  </a:prstClr>
                </a:solidFill>
              </a:rPr>
            </a:br>
            <a:r>
              <a:rPr lang="en-US" sz="2400" dirty="0">
                <a:solidFill>
                  <a:prstClr val="black">
                    <a:lumMod val="75000"/>
                    <a:lumOff val="25000"/>
                  </a:prstClr>
                </a:solidFill>
              </a:rPr>
              <a:t>    </a:t>
            </a:r>
            <a:r>
              <a:rPr lang="en-US" sz="2400" b="1" dirty="0">
                <a:solidFill>
                  <a:schemeClr val="accent5">
                    <a:lumMod val="75000"/>
                  </a:schemeClr>
                </a:solidFill>
              </a:rPr>
              <a:t>evaluating use</a:t>
            </a:r>
            <a:r>
              <a:rPr lang="en-US" sz="2400" dirty="0">
                <a:solidFill>
                  <a:prstClr val="black">
                    <a:lumMod val="75000"/>
                    <a:lumOff val="25000"/>
                  </a:prstClr>
                </a:solidFill>
              </a:rPr>
              <a:t>, </a:t>
            </a:r>
            <a:r>
              <a:rPr lang="en-US" sz="2400" b="1" dirty="0" smtClean="0">
                <a:solidFill>
                  <a:schemeClr val="accent5">
                    <a:lumMod val="75000"/>
                  </a:schemeClr>
                </a:solidFill>
              </a:rPr>
              <a:t>identifying </a:t>
            </a:r>
            <a:r>
              <a:rPr lang="en-US" sz="2400" b="1" dirty="0">
                <a:solidFill>
                  <a:schemeClr val="accent5">
                    <a:lumMod val="75000"/>
                  </a:schemeClr>
                </a:solidFill>
              </a:rPr>
              <a:t>problems</a:t>
            </a:r>
            <a:r>
              <a:rPr lang="en-US" sz="2400" dirty="0">
                <a:solidFill>
                  <a:prstClr val="black">
                    <a:lumMod val="75000"/>
                    <a:lumOff val="25000"/>
                  </a:prstClr>
                </a:solidFill>
              </a:rPr>
              <a:t>, and </a:t>
            </a:r>
            <a:r>
              <a:rPr lang="en-US" sz="2400" b="1" dirty="0">
                <a:solidFill>
                  <a:schemeClr val="accent5">
                    <a:lumMod val="75000"/>
                  </a:schemeClr>
                </a:solidFill>
              </a:rPr>
              <a:t>researching potential solutions</a:t>
            </a:r>
            <a:r>
              <a:rPr lang="en-US" sz="2400" dirty="0">
                <a:solidFill>
                  <a:prstClr val="black">
                    <a:lumMod val="75000"/>
                    <a:lumOff val="25000"/>
                  </a:prstClr>
                </a:solidFill>
              </a:rPr>
              <a:t>. </a:t>
            </a:r>
            <a:br>
              <a:rPr lang="en-US" sz="2400" dirty="0">
                <a:solidFill>
                  <a:prstClr val="black">
                    <a:lumMod val="75000"/>
                    <a:lumOff val="25000"/>
                  </a:prstClr>
                </a:solidFill>
              </a:rPr>
            </a:br>
            <a:r>
              <a:rPr lang="en-US" sz="2400" dirty="0">
                <a:solidFill>
                  <a:prstClr val="black">
                    <a:lumMod val="75000"/>
                    <a:lumOff val="25000"/>
                  </a:prstClr>
                </a:solidFill>
              </a:rPr>
              <a:t>    Results can determine if an interface is effective and if it should continue in </a:t>
            </a:r>
            <a:br>
              <a:rPr lang="en-US" sz="2400" dirty="0">
                <a:solidFill>
                  <a:prstClr val="black">
                    <a:lumMod val="75000"/>
                    <a:lumOff val="25000"/>
                  </a:prstClr>
                </a:solidFill>
              </a:rPr>
            </a:br>
            <a:r>
              <a:rPr lang="en-US" sz="2400" dirty="0">
                <a:solidFill>
                  <a:prstClr val="black">
                    <a:lumMod val="75000"/>
                    <a:lumOff val="25000"/>
                  </a:prstClr>
                </a:solidFill>
              </a:rPr>
              <a:t>    its current state” – Emanuel, </a:t>
            </a:r>
            <a:r>
              <a:rPr lang="en-US" sz="2400" dirty="0" smtClean="0">
                <a:solidFill>
                  <a:prstClr val="black">
                    <a:lumMod val="75000"/>
                    <a:lumOff val="25000"/>
                  </a:prstClr>
                </a:solidFill>
              </a:rPr>
              <a:t>2013</a:t>
            </a:r>
            <a:endParaRPr lang="en-US" sz="2400" dirty="0">
              <a:solidFill>
                <a:prstClr val="black">
                  <a:lumMod val="75000"/>
                  <a:lumOff val="25000"/>
                </a:prstClr>
              </a:solidFill>
            </a:endParaRPr>
          </a:p>
        </p:txBody>
      </p:sp>
    </p:spTree>
    <p:extLst>
      <p:ext uri="{BB962C8B-B14F-4D97-AF65-F5344CB8AC3E}">
        <p14:creationId xmlns:p14="http://schemas.microsoft.com/office/powerpoint/2010/main" val="2628232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Post-Test Discussion</a:t>
            </a:r>
          </a:p>
        </p:txBody>
      </p:sp>
      <p:sp>
        <p:nvSpPr>
          <p:cNvPr id="3" name="Content Placeholder 2"/>
          <p:cNvSpPr>
            <a:spLocks noGrp="1"/>
          </p:cNvSpPr>
          <p:nvPr>
            <p:ph idx="1"/>
          </p:nvPr>
        </p:nvSpPr>
        <p:spPr>
          <a:xfrm>
            <a:off x="1097280" y="2006220"/>
            <a:ext cx="10058400" cy="4162567"/>
          </a:xfrm>
        </p:spPr>
        <p:txBody>
          <a:bodyPr/>
          <a:lstStyle/>
          <a:p>
            <a:pPr marL="90488" indent="173038">
              <a:lnSpc>
                <a:spcPct val="100000"/>
              </a:lnSpc>
              <a:buFont typeface="Arial" panose="020B0604020202020204" pitchFamily="34" charset="0"/>
              <a:buChar char="•"/>
            </a:pPr>
            <a:r>
              <a:rPr lang="en-CA" sz="2800" dirty="0"/>
              <a:t>Observation form: </a:t>
            </a:r>
          </a:p>
          <a:p>
            <a:pPr marL="383096" lvl="1" indent="173038">
              <a:lnSpc>
                <a:spcPct val="150000"/>
              </a:lnSpc>
              <a:buFont typeface="Arial" panose="020B0604020202020204" pitchFamily="34" charset="0"/>
              <a:buChar char="•"/>
            </a:pPr>
            <a:r>
              <a:rPr lang="en-CA" sz="2800" dirty="0"/>
              <a:t> Any easy cards? Hard cards</a:t>
            </a:r>
            <a:r>
              <a:rPr lang="en-CA" sz="2800" dirty="0" smtClean="0"/>
              <a:t>?</a:t>
            </a:r>
          </a:p>
          <a:p>
            <a:pPr marL="383096" lvl="1" indent="173038">
              <a:lnSpc>
                <a:spcPct val="150000"/>
              </a:lnSpc>
              <a:buFont typeface="Arial" panose="020B0604020202020204" pitchFamily="34" charset="0"/>
              <a:buChar char="•"/>
            </a:pPr>
            <a:r>
              <a:rPr lang="en-CA" sz="2800" dirty="0" smtClean="0"/>
              <a:t> Inclusion </a:t>
            </a:r>
            <a:r>
              <a:rPr lang="en-CA" sz="2800" dirty="0"/>
              <a:t>in more than one category? Any added categories?</a:t>
            </a:r>
          </a:p>
          <a:p>
            <a:pPr marL="383096" lvl="1" indent="173038">
              <a:lnSpc>
                <a:spcPct val="150000"/>
              </a:lnSpc>
              <a:buFont typeface="Arial" panose="020B0604020202020204" pitchFamily="34" charset="0"/>
              <a:buChar char="•"/>
            </a:pPr>
            <a:r>
              <a:rPr lang="en-CA" sz="2800" dirty="0"/>
              <a:t> How would you “label” cards </a:t>
            </a:r>
            <a:r>
              <a:rPr lang="en-CA" sz="2800" dirty="0" smtClean="0"/>
              <a:t>or categories?</a:t>
            </a:r>
            <a:endParaRPr lang="en-CA" sz="2800" dirty="0"/>
          </a:p>
          <a:p>
            <a:pPr marL="383096" lvl="1" indent="0">
              <a:lnSpc>
                <a:spcPct val="100000"/>
              </a:lnSpc>
              <a:buNone/>
            </a:pPr>
            <a:r>
              <a:rPr lang="en-CA" sz="2400" dirty="0"/>
              <a:t/>
            </a:r>
            <a:br>
              <a:rPr lang="en-CA" sz="2400" dirty="0"/>
            </a:br>
            <a:endParaRPr lang="en-CA" sz="2400" dirty="0"/>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2185676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90073" y="1992574"/>
            <a:ext cx="2964363" cy="4134361"/>
          </a:xfrm>
          <a:prstGeom prst="rect">
            <a:avLst/>
          </a:prstGeom>
        </p:spPr>
      </p:pic>
      <p:sp>
        <p:nvSpPr>
          <p:cNvPr id="2" name="Title 1"/>
          <p:cNvSpPr>
            <a:spLocks noGrp="1"/>
          </p:cNvSpPr>
          <p:nvPr>
            <p:ph type="title"/>
          </p:nvPr>
        </p:nvSpPr>
        <p:spPr/>
        <p:txBody>
          <a:bodyPr/>
          <a:lstStyle/>
          <a:p>
            <a:r>
              <a:rPr lang="en-CA" b="1" dirty="0" smtClean="0"/>
              <a:t>Card Sort Activity</a:t>
            </a:r>
            <a:endParaRPr lang="en-CA" b="1" dirty="0"/>
          </a:p>
        </p:txBody>
      </p:sp>
      <p:sp>
        <p:nvSpPr>
          <p:cNvPr id="3" name="Content Placeholder 2"/>
          <p:cNvSpPr>
            <a:spLocks noGrp="1"/>
          </p:cNvSpPr>
          <p:nvPr>
            <p:ph idx="1"/>
          </p:nvPr>
        </p:nvSpPr>
        <p:spPr>
          <a:xfrm>
            <a:off x="1097281" y="1992573"/>
            <a:ext cx="6029384" cy="4244453"/>
          </a:xfrm>
        </p:spPr>
        <p:txBody>
          <a:bodyPr>
            <a:normAutofit/>
          </a:bodyPr>
          <a:lstStyle/>
          <a:p>
            <a:r>
              <a:rPr lang="en-US" sz="2400" dirty="0" smtClean="0"/>
              <a:t>A) Starting </a:t>
            </a:r>
            <a:r>
              <a:rPr lang="en-US" sz="2400" dirty="0"/>
              <a:t>by yourself, </a:t>
            </a:r>
            <a:r>
              <a:rPr lang="en-US" sz="2400" b="1" dirty="0"/>
              <a:t>place the following pages into one or more </a:t>
            </a:r>
            <a:r>
              <a:rPr lang="en-US" sz="2400" b="1" dirty="0" smtClean="0"/>
              <a:t>categories </a:t>
            </a:r>
            <a:r>
              <a:rPr lang="en-US" sz="2400" b="1" dirty="0"/>
              <a:t>listed to the </a:t>
            </a:r>
            <a:r>
              <a:rPr lang="en-US" sz="2400" b="1" dirty="0" smtClean="0"/>
              <a:t>right </a:t>
            </a:r>
            <a:r>
              <a:rPr lang="en-US" sz="2400" dirty="0" smtClean="0"/>
              <a:t>(1 min):</a:t>
            </a:r>
          </a:p>
          <a:p>
            <a:pPr>
              <a:buFont typeface="Arial" panose="020B0604020202020204" pitchFamily="34" charset="0"/>
              <a:buChar char="•"/>
            </a:pPr>
            <a:r>
              <a:rPr lang="en-US" sz="2400" dirty="0" smtClean="0"/>
              <a:t> Makerspace</a:t>
            </a:r>
          </a:p>
          <a:p>
            <a:pPr>
              <a:buFont typeface="Arial" panose="020B0604020202020204" pitchFamily="34" charset="0"/>
              <a:buChar char="•"/>
            </a:pPr>
            <a:r>
              <a:rPr lang="en-US" sz="2400" dirty="0"/>
              <a:t> </a:t>
            </a:r>
            <a:r>
              <a:rPr lang="en-US" sz="2400" dirty="0" smtClean="0"/>
              <a:t>Report Noise</a:t>
            </a:r>
          </a:p>
          <a:p>
            <a:pPr>
              <a:buFont typeface="Arial" panose="020B0604020202020204" pitchFamily="34" charset="0"/>
              <a:buChar char="•"/>
            </a:pPr>
            <a:r>
              <a:rPr lang="en-US" sz="2400" dirty="0"/>
              <a:t> </a:t>
            </a:r>
            <a:r>
              <a:rPr lang="en-US" sz="2400" dirty="0" smtClean="0"/>
              <a:t>Technology Lending</a:t>
            </a:r>
            <a:r>
              <a:rPr lang="en-US" dirty="0" smtClean="0"/>
              <a:t/>
            </a:r>
            <a:br>
              <a:rPr lang="en-US" dirty="0" smtClean="0"/>
            </a:br>
            <a:endParaRPr lang="en-US" dirty="0"/>
          </a:p>
          <a:p>
            <a:r>
              <a:rPr lang="en-US" sz="2400" dirty="0" smtClean="0"/>
              <a:t>B) </a:t>
            </a:r>
            <a:r>
              <a:rPr lang="en-US" sz="2400" b="1" dirty="0" smtClean="0"/>
              <a:t>Discuss your choices with the group. </a:t>
            </a:r>
            <a:r>
              <a:rPr lang="en-US" sz="2400" dirty="0" smtClean="0"/>
              <a:t>Were there similarities or differences at your table? (2 min)</a:t>
            </a:r>
            <a:endParaRPr lang="en-CA" sz="2400" dirty="0"/>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4146029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90073" y="1992574"/>
            <a:ext cx="2964363" cy="4134361"/>
          </a:xfrm>
          <a:prstGeom prst="rect">
            <a:avLst/>
          </a:prstGeom>
        </p:spPr>
      </p:pic>
      <p:sp>
        <p:nvSpPr>
          <p:cNvPr id="2" name="Title 1"/>
          <p:cNvSpPr>
            <a:spLocks noGrp="1"/>
          </p:cNvSpPr>
          <p:nvPr>
            <p:ph type="title"/>
          </p:nvPr>
        </p:nvSpPr>
        <p:spPr/>
        <p:txBody>
          <a:bodyPr/>
          <a:lstStyle/>
          <a:p>
            <a:r>
              <a:rPr lang="en-CA" b="1" dirty="0" smtClean="0"/>
              <a:t>Card Sort Activity</a:t>
            </a:r>
            <a:endParaRPr lang="en-CA" b="1" dirty="0"/>
          </a:p>
        </p:txBody>
      </p:sp>
      <p:sp>
        <p:nvSpPr>
          <p:cNvPr id="3" name="Content Placeholder 2"/>
          <p:cNvSpPr>
            <a:spLocks noGrp="1"/>
          </p:cNvSpPr>
          <p:nvPr>
            <p:ph idx="1"/>
          </p:nvPr>
        </p:nvSpPr>
        <p:spPr>
          <a:xfrm>
            <a:off x="1097281" y="1992573"/>
            <a:ext cx="6029384" cy="4244453"/>
          </a:xfrm>
        </p:spPr>
        <p:txBody>
          <a:bodyPr>
            <a:normAutofit/>
          </a:bodyPr>
          <a:lstStyle/>
          <a:p>
            <a:pPr algn="ctr"/>
            <a:r>
              <a:rPr lang="en-US" sz="3600" dirty="0" smtClean="0"/>
              <a:t>How’d it go?</a:t>
            </a:r>
            <a:r>
              <a:rPr lang="en-US" sz="800" dirty="0" smtClean="0"/>
              <a:t/>
            </a:r>
            <a:br>
              <a:rPr lang="en-US" sz="800" dirty="0" smtClean="0"/>
            </a:br>
            <a:endParaRPr lang="en-US" sz="2400" dirty="0" smtClean="0"/>
          </a:p>
          <a:p>
            <a:pPr>
              <a:buFont typeface="Arial" panose="020B0604020202020204" pitchFamily="34" charset="0"/>
              <a:buChar char="•"/>
            </a:pPr>
            <a:r>
              <a:rPr lang="en-US" sz="2800" dirty="0" smtClean="0"/>
              <a:t> Makerspace: </a:t>
            </a:r>
          </a:p>
          <a:p>
            <a:pPr lvl="1">
              <a:buFont typeface="Arial" panose="020B0604020202020204" pitchFamily="34" charset="0"/>
              <a:buChar char="•"/>
            </a:pPr>
            <a:r>
              <a:rPr lang="en-US" sz="2200" dirty="0" smtClean="0"/>
              <a:t>Services (33%), </a:t>
            </a:r>
            <a:r>
              <a:rPr lang="en-US" sz="2200" dirty="0" smtClean="0">
                <a:solidFill>
                  <a:schemeClr val="accent5">
                    <a:lumMod val="75000"/>
                  </a:schemeClr>
                </a:solidFill>
              </a:rPr>
              <a:t>Visit (27%), </a:t>
            </a:r>
            <a:r>
              <a:rPr lang="en-US" sz="2200" dirty="0" err="1" smtClean="0"/>
              <a:t>Unsortable</a:t>
            </a:r>
            <a:r>
              <a:rPr lang="en-US" sz="2200" dirty="0" smtClean="0"/>
              <a:t> (13%)</a:t>
            </a:r>
          </a:p>
          <a:p>
            <a:pPr>
              <a:buFont typeface="Arial" panose="020B0604020202020204" pitchFamily="34" charset="0"/>
              <a:buChar char="•"/>
            </a:pPr>
            <a:r>
              <a:rPr lang="en-US" sz="2800" dirty="0" smtClean="0"/>
              <a:t> </a:t>
            </a:r>
            <a:r>
              <a:rPr lang="en-US" sz="2800" dirty="0"/>
              <a:t>Report </a:t>
            </a:r>
            <a:r>
              <a:rPr lang="en-US" sz="2800" dirty="0" smtClean="0"/>
              <a:t>Noise:</a:t>
            </a:r>
          </a:p>
          <a:p>
            <a:pPr lvl="1">
              <a:buFont typeface="Arial" panose="020B0604020202020204" pitchFamily="34" charset="0"/>
              <a:buChar char="•"/>
            </a:pPr>
            <a:r>
              <a:rPr lang="en-US" sz="2200" dirty="0" smtClean="0"/>
              <a:t>Services (33%), </a:t>
            </a:r>
            <a:r>
              <a:rPr lang="en-US" sz="2200" dirty="0" smtClean="0">
                <a:solidFill>
                  <a:schemeClr val="accent5">
                    <a:lumMod val="75000"/>
                  </a:schemeClr>
                </a:solidFill>
              </a:rPr>
              <a:t>Ask (33%)</a:t>
            </a:r>
            <a:r>
              <a:rPr lang="en-US" sz="2200" dirty="0" smtClean="0"/>
              <a:t>, </a:t>
            </a:r>
            <a:r>
              <a:rPr lang="en-US" sz="2200" dirty="0" err="1" smtClean="0"/>
              <a:t>Unsortable</a:t>
            </a:r>
            <a:r>
              <a:rPr lang="en-US" sz="2200" dirty="0" smtClean="0"/>
              <a:t> (7%)</a:t>
            </a:r>
            <a:endParaRPr lang="en-US" sz="2200" dirty="0"/>
          </a:p>
          <a:p>
            <a:pPr>
              <a:buFont typeface="Arial" panose="020B0604020202020204" pitchFamily="34" charset="0"/>
              <a:buChar char="•"/>
            </a:pPr>
            <a:r>
              <a:rPr lang="en-US" sz="2800" dirty="0"/>
              <a:t> Technology </a:t>
            </a:r>
            <a:r>
              <a:rPr lang="en-US" sz="2800" dirty="0" smtClean="0"/>
              <a:t>Lending:</a:t>
            </a:r>
          </a:p>
          <a:p>
            <a:pPr lvl="1">
              <a:buFont typeface="Arial" panose="020B0604020202020204" pitchFamily="34" charset="0"/>
              <a:buChar char="•"/>
            </a:pPr>
            <a:r>
              <a:rPr lang="en-US" sz="2200" dirty="0" smtClean="0">
                <a:solidFill>
                  <a:schemeClr val="accent5">
                    <a:lumMod val="75000"/>
                  </a:schemeClr>
                </a:solidFill>
              </a:rPr>
              <a:t>Services (87%)</a:t>
            </a:r>
            <a:r>
              <a:rPr lang="en-US" sz="2200" dirty="0"/>
              <a:t/>
            </a:r>
            <a:br>
              <a:rPr lang="en-US" sz="2200" dirty="0"/>
            </a:br>
            <a:endParaRPr lang="en-US" sz="2200" dirty="0"/>
          </a:p>
          <a:p>
            <a:pPr marL="0" indent="0">
              <a:buNone/>
            </a:pPr>
            <a:endParaRPr lang="en-CA" sz="2400" dirty="0"/>
          </a:p>
        </p:txBody>
      </p:sp>
      <p:sp>
        <p:nvSpPr>
          <p:cNvPr id="4" name="Footer Placeholder 3"/>
          <p:cNvSpPr>
            <a:spLocks noGrp="1"/>
          </p:cNvSpPr>
          <p:nvPr>
            <p:ph type="ftr" sz="quarter" idx="11"/>
          </p:nvPr>
        </p:nvSpPr>
        <p:spPr>
          <a:xfrm>
            <a:off x="2316480" y="6459785"/>
            <a:ext cx="6192509" cy="365125"/>
          </a:xfrm>
        </p:spPr>
        <p:txBody>
          <a:bodyPr/>
          <a:lstStyle/>
          <a:p>
            <a:pPr algn="l"/>
            <a:r>
              <a:rPr lang="en-US" sz="2000" dirty="0"/>
              <a:t>Phase ii: TESTING</a:t>
            </a:r>
          </a:p>
        </p:txBody>
      </p:sp>
    </p:spTree>
    <p:extLst>
      <p:ext uri="{BB962C8B-B14F-4D97-AF65-F5344CB8AC3E}">
        <p14:creationId xmlns:p14="http://schemas.microsoft.com/office/powerpoint/2010/main" val="5820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98821" y="1845734"/>
            <a:ext cx="6994358" cy="4223714"/>
          </a:xfrm>
          <a:prstGeom prst="rect">
            <a:avLst/>
          </a:prstGeom>
        </p:spPr>
      </p:pic>
      <p:sp>
        <p:nvSpPr>
          <p:cNvPr id="2" name="Title 1"/>
          <p:cNvSpPr>
            <a:spLocks noGrp="1"/>
          </p:cNvSpPr>
          <p:nvPr>
            <p:ph type="title"/>
          </p:nvPr>
        </p:nvSpPr>
        <p:spPr/>
        <p:txBody>
          <a:bodyPr/>
          <a:lstStyle/>
          <a:p>
            <a:r>
              <a:rPr lang="en-CA" b="1" dirty="0"/>
              <a:t>Phase III: Results &amp; Analysis</a:t>
            </a:r>
          </a:p>
        </p:txBody>
      </p:sp>
      <p:sp>
        <p:nvSpPr>
          <p:cNvPr id="3" name="Content Placeholder 2"/>
          <p:cNvSpPr>
            <a:spLocks noGrp="1"/>
          </p:cNvSpPr>
          <p:nvPr>
            <p:ph idx="1"/>
          </p:nvPr>
        </p:nvSpPr>
        <p:spPr/>
        <p:txBody>
          <a:bodyPr/>
          <a:lstStyle/>
          <a:p>
            <a:pPr marL="0" indent="0">
              <a:buNone/>
            </a:pPr>
            <a:endParaRPr lang="en-CA" dirty="0"/>
          </a:p>
          <a:p>
            <a:endParaRPr lang="en-CA" dirty="0"/>
          </a:p>
        </p:txBody>
      </p:sp>
      <p:sp>
        <p:nvSpPr>
          <p:cNvPr id="4" name="Rectangle 3"/>
          <p:cNvSpPr/>
          <p:nvPr/>
        </p:nvSpPr>
        <p:spPr>
          <a:xfrm>
            <a:off x="2598821" y="6069448"/>
            <a:ext cx="6994358" cy="246221"/>
          </a:xfrm>
          <a:prstGeom prst="rect">
            <a:avLst/>
          </a:prstGeom>
        </p:spPr>
        <p:txBody>
          <a:bodyPr wrap="square">
            <a:spAutoFit/>
          </a:bodyPr>
          <a:lstStyle/>
          <a:p>
            <a:pPr algn="ctr"/>
            <a:r>
              <a:rPr lang="en-CA" sz="1000" dirty="0"/>
              <a:t>http://blog.capterra.com/wp-content/uploads/2013/05/7-benefits-grant-management.jpg</a:t>
            </a:r>
          </a:p>
        </p:txBody>
      </p:sp>
      <p:sp>
        <p:nvSpPr>
          <p:cNvPr id="5" name="Footer Placeholder 4"/>
          <p:cNvSpPr>
            <a:spLocks noGrp="1"/>
          </p:cNvSpPr>
          <p:nvPr>
            <p:ph type="ftr" sz="quarter" idx="11"/>
          </p:nvPr>
        </p:nvSpPr>
        <p:spPr/>
        <p:txBody>
          <a:bodyPr/>
          <a:lstStyle/>
          <a:p>
            <a:pPr lvl="0"/>
            <a:r>
              <a:rPr lang="en-US" sz="2000" dirty="0"/>
              <a:t>Phase III: RESULTS &amp; ANALYSIS</a:t>
            </a:r>
          </a:p>
        </p:txBody>
      </p:sp>
    </p:spTree>
    <p:extLst>
      <p:ext uri="{BB962C8B-B14F-4D97-AF65-F5344CB8AC3E}">
        <p14:creationId xmlns:p14="http://schemas.microsoft.com/office/powerpoint/2010/main" val="2512978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57201" y="2176738"/>
            <a:ext cx="5569083" cy="3843669"/>
          </a:xfrm>
          <a:prstGeom prst="rect">
            <a:avLst/>
          </a:prstGeom>
        </p:spPr>
      </p:pic>
      <p:sp>
        <p:nvSpPr>
          <p:cNvPr id="2" name="Title 1"/>
          <p:cNvSpPr>
            <a:spLocks noGrp="1"/>
          </p:cNvSpPr>
          <p:nvPr>
            <p:ph type="title"/>
          </p:nvPr>
        </p:nvSpPr>
        <p:spPr/>
        <p:txBody>
          <a:bodyPr/>
          <a:lstStyle/>
          <a:p>
            <a:r>
              <a:rPr lang="en-CA" b="1" dirty="0"/>
              <a:t>Task Scenarios</a:t>
            </a:r>
          </a:p>
        </p:txBody>
      </p:sp>
      <p:sp>
        <p:nvSpPr>
          <p:cNvPr id="4" name="Footer Placeholder 3"/>
          <p:cNvSpPr>
            <a:spLocks noGrp="1"/>
          </p:cNvSpPr>
          <p:nvPr>
            <p:ph type="ftr" sz="quarter" idx="11"/>
          </p:nvPr>
        </p:nvSpPr>
        <p:spPr/>
        <p:txBody>
          <a:bodyPr/>
          <a:lstStyle/>
          <a:p>
            <a:pPr lvl="0"/>
            <a:r>
              <a:rPr lang="en-US" sz="2000" dirty="0"/>
              <a:t>Phase III: RESULTS &amp; ANALYSIS</a:t>
            </a:r>
          </a:p>
        </p:txBody>
      </p:sp>
      <p:pic>
        <p:nvPicPr>
          <p:cNvPr id="13" name="Picture 12"/>
          <p:cNvPicPr>
            <a:picLocks noChangeAspect="1"/>
          </p:cNvPicPr>
          <p:nvPr/>
        </p:nvPicPr>
        <p:blipFill>
          <a:blip r:embed="rId4"/>
          <a:stretch>
            <a:fillRect/>
          </a:stretch>
        </p:blipFill>
        <p:spPr>
          <a:xfrm>
            <a:off x="6362701" y="2176737"/>
            <a:ext cx="5569083" cy="3843669"/>
          </a:xfrm>
          <a:prstGeom prst="rect">
            <a:avLst/>
          </a:prstGeom>
        </p:spPr>
      </p:pic>
    </p:spTree>
    <p:extLst>
      <p:ext uri="{BB962C8B-B14F-4D97-AF65-F5344CB8AC3E}">
        <p14:creationId xmlns:p14="http://schemas.microsoft.com/office/powerpoint/2010/main" val="14463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5282" y="2112780"/>
            <a:ext cx="5569084" cy="3845434"/>
          </a:xfrm>
          <a:prstGeom prst="rect">
            <a:avLst/>
          </a:prstGeom>
        </p:spPr>
      </p:pic>
      <p:sp>
        <p:nvSpPr>
          <p:cNvPr id="2" name="Title 1"/>
          <p:cNvSpPr>
            <a:spLocks noGrp="1"/>
          </p:cNvSpPr>
          <p:nvPr>
            <p:ph type="title"/>
          </p:nvPr>
        </p:nvSpPr>
        <p:spPr/>
        <p:txBody>
          <a:bodyPr/>
          <a:lstStyle/>
          <a:p>
            <a:r>
              <a:rPr lang="en-CA" b="1" dirty="0"/>
              <a:t>Task Scenarios</a:t>
            </a:r>
          </a:p>
        </p:txBody>
      </p:sp>
      <p:sp>
        <p:nvSpPr>
          <p:cNvPr id="4" name="Footer Placeholder 3"/>
          <p:cNvSpPr>
            <a:spLocks noGrp="1"/>
          </p:cNvSpPr>
          <p:nvPr>
            <p:ph type="ftr" sz="quarter" idx="11"/>
          </p:nvPr>
        </p:nvSpPr>
        <p:spPr/>
        <p:txBody>
          <a:bodyPr/>
          <a:lstStyle/>
          <a:p>
            <a:pPr lvl="0"/>
            <a:r>
              <a:rPr lang="en-US" sz="2000" dirty="0"/>
              <a:t>Phase III: RESULTS &amp; ANALYSIS</a:t>
            </a:r>
          </a:p>
        </p:txBody>
      </p:sp>
      <p:pic>
        <p:nvPicPr>
          <p:cNvPr id="11" name="Picture 10"/>
          <p:cNvPicPr>
            <a:picLocks noChangeAspect="1"/>
          </p:cNvPicPr>
          <p:nvPr/>
        </p:nvPicPr>
        <p:blipFill>
          <a:blip r:embed="rId4"/>
          <a:stretch>
            <a:fillRect/>
          </a:stretch>
        </p:blipFill>
        <p:spPr>
          <a:xfrm>
            <a:off x="6126480" y="2112780"/>
            <a:ext cx="5569084" cy="3845434"/>
          </a:xfrm>
          <a:prstGeom prst="rect">
            <a:avLst/>
          </a:prstGeom>
        </p:spPr>
      </p:pic>
    </p:spTree>
    <p:extLst>
      <p:ext uri="{BB962C8B-B14F-4D97-AF65-F5344CB8AC3E}">
        <p14:creationId xmlns:p14="http://schemas.microsoft.com/office/powerpoint/2010/main" val="18199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Scenarios</a:t>
            </a:r>
          </a:p>
        </p:txBody>
      </p:sp>
      <p:sp>
        <p:nvSpPr>
          <p:cNvPr id="4" name="Footer Placeholder 3"/>
          <p:cNvSpPr>
            <a:spLocks noGrp="1"/>
          </p:cNvSpPr>
          <p:nvPr>
            <p:ph type="ftr" sz="quarter" idx="11"/>
          </p:nvPr>
        </p:nvSpPr>
        <p:spPr/>
        <p:txBody>
          <a:bodyPr/>
          <a:lstStyle/>
          <a:p>
            <a:pPr lvl="0"/>
            <a:r>
              <a:rPr lang="en-US" sz="2000" dirty="0"/>
              <a:t>Phase III: RESULTS &amp; ANALYSIS</a:t>
            </a:r>
          </a:p>
        </p:txBody>
      </p:sp>
      <p:pic>
        <p:nvPicPr>
          <p:cNvPr id="5" name="Picture 4"/>
          <p:cNvPicPr>
            <a:picLocks noChangeAspect="1"/>
          </p:cNvPicPr>
          <p:nvPr/>
        </p:nvPicPr>
        <p:blipFill>
          <a:blip r:embed="rId3"/>
          <a:stretch>
            <a:fillRect/>
          </a:stretch>
        </p:blipFill>
        <p:spPr>
          <a:xfrm>
            <a:off x="6278880" y="2109677"/>
            <a:ext cx="5569084" cy="3845435"/>
          </a:xfrm>
          <a:prstGeom prst="rect">
            <a:avLst/>
          </a:prstGeom>
        </p:spPr>
      </p:pic>
      <p:pic>
        <p:nvPicPr>
          <p:cNvPr id="7" name="Picture 6"/>
          <p:cNvPicPr>
            <a:picLocks noChangeAspect="1"/>
          </p:cNvPicPr>
          <p:nvPr/>
        </p:nvPicPr>
        <p:blipFill>
          <a:blip r:embed="rId4"/>
          <a:stretch>
            <a:fillRect/>
          </a:stretch>
        </p:blipFill>
        <p:spPr>
          <a:xfrm>
            <a:off x="335281" y="2112780"/>
            <a:ext cx="5569084" cy="3845435"/>
          </a:xfrm>
          <a:prstGeom prst="rect">
            <a:avLst/>
          </a:prstGeom>
        </p:spPr>
      </p:pic>
    </p:spTree>
    <p:extLst>
      <p:ext uri="{BB962C8B-B14F-4D97-AF65-F5344CB8AC3E}">
        <p14:creationId xmlns:p14="http://schemas.microsoft.com/office/powerpoint/2010/main" val="14596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575" y="2041762"/>
            <a:ext cx="5123809" cy="3790476"/>
          </a:xfrm>
          <a:prstGeom prst="rect">
            <a:avLst/>
          </a:prstGeom>
        </p:spPr>
      </p:pic>
      <p:sp>
        <p:nvSpPr>
          <p:cNvPr id="2" name="Title 1"/>
          <p:cNvSpPr>
            <a:spLocks noGrp="1"/>
          </p:cNvSpPr>
          <p:nvPr>
            <p:ph type="title"/>
          </p:nvPr>
        </p:nvSpPr>
        <p:spPr/>
        <p:txBody>
          <a:bodyPr/>
          <a:lstStyle/>
          <a:p>
            <a:r>
              <a:rPr lang="en-CA" b="1" dirty="0"/>
              <a:t>Task Scenarios</a:t>
            </a:r>
          </a:p>
        </p:txBody>
      </p:sp>
      <p:sp>
        <p:nvSpPr>
          <p:cNvPr id="4" name="Footer Placeholder 3"/>
          <p:cNvSpPr>
            <a:spLocks noGrp="1"/>
          </p:cNvSpPr>
          <p:nvPr>
            <p:ph type="ftr" sz="quarter" idx="11"/>
          </p:nvPr>
        </p:nvSpPr>
        <p:spPr>
          <a:xfrm>
            <a:off x="3686185" y="6459785"/>
            <a:ext cx="4822804" cy="365125"/>
          </a:xfrm>
        </p:spPr>
        <p:txBody>
          <a:bodyPr/>
          <a:lstStyle/>
          <a:p>
            <a:pPr lvl="0"/>
            <a:r>
              <a:rPr lang="en-US" sz="2000" dirty="0"/>
              <a:t>Phase III: RESULTS &amp; ANALYSIS</a:t>
            </a:r>
          </a:p>
        </p:txBody>
      </p:sp>
    </p:spTree>
    <p:extLst>
      <p:ext uri="{BB962C8B-B14F-4D97-AF65-F5344CB8AC3E}">
        <p14:creationId xmlns:p14="http://schemas.microsoft.com/office/powerpoint/2010/main" val="1959462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Scenarios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872369"/>
            <a:ext cx="3437537" cy="42989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950" y="1872369"/>
            <a:ext cx="6469313" cy="4369131"/>
          </a:xfrm>
          <a:prstGeom prst="rect">
            <a:avLst/>
          </a:prstGeom>
        </p:spPr>
      </p:pic>
      <p:sp>
        <p:nvSpPr>
          <p:cNvPr id="8" name="Right Arrow 7"/>
          <p:cNvSpPr/>
          <p:nvPr/>
        </p:nvSpPr>
        <p:spPr>
          <a:xfrm>
            <a:off x="4512734" y="4021865"/>
            <a:ext cx="694267" cy="634802"/>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p:cNvSpPr>
            <a:spLocks noGrp="1"/>
          </p:cNvSpPr>
          <p:nvPr>
            <p:ph type="ftr" sz="quarter" idx="11"/>
          </p:nvPr>
        </p:nvSpPr>
        <p:spPr>
          <a:xfrm>
            <a:off x="3686185" y="6459785"/>
            <a:ext cx="4822804" cy="365125"/>
          </a:xfrm>
        </p:spPr>
        <p:txBody>
          <a:bodyPr/>
          <a:lstStyle/>
          <a:p>
            <a:pPr lvl="0"/>
            <a:r>
              <a:rPr lang="en-US" sz="2000" dirty="0"/>
              <a:t>Phase III: RESULTS &amp; ANALYSIS</a:t>
            </a:r>
          </a:p>
        </p:txBody>
      </p:sp>
    </p:spTree>
    <p:extLst>
      <p:ext uri="{BB962C8B-B14F-4D97-AF65-F5344CB8AC3E}">
        <p14:creationId xmlns:p14="http://schemas.microsoft.com/office/powerpoint/2010/main" val="23506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a:t>
            </a:r>
            <a:r>
              <a:rPr lang="en-CA" b="1" dirty="0" smtClean="0"/>
              <a:t>Scenarios</a:t>
            </a:r>
            <a:endParaRPr lang="en-CA"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575" y="2041762"/>
            <a:ext cx="5123809" cy="3790476"/>
          </a:xfrm>
          <a:prstGeom prst="rect">
            <a:avLst/>
          </a:prstGeom>
        </p:spPr>
      </p:pic>
      <p:sp>
        <p:nvSpPr>
          <p:cNvPr id="6" name="Oval 5"/>
          <p:cNvSpPr/>
          <p:nvPr/>
        </p:nvSpPr>
        <p:spPr>
          <a:xfrm>
            <a:off x="4487333" y="4597400"/>
            <a:ext cx="905934" cy="39793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p:cNvSpPr>
            <a:spLocks noGrp="1"/>
          </p:cNvSpPr>
          <p:nvPr>
            <p:ph type="ftr" sz="quarter" idx="11"/>
          </p:nvPr>
        </p:nvSpPr>
        <p:spPr>
          <a:xfrm>
            <a:off x="3686185" y="6459785"/>
            <a:ext cx="4822804" cy="365125"/>
          </a:xfrm>
        </p:spPr>
        <p:txBody>
          <a:bodyPr/>
          <a:lstStyle/>
          <a:p>
            <a:pPr lvl="0"/>
            <a:r>
              <a:rPr lang="en-US" sz="2000" dirty="0"/>
              <a:t>Phase III: RESULTS &amp; ANALYSIS</a:t>
            </a:r>
          </a:p>
        </p:txBody>
      </p:sp>
    </p:spTree>
    <p:extLst>
      <p:ext uri="{BB962C8B-B14F-4D97-AF65-F5344CB8AC3E}">
        <p14:creationId xmlns:p14="http://schemas.microsoft.com/office/powerpoint/2010/main" val="324592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Purpose</a:t>
            </a:r>
          </a:p>
        </p:txBody>
      </p:sp>
      <p:sp>
        <p:nvSpPr>
          <p:cNvPr id="3" name="Content Placeholder 2"/>
          <p:cNvSpPr>
            <a:spLocks noGrp="1"/>
          </p:cNvSpPr>
          <p:nvPr>
            <p:ph idx="1"/>
          </p:nvPr>
        </p:nvSpPr>
        <p:spPr>
          <a:xfrm>
            <a:off x="1097280" y="2118732"/>
            <a:ext cx="10058400" cy="3750362"/>
          </a:xfrm>
        </p:spPr>
        <p:txBody>
          <a:bodyPr/>
          <a:lstStyle/>
          <a:p>
            <a:pPr marL="90488" indent="173038">
              <a:buFont typeface="Arial" panose="020B0604020202020204" pitchFamily="34" charset="0"/>
              <a:buChar char="•"/>
            </a:pPr>
            <a:r>
              <a:rPr lang="en-CA" sz="2800" dirty="0"/>
              <a:t> Goals for usability testing:</a:t>
            </a:r>
            <a:r>
              <a:rPr lang="en-CA" sz="800" dirty="0"/>
              <a:t> </a:t>
            </a:r>
            <a:br>
              <a:rPr lang="en-CA" sz="800" dirty="0"/>
            </a:br>
            <a:endParaRPr lang="en-CA" sz="2800" dirty="0"/>
          </a:p>
          <a:p>
            <a:pPr marL="897446" lvl="1" indent="-514350">
              <a:buFont typeface="+mj-lt"/>
              <a:buAutoNum type="arabicPeriod"/>
            </a:pPr>
            <a:r>
              <a:rPr lang="en-CA" sz="2600" dirty="0" smtClean="0"/>
              <a:t>Gain </a:t>
            </a:r>
            <a:r>
              <a:rPr lang="en-CA" sz="2600" dirty="0"/>
              <a:t>a better understanding</a:t>
            </a:r>
            <a:r>
              <a:rPr lang="en-CA" sz="2600" dirty="0">
                <a:solidFill>
                  <a:schemeClr val="accent2">
                    <a:lumMod val="75000"/>
                  </a:schemeClr>
                </a:solidFill>
              </a:rPr>
              <a:t> </a:t>
            </a:r>
            <a:r>
              <a:rPr lang="en-CA" sz="2600" dirty="0"/>
              <a:t>of </a:t>
            </a:r>
            <a:r>
              <a:rPr lang="en-CA" sz="2600" b="1" dirty="0">
                <a:solidFill>
                  <a:schemeClr val="accent5">
                    <a:lumMod val="75000"/>
                  </a:schemeClr>
                </a:solidFill>
              </a:rPr>
              <a:t>user </a:t>
            </a:r>
            <a:r>
              <a:rPr lang="en-CA" sz="2600" b="1" dirty="0" smtClean="0">
                <a:solidFill>
                  <a:schemeClr val="accent5">
                    <a:lumMod val="75000"/>
                  </a:schemeClr>
                </a:solidFill>
              </a:rPr>
              <a:t>behaviours</a:t>
            </a:r>
            <a:r>
              <a:rPr lang="en-CA" sz="2600" b="1" dirty="0" smtClean="0">
                <a:solidFill>
                  <a:schemeClr val="accent2">
                    <a:lumMod val="75000"/>
                  </a:schemeClr>
                </a:solidFill>
              </a:rPr>
              <a:t/>
            </a:r>
            <a:br>
              <a:rPr lang="en-CA" sz="2600" b="1" dirty="0" smtClean="0">
                <a:solidFill>
                  <a:schemeClr val="accent2">
                    <a:lumMod val="75000"/>
                  </a:schemeClr>
                </a:solidFill>
              </a:rPr>
            </a:br>
            <a:endParaRPr lang="en-CA" sz="2600" b="1" dirty="0" smtClean="0">
              <a:solidFill>
                <a:schemeClr val="accent2">
                  <a:lumMod val="75000"/>
                </a:schemeClr>
              </a:solidFill>
            </a:endParaRPr>
          </a:p>
          <a:p>
            <a:pPr marL="897446" lvl="1" indent="-514350">
              <a:buFont typeface="+mj-lt"/>
              <a:buAutoNum type="arabicPeriod"/>
            </a:pPr>
            <a:r>
              <a:rPr lang="en-CA" sz="2600" b="1" dirty="0">
                <a:solidFill>
                  <a:schemeClr val="accent5">
                    <a:lumMod val="75000"/>
                  </a:schemeClr>
                </a:solidFill>
              </a:rPr>
              <a:t>Make improvements </a:t>
            </a:r>
            <a:r>
              <a:rPr lang="en-CA" sz="2600" dirty="0"/>
              <a:t>to the library website</a:t>
            </a:r>
            <a:endParaRPr lang="en-CA" sz="2600" b="1" dirty="0">
              <a:solidFill>
                <a:schemeClr val="accent2">
                  <a:lumMod val="75000"/>
                </a:schemeClr>
              </a:solidFill>
            </a:endParaRPr>
          </a:p>
          <a:p>
            <a:pPr marL="0" indent="0">
              <a:buNone/>
            </a:pPr>
            <a:endParaRPr lang="en-CA" dirty="0"/>
          </a:p>
          <a:p>
            <a:endParaRPr lang="en-CA" dirty="0"/>
          </a:p>
        </p:txBody>
      </p:sp>
    </p:spTree>
    <p:extLst>
      <p:ext uri="{BB962C8B-B14F-4D97-AF65-F5344CB8AC3E}">
        <p14:creationId xmlns:p14="http://schemas.microsoft.com/office/powerpoint/2010/main" val="1674852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a:t>
            </a:r>
            <a:r>
              <a:rPr lang="en-CA" b="1" dirty="0" smtClean="0"/>
              <a:t>Scenarios </a:t>
            </a:r>
            <a:endParaRPr lang="en-CA"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97" y="2058193"/>
            <a:ext cx="5125165" cy="3791479"/>
          </a:xfrm>
          <a:prstGeom prst="rect">
            <a:avLst/>
          </a:prstGeom>
        </p:spPr>
      </p:pic>
      <p:sp>
        <p:nvSpPr>
          <p:cNvPr id="6" name="Oval 5"/>
          <p:cNvSpPr/>
          <p:nvPr/>
        </p:nvSpPr>
        <p:spPr>
          <a:xfrm>
            <a:off x="4470399" y="4605866"/>
            <a:ext cx="905934" cy="39793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p:cNvSpPr>
            <a:spLocks noGrp="1"/>
          </p:cNvSpPr>
          <p:nvPr>
            <p:ph type="ftr" sz="quarter" idx="11"/>
          </p:nvPr>
        </p:nvSpPr>
        <p:spPr>
          <a:xfrm>
            <a:off x="3686185" y="6459785"/>
            <a:ext cx="4822804" cy="365125"/>
          </a:xfrm>
        </p:spPr>
        <p:txBody>
          <a:bodyPr/>
          <a:lstStyle/>
          <a:p>
            <a:pPr lvl="0"/>
            <a:r>
              <a:rPr lang="en-US" sz="2000" dirty="0"/>
              <a:t>Phase III: RESULTS &amp; ANALYSIS</a:t>
            </a:r>
          </a:p>
        </p:txBody>
      </p:sp>
    </p:spTree>
    <p:extLst>
      <p:ext uri="{BB962C8B-B14F-4D97-AF65-F5344CB8AC3E}">
        <p14:creationId xmlns:p14="http://schemas.microsoft.com/office/powerpoint/2010/main" val="1837352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Task Scenarios - Major Takeaways</a:t>
            </a:r>
          </a:p>
        </p:txBody>
      </p:sp>
      <p:sp>
        <p:nvSpPr>
          <p:cNvPr id="3" name="Content Placeholder 2"/>
          <p:cNvSpPr>
            <a:spLocks noGrp="1"/>
          </p:cNvSpPr>
          <p:nvPr>
            <p:ph idx="1"/>
          </p:nvPr>
        </p:nvSpPr>
        <p:spPr>
          <a:xfrm>
            <a:off x="1097280" y="2095500"/>
            <a:ext cx="10058400" cy="4133850"/>
          </a:xfrm>
        </p:spPr>
        <p:txBody>
          <a:bodyPr>
            <a:normAutofit/>
          </a:bodyPr>
          <a:lstStyle/>
          <a:p>
            <a:pPr marL="90488" indent="173038">
              <a:lnSpc>
                <a:spcPct val="150000"/>
              </a:lnSpc>
              <a:buFont typeface="Arial" panose="020B0604020202020204" pitchFamily="34" charset="0"/>
              <a:buChar char="•"/>
            </a:pPr>
            <a:r>
              <a:rPr lang="en-CA" sz="2800" dirty="0"/>
              <a:t> Overall, users performed well</a:t>
            </a:r>
          </a:p>
          <a:p>
            <a:pPr marL="90488" indent="173038">
              <a:lnSpc>
                <a:spcPct val="150000"/>
              </a:lnSpc>
              <a:buFont typeface="Arial" panose="020B0604020202020204" pitchFamily="34" charset="0"/>
              <a:buChar char="•"/>
            </a:pPr>
            <a:r>
              <a:rPr lang="en-CA" sz="2800" dirty="0"/>
              <a:t> Certain tasks (e.g. journals, databases) proved challenging</a:t>
            </a:r>
          </a:p>
          <a:p>
            <a:pPr marL="90488" indent="173038">
              <a:lnSpc>
                <a:spcPct val="150000"/>
              </a:lnSpc>
              <a:buFont typeface="Arial" panose="020B0604020202020204" pitchFamily="34" charset="0"/>
              <a:buChar char="•"/>
            </a:pPr>
            <a:r>
              <a:rPr lang="en-CA" sz="2800" dirty="0"/>
              <a:t> Library jargon may contribute to difficulties</a:t>
            </a:r>
          </a:p>
          <a:p>
            <a:pPr marL="90488" indent="173038">
              <a:lnSpc>
                <a:spcPct val="150000"/>
              </a:lnSpc>
              <a:buFont typeface="Arial" panose="020B0604020202020204" pitchFamily="34" charset="0"/>
              <a:buChar char="•"/>
            </a:pPr>
            <a:r>
              <a:rPr lang="en-CA" sz="2800" dirty="0"/>
              <a:t> Failed tasks vs. users’ perceptions of success</a:t>
            </a:r>
          </a:p>
          <a:p>
            <a:pPr marL="90488" indent="173038">
              <a:lnSpc>
                <a:spcPct val="150000"/>
              </a:lnSpc>
              <a:buFont typeface="Arial" panose="020B0604020202020204" pitchFamily="34" charset="0"/>
              <a:buChar char="•"/>
            </a:pPr>
            <a:r>
              <a:rPr lang="en-CA" sz="2800" dirty="0"/>
              <a:t> Disconnect between user expectations and website</a:t>
            </a:r>
          </a:p>
          <a:p>
            <a:pPr marL="0" indent="0">
              <a:buNone/>
            </a:pPr>
            <a:endParaRPr lang="en-CA" dirty="0"/>
          </a:p>
          <a:p>
            <a:endParaRPr lang="en-CA" dirty="0"/>
          </a:p>
        </p:txBody>
      </p:sp>
      <p:sp>
        <p:nvSpPr>
          <p:cNvPr id="4" name="Footer Placeholder 3"/>
          <p:cNvSpPr>
            <a:spLocks noGrp="1"/>
          </p:cNvSpPr>
          <p:nvPr>
            <p:ph type="ftr" sz="quarter" idx="11"/>
          </p:nvPr>
        </p:nvSpPr>
        <p:spPr/>
        <p:txBody>
          <a:bodyPr/>
          <a:lstStyle/>
          <a:p>
            <a:r>
              <a:rPr lang="en-US" sz="2000" dirty="0"/>
              <a:t>Phase III: RESULTS &amp; ANALYSIS</a:t>
            </a:r>
          </a:p>
        </p:txBody>
      </p:sp>
    </p:spTree>
    <p:extLst>
      <p:ext uri="{BB962C8B-B14F-4D97-AF65-F5344CB8AC3E}">
        <p14:creationId xmlns:p14="http://schemas.microsoft.com/office/powerpoint/2010/main" val="2022773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Card Sorting</a:t>
            </a:r>
          </a:p>
        </p:txBody>
      </p:sp>
      <p:sp>
        <p:nvSpPr>
          <p:cNvPr id="3" name="Content Placeholder 2"/>
          <p:cNvSpPr>
            <a:spLocks noGrp="1"/>
          </p:cNvSpPr>
          <p:nvPr>
            <p:ph idx="1"/>
          </p:nvPr>
        </p:nvSpPr>
        <p:spPr>
          <a:xfrm>
            <a:off x="1097280" y="1845734"/>
            <a:ext cx="10058400" cy="4023360"/>
          </a:xfrm>
        </p:spPr>
        <p:txBody>
          <a:bodyPr/>
          <a:lstStyle/>
          <a:p>
            <a:pPr marL="0" indent="0">
              <a:buNone/>
            </a:pPr>
            <a:endParaRPr lang="en-CA" dirty="0"/>
          </a:p>
          <a:p>
            <a:endParaRPr lang="en-CA" dirty="0"/>
          </a:p>
        </p:txBody>
      </p:sp>
      <p:sp>
        <p:nvSpPr>
          <p:cNvPr id="4" name="Footer Placeholder 3"/>
          <p:cNvSpPr>
            <a:spLocks noGrp="1"/>
          </p:cNvSpPr>
          <p:nvPr>
            <p:ph type="ftr" sz="quarter" idx="11"/>
          </p:nvPr>
        </p:nvSpPr>
        <p:spPr>
          <a:xfrm>
            <a:off x="3686185" y="6459785"/>
            <a:ext cx="4822804" cy="365125"/>
          </a:xfrm>
        </p:spPr>
        <p:txBody>
          <a:bodyPr/>
          <a:lstStyle/>
          <a:p>
            <a:pPr lvl="0"/>
            <a:r>
              <a:rPr lang="en-US" sz="2000" dirty="0"/>
              <a:t>Phase III: RESULTS &amp; ANALYSIS</a:t>
            </a:r>
          </a:p>
        </p:txBody>
      </p:sp>
      <p:sp>
        <p:nvSpPr>
          <p:cNvPr id="5" name="Rectangle 4"/>
          <p:cNvSpPr/>
          <p:nvPr/>
        </p:nvSpPr>
        <p:spPr>
          <a:xfrm>
            <a:off x="3086100" y="2328051"/>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3086100" y="3058830"/>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086100" y="3789609"/>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086100" y="4542507"/>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86100" y="5291966"/>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4141470" y="2328051"/>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196840" y="2328051"/>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252210" y="2328051"/>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7307580" y="2328051"/>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8362950" y="2328051"/>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141470" y="3058830"/>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141470" y="3789609"/>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196840" y="3054067"/>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6252210" y="3057507"/>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7307580" y="3054067"/>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8362950" y="3054067"/>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196840" y="3780083"/>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252210" y="3780083"/>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7307580" y="3777383"/>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8362950" y="3777383"/>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141470" y="4542507"/>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196840" y="4522478"/>
            <a:ext cx="838200" cy="4381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252210" y="4522478"/>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307580" y="4522478"/>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8362950" y="4522478"/>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4141470" y="5295406"/>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196840" y="5283472"/>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252210" y="5291966"/>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307580" y="5280403"/>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8362950" y="5267573"/>
            <a:ext cx="838200" cy="43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60065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420" y="2022197"/>
            <a:ext cx="11480120" cy="4131734"/>
          </a:xfrm>
          <a:prstGeom prst="rect">
            <a:avLst/>
          </a:prstGeom>
        </p:spPr>
      </p:pic>
      <p:sp>
        <p:nvSpPr>
          <p:cNvPr id="2" name="Title 1"/>
          <p:cNvSpPr>
            <a:spLocks noGrp="1"/>
          </p:cNvSpPr>
          <p:nvPr>
            <p:ph type="title"/>
          </p:nvPr>
        </p:nvSpPr>
        <p:spPr/>
        <p:txBody>
          <a:bodyPr/>
          <a:lstStyle/>
          <a:p>
            <a:r>
              <a:rPr lang="en-CA" b="1" dirty="0"/>
              <a:t>Card </a:t>
            </a:r>
            <a:r>
              <a:rPr lang="en-CA" b="1" dirty="0" smtClean="0"/>
              <a:t>Sorting</a:t>
            </a:r>
            <a:endParaRPr lang="en-CA" b="1" dirty="0"/>
          </a:p>
        </p:txBody>
      </p:sp>
      <p:sp>
        <p:nvSpPr>
          <p:cNvPr id="3" name="Content Placeholder 2"/>
          <p:cNvSpPr>
            <a:spLocks noGrp="1"/>
          </p:cNvSpPr>
          <p:nvPr>
            <p:ph idx="1"/>
          </p:nvPr>
        </p:nvSpPr>
        <p:spPr/>
        <p:txBody>
          <a:bodyPr/>
          <a:lstStyle/>
          <a:p>
            <a:pPr marL="0" indent="0">
              <a:buNone/>
            </a:pPr>
            <a:endParaRPr lang="en-CA" dirty="0"/>
          </a:p>
          <a:p>
            <a:endParaRPr lang="en-CA"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20" y="2043214"/>
            <a:ext cx="11480120" cy="4110717"/>
          </a:xfrm>
          <a:prstGeom prst="rect">
            <a:avLst/>
          </a:prstGeom>
        </p:spPr>
      </p:pic>
      <p:sp>
        <p:nvSpPr>
          <p:cNvPr id="8" name="Oval 7"/>
          <p:cNvSpPr/>
          <p:nvPr/>
        </p:nvSpPr>
        <p:spPr>
          <a:xfrm>
            <a:off x="4245320" y="2652831"/>
            <a:ext cx="3667288" cy="37859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9220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20" y="2001181"/>
            <a:ext cx="11480120" cy="4173768"/>
          </a:xfrm>
          <a:prstGeom prst="rect">
            <a:avLst/>
          </a:prstGeom>
        </p:spPr>
      </p:pic>
      <p:sp>
        <p:nvSpPr>
          <p:cNvPr id="2" name="Title 1"/>
          <p:cNvSpPr>
            <a:spLocks noGrp="1"/>
          </p:cNvSpPr>
          <p:nvPr>
            <p:ph type="title"/>
          </p:nvPr>
        </p:nvSpPr>
        <p:spPr/>
        <p:txBody>
          <a:bodyPr/>
          <a:lstStyle/>
          <a:p>
            <a:r>
              <a:rPr lang="en-CA" b="1" dirty="0"/>
              <a:t>Card </a:t>
            </a:r>
            <a:r>
              <a:rPr lang="en-CA" b="1" dirty="0" smtClean="0"/>
              <a:t>Sorting</a:t>
            </a:r>
            <a:endParaRPr lang="en-CA" b="1" dirty="0"/>
          </a:p>
        </p:txBody>
      </p:sp>
      <p:sp>
        <p:nvSpPr>
          <p:cNvPr id="3" name="Content Placeholder 2"/>
          <p:cNvSpPr>
            <a:spLocks noGrp="1"/>
          </p:cNvSpPr>
          <p:nvPr>
            <p:ph idx="1"/>
          </p:nvPr>
        </p:nvSpPr>
        <p:spPr/>
        <p:txBody>
          <a:bodyPr/>
          <a:lstStyle/>
          <a:p>
            <a:pPr marL="0" indent="0">
              <a:buNone/>
            </a:pPr>
            <a:endParaRPr lang="en-CA" dirty="0"/>
          </a:p>
          <a:p>
            <a:endParaRPr lang="en-CA" dirty="0"/>
          </a:p>
        </p:txBody>
      </p:sp>
      <p:sp>
        <p:nvSpPr>
          <p:cNvPr id="8" name="Oval 7"/>
          <p:cNvSpPr/>
          <p:nvPr/>
        </p:nvSpPr>
        <p:spPr>
          <a:xfrm>
            <a:off x="4149747" y="2523744"/>
            <a:ext cx="3953465" cy="290169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Arrow 8"/>
          <p:cNvSpPr/>
          <p:nvPr/>
        </p:nvSpPr>
        <p:spPr>
          <a:xfrm rot="1909635">
            <a:off x="7225533" y="4406399"/>
            <a:ext cx="1094188" cy="1029769"/>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11"/>
          </p:nvPr>
        </p:nvSpPr>
        <p:spPr>
          <a:xfrm>
            <a:off x="3686185" y="6459785"/>
            <a:ext cx="4822804" cy="365125"/>
          </a:xfrm>
        </p:spPr>
        <p:txBody>
          <a:bodyPr/>
          <a:lstStyle/>
          <a:p>
            <a:pPr lvl="0"/>
            <a:r>
              <a:rPr lang="en-US" sz="2000" dirty="0"/>
              <a:t>Phase III: RESULTS &amp; ANALYSIS</a:t>
            </a:r>
          </a:p>
        </p:txBody>
      </p:sp>
    </p:spTree>
    <p:extLst>
      <p:ext uri="{BB962C8B-B14F-4D97-AF65-F5344CB8AC3E}">
        <p14:creationId xmlns:p14="http://schemas.microsoft.com/office/powerpoint/2010/main" val="1520446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Card </a:t>
            </a:r>
            <a:r>
              <a:rPr lang="en-CA" b="1" dirty="0" smtClean="0"/>
              <a:t>Sorting</a:t>
            </a:r>
            <a:endParaRPr lang="en-CA" b="1" dirty="0"/>
          </a:p>
        </p:txBody>
      </p:sp>
      <p:sp>
        <p:nvSpPr>
          <p:cNvPr id="3" name="Content Placeholder 2"/>
          <p:cNvSpPr>
            <a:spLocks noGrp="1"/>
          </p:cNvSpPr>
          <p:nvPr>
            <p:ph idx="1"/>
          </p:nvPr>
        </p:nvSpPr>
        <p:spPr/>
        <p:txBody>
          <a:bodyPr/>
          <a:lstStyle/>
          <a:p>
            <a:pPr marL="0" indent="0">
              <a:buNone/>
            </a:pPr>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87" y="1845734"/>
            <a:ext cx="9659385" cy="4430658"/>
          </a:xfrm>
          <a:prstGeom prst="rect">
            <a:avLst/>
          </a:prstGeom>
        </p:spPr>
      </p:pic>
      <p:sp>
        <p:nvSpPr>
          <p:cNvPr id="8" name="Oval 7"/>
          <p:cNvSpPr/>
          <p:nvPr/>
        </p:nvSpPr>
        <p:spPr>
          <a:xfrm>
            <a:off x="7875855" y="4690533"/>
            <a:ext cx="1835412" cy="47413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ooter Placeholder 3"/>
          <p:cNvSpPr>
            <a:spLocks noGrp="1"/>
          </p:cNvSpPr>
          <p:nvPr>
            <p:ph type="ftr" sz="quarter" idx="11"/>
          </p:nvPr>
        </p:nvSpPr>
        <p:spPr>
          <a:xfrm>
            <a:off x="3686185" y="6459785"/>
            <a:ext cx="4822804" cy="365125"/>
          </a:xfrm>
        </p:spPr>
        <p:txBody>
          <a:bodyPr/>
          <a:lstStyle/>
          <a:p>
            <a:pPr lvl="0"/>
            <a:r>
              <a:rPr lang="en-US" sz="2000" dirty="0"/>
              <a:t>Phase III: RESULTS &amp; ANALYSIS</a:t>
            </a:r>
          </a:p>
        </p:txBody>
      </p:sp>
      <p:sp>
        <p:nvSpPr>
          <p:cNvPr id="7" name="Oval 6"/>
          <p:cNvSpPr/>
          <p:nvPr/>
        </p:nvSpPr>
        <p:spPr>
          <a:xfrm>
            <a:off x="5407603" y="3108400"/>
            <a:ext cx="1945304" cy="53034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89243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420" y="2022197"/>
            <a:ext cx="11480120" cy="4131734"/>
          </a:xfrm>
          <a:prstGeom prst="rect">
            <a:avLst/>
          </a:prstGeom>
        </p:spPr>
      </p:pic>
      <p:sp>
        <p:nvSpPr>
          <p:cNvPr id="2" name="Title 1"/>
          <p:cNvSpPr>
            <a:spLocks noGrp="1"/>
          </p:cNvSpPr>
          <p:nvPr>
            <p:ph type="title"/>
          </p:nvPr>
        </p:nvSpPr>
        <p:spPr/>
        <p:txBody>
          <a:bodyPr/>
          <a:lstStyle/>
          <a:p>
            <a:r>
              <a:rPr lang="en-CA" b="1" dirty="0"/>
              <a:t>Card Sorting</a:t>
            </a:r>
          </a:p>
        </p:txBody>
      </p:sp>
      <p:sp>
        <p:nvSpPr>
          <p:cNvPr id="3" name="Content Placeholder 2"/>
          <p:cNvSpPr>
            <a:spLocks noGrp="1"/>
          </p:cNvSpPr>
          <p:nvPr>
            <p:ph idx="1"/>
          </p:nvPr>
        </p:nvSpPr>
        <p:spPr/>
        <p:txBody>
          <a:bodyPr/>
          <a:lstStyle/>
          <a:p>
            <a:pPr marL="0" indent="0">
              <a:buNone/>
            </a:pPr>
            <a:endParaRPr lang="en-CA" dirty="0"/>
          </a:p>
          <a:p>
            <a:endParaRPr lang="en-CA" dirty="0"/>
          </a:p>
        </p:txBody>
      </p:sp>
      <p:sp>
        <p:nvSpPr>
          <p:cNvPr id="7" name="Oval 6"/>
          <p:cNvSpPr/>
          <p:nvPr/>
        </p:nvSpPr>
        <p:spPr>
          <a:xfrm>
            <a:off x="128338" y="2652831"/>
            <a:ext cx="2951746" cy="37859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8719784" y="2652831"/>
            <a:ext cx="3146756" cy="37859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Footer Placeholder 3"/>
          <p:cNvSpPr>
            <a:spLocks noGrp="1"/>
          </p:cNvSpPr>
          <p:nvPr>
            <p:ph type="ftr" sz="quarter" idx="11"/>
          </p:nvPr>
        </p:nvSpPr>
        <p:spPr/>
        <p:txBody>
          <a:bodyPr/>
          <a:lstStyle/>
          <a:p>
            <a:pPr lvl="0"/>
            <a:r>
              <a:rPr lang="en-US" sz="2000" dirty="0"/>
              <a:t>Phase III: RESULTS &amp; ANALYSIS</a:t>
            </a:r>
          </a:p>
        </p:txBody>
      </p:sp>
      <p:sp>
        <p:nvSpPr>
          <p:cNvPr id="9" name="Multiplication Sign 8"/>
          <p:cNvSpPr/>
          <p:nvPr/>
        </p:nvSpPr>
        <p:spPr>
          <a:xfrm>
            <a:off x="-618287" y="2524340"/>
            <a:ext cx="4444996" cy="4118007"/>
          </a:xfrm>
          <a:prstGeom prst="mathMultiply">
            <a:avLst/>
          </a:prstGeom>
          <a:solidFill>
            <a:srgbClr val="C00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ln>
                <a:solidFill>
                  <a:srgbClr val="C00000"/>
                </a:solidFill>
              </a:ln>
              <a:solidFill>
                <a:srgbClr val="C00000"/>
              </a:solidFill>
            </a:endParaRPr>
          </a:p>
        </p:txBody>
      </p:sp>
    </p:spTree>
    <p:extLst>
      <p:ext uri="{BB962C8B-B14F-4D97-AF65-F5344CB8AC3E}">
        <p14:creationId xmlns:p14="http://schemas.microsoft.com/office/powerpoint/2010/main" val="32400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Card Sorting - Major Takeaways</a:t>
            </a:r>
          </a:p>
        </p:txBody>
      </p:sp>
      <p:sp>
        <p:nvSpPr>
          <p:cNvPr id="3" name="Content Placeholder 2"/>
          <p:cNvSpPr>
            <a:spLocks noGrp="1"/>
          </p:cNvSpPr>
          <p:nvPr>
            <p:ph idx="1"/>
          </p:nvPr>
        </p:nvSpPr>
        <p:spPr>
          <a:xfrm>
            <a:off x="1097280" y="1737360"/>
            <a:ext cx="10408920" cy="4568190"/>
          </a:xfrm>
        </p:spPr>
        <p:txBody>
          <a:bodyPr>
            <a:normAutofit lnSpcReduction="10000"/>
          </a:bodyPr>
          <a:lstStyle/>
          <a:p>
            <a:pPr marL="90488" indent="173038">
              <a:lnSpc>
                <a:spcPct val="150000"/>
              </a:lnSpc>
              <a:buFont typeface="Arial" panose="020B0604020202020204" pitchFamily="34" charset="0"/>
              <a:buChar char="•"/>
            </a:pPr>
            <a:r>
              <a:rPr lang="en-CA" sz="2800" dirty="0"/>
              <a:t> Substantial disconnect between library categorization and user </a:t>
            </a:r>
            <a:br>
              <a:rPr lang="en-CA" sz="2800" dirty="0"/>
            </a:br>
            <a:r>
              <a:rPr lang="en-CA" sz="2800" dirty="0"/>
              <a:t>   categorization </a:t>
            </a:r>
          </a:p>
          <a:p>
            <a:pPr marL="90488" indent="173038">
              <a:lnSpc>
                <a:spcPct val="150000"/>
              </a:lnSpc>
              <a:buFont typeface="Arial" panose="020B0604020202020204" pitchFamily="34" charset="0"/>
              <a:buChar char="•"/>
            </a:pPr>
            <a:r>
              <a:rPr lang="en-CA" sz="2800" dirty="0"/>
              <a:t> Labels were a source of confusion + differentiating the categories</a:t>
            </a:r>
          </a:p>
          <a:p>
            <a:pPr marL="90488" indent="173038">
              <a:lnSpc>
                <a:spcPct val="150000"/>
              </a:lnSpc>
              <a:buFont typeface="Arial" panose="020B0604020202020204" pitchFamily="34" charset="0"/>
              <a:buChar char="•"/>
            </a:pPr>
            <a:r>
              <a:rPr lang="en-CA" sz="2800" dirty="0"/>
              <a:t> Prioritize! Focus on what changes are most important</a:t>
            </a:r>
          </a:p>
          <a:p>
            <a:pPr marL="90488" indent="173038">
              <a:lnSpc>
                <a:spcPct val="150000"/>
              </a:lnSpc>
              <a:buFont typeface="Arial" panose="020B0604020202020204" pitchFamily="34" charset="0"/>
              <a:buChar char="•"/>
            </a:pPr>
            <a:r>
              <a:rPr lang="en-CA" sz="2800" dirty="0"/>
              <a:t> Set goals for these changes (short- and long-term)</a:t>
            </a:r>
          </a:p>
          <a:p>
            <a:pPr marL="90488" indent="173038">
              <a:lnSpc>
                <a:spcPct val="150000"/>
              </a:lnSpc>
              <a:buFont typeface="Arial" panose="020B0604020202020204" pitchFamily="34" charset="0"/>
              <a:buChar char="•"/>
            </a:pPr>
            <a:r>
              <a:rPr lang="en-CA" sz="2800" dirty="0"/>
              <a:t> Figure out what needs collaboration (e.g. local vs. shared resources)</a:t>
            </a:r>
          </a:p>
          <a:p>
            <a:pPr marL="0" indent="0">
              <a:lnSpc>
                <a:spcPct val="150000"/>
              </a:lnSpc>
              <a:buNone/>
            </a:pPr>
            <a:endParaRPr lang="en-CA" dirty="0"/>
          </a:p>
          <a:p>
            <a:pPr>
              <a:lnSpc>
                <a:spcPct val="150000"/>
              </a:lnSpc>
            </a:pPr>
            <a:endParaRPr lang="en-CA" dirty="0"/>
          </a:p>
        </p:txBody>
      </p:sp>
      <p:sp>
        <p:nvSpPr>
          <p:cNvPr id="4" name="Footer Placeholder 3"/>
          <p:cNvSpPr>
            <a:spLocks noGrp="1"/>
          </p:cNvSpPr>
          <p:nvPr>
            <p:ph type="ftr" sz="quarter" idx="11"/>
          </p:nvPr>
        </p:nvSpPr>
        <p:spPr/>
        <p:txBody>
          <a:bodyPr/>
          <a:lstStyle/>
          <a:p>
            <a:pPr lvl="0"/>
            <a:r>
              <a:rPr lang="en-US" sz="2000" dirty="0"/>
              <a:t>Phase III: RESULTS &amp; ANALYSIS</a:t>
            </a:r>
          </a:p>
        </p:txBody>
      </p:sp>
    </p:spTree>
    <p:extLst>
      <p:ext uri="{BB962C8B-B14F-4D97-AF65-F5344CB8AC3E}">
        <p14:creationId xmlns:p14="http://schemas.microsoft.com/office/powerpoint/2010/main" val="3917965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Phase IV: Implementation</a:t>
            </a:r>
          </a:p>
        </p:txBody>
      </p:sp>
      <p:sp>
        <p:nvSpPr>
          <p:cNvPr id="4" name="Footer Placeholder 3"/>
          <p:cNvSpPr>
            <a:spLocks noGrp="1"/>
          </p:cNvSpPr>
          <p:nvPr>
            <p:ph type="ftr" sz="quarter" idx="11"/>
          </p:nvPr>
        </p:nvSpPr>
        <p:spPr>
          <a:xfrm>
            <a:off x="3669792" y="6459785"/>
            <a:ext cx="8522208" cy="365125"/>
          </a:xfrm>
        </p:spPr>
        <p:txBody>
          <a:bodyPr/>
          <a:lstStyle/>
          <a:p>
            <a:pPr lvl="0"/>
            <a:r>
              <a:rPr lang="en-US" sz="2000" dirty="0"/>
              <a:t>Phase Iv: iMPLEMENTATION</a:t>
            </a:r>
          </a:p>
        </p:txBody>
      </p:sp>
      <p:pic>
        <p:nvPicPr>
          <p:cNvPr id="6" name="Picture 5"/>
          <p:cNvPicPr>
            <a:picLocks noChangeAspect="1"/>
          </p:cNvPicPr>
          <p:nvPr/>
        </p:nvPicPr>
        <p:blipFill>
          <a:blip r:embed="rId3"/>
          <a:stretch>
            <a:fillRect/>
          </a:stretch>
        </p:blipFill>
        <p:spPr>
          <a:xfrm>
            <a:off x="2922270" y="1975783"/>
            <a:ext cx="6408420" cy="4245578"/>
          </a:xfrm>
          <a:prstGeom prst="rect">
            <a:avLst/>
          </a:prstGeom>
        </p:spPr>
      </p:pic>
    </p:spTree>
    <p:extLst>
      <p:ext uri="{BB962C8B-B14F-4D97-AF65-F5344CB8AC3E}">
        <p14:creationId xmlns:p14="http://schemas.microsoft.com/office/powerpoint/2010/main" val="2156790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Phase V: Retesting &amp; Future Directions</a:t>
            </a:r>
          </a:p>
        </p:txBody>
      </p:sp>
      <p:sp>
        <p:nvSpPr>
          <p:cNvPr id="3" name="Content Placeholder 2"/>
          <p:cNvSpPr>
            <a:spLocks noGrp="1"/>
          </p:cNvSpPr>
          <p:nvPr>
            <p:ph idx="1"/>
          </p:nvPr>
        </p:nvSpPr>
        <p:spPr>
          <a:xfrm>
            <a:off x="1097280" y="2057400"/>
            <a:ext cx="10058400" cy="3811694"/>
          </a:xfrm>
        </p:spPr>
        <p:txBody>
          <a:bodyPr/>
          <a:lstStyle/>
          <a:p>
            <a:pPr marL="90488" indent="173038">
              <a:lnSpc>
                <a:spcPct val="150000"/>
              </a:lnSpc>
              <a:buFont typeface="Arial" panose="020B0604020202020204" pitchFamily="34" charset="0"/>
              <a:buChar char="•"/>
            </a:pPr>
            <a:r>
              <a:rPr lang="en-CA" sz="2800" dirty="0"/>
              <a:t> Next steps: re-test to see if major changes were effective</a:t>
            </a:r>
          </a:p>
          <a:p>
            <a:pPr marL="90488" indent="173038">
              <a:lnSpc>
                <a:spcPct val="150000"/>
              </a:lnSpc>
              <a:buFont typeface="Arial" panose="020B0604020202020204" pitchFamily="34" charset="0"/>
              <a:buChar char="•"/>
            </a:pPr>
            <a:r>
              <a:rPr lang="en-CA" sz="2800" dirty="0"/>
              <a:t> Target additional problem areas we couldn’t address during the </a:t>
            </a:r>
            <a:br>
              <a:rPr lang="en-CA" sz="2800" dirty="0"/>
            </a:br>
            <a:r>
              <a:rPr lang="en-CA" sz="2800" dirty="0"/>
              <a:t>   first round of testing</a:t>
            </a:r>
          </a:p>
          <a:p>
            <a:pPr marL="90488" indent="173038">
              <a:lnSpc>
                <a:spcPct val="150000"/>
              </a:lnSpc>
              <a:buFont typeface="Arial" panose="020B0604020202020204" pitchFamily="34" charset="0"/>
              <a:buChar char="•"/>
            </a:pPr>
            <a:r>
              <a:rPr lang="en-CA" sz="2800" dirty="0"/>
              <a:t> Future testing: mobile website</a:t>
            </a:r>
          </a:p>
          <a:p>
            <a:endParaRPr lang="en-CA" dirty="0"/>
          </a:p>
        </p:txBody>
      </p:sp>
      <p:sp>
        <p:nvSpPr>
          <p:cNvPr id="4" name="Footer Placeholder 3"/>
          <p:cNvSpPr>
            <a:spLocks noGrp="1"/>
          </p:cNvSpPr>
          <p:nvPr>
            <p:ph type="ftr" sz="quarter" idx="11"/>
          </p:nvPr>
        </p:nvSpPr>
        <p:spPr>
          <a:xfrm>
            <a:off x="3686185" y="6459785"/>
            <a:ext cx="7688951" cy="365125"/>
          </a:xfrm>
        </p:spPr>
        <p:txBody>
          <a:bodyPr/>
          <a:lstStyle/>
          <a:p>
            <a:pPr lvl="0" algn="r"/>
            <a:r>
              <a:rPr lang="en-US" sz="2000" dirty="0"/>
              <a:t>Phase v: RETESTING</a:t>
            </a:r>
          </a:p>
        </p:txBody>
      </p:sp>
    </p:spTree>
    <p:extLst>
      <p:ext uri="{BB962C8B-B14F-4D97-AF65-F5344CB8AC3E}">
        <p14:creationId xmlns:p14="http://schemas.microsoft.com/office/powerpoint/2010/main" val="698271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Usability Testing Methods</a:t>
            </a:r>
          </a:p>
        </p:txBody>
      </p:sp>
      <p:sp>
        <p:nvSpPr>
          <p:cNvPr id="6" name="Text Placeholder 5"/>
          <p:cNvSpPr>
            <a:spLocks noGrp="1"/>
          </p:cNvSpPr>
          <p:nvPr>
            <p:ph type="body" idx="1"/>
          </p:nvPr>
        </p:nvSpPr>
        <p:spPr/>
        <p:txBody>
          <a:bodyPr>
            <a:normAutofit/>
          </a:bodyPr>
          <a:lstStyle/>
          <a:p>
            <a:r>
              <a:rPr lang="en-US" sz="3200" dirty="0">
                <a:solidFill>
                  <a:schemeClr val="tx1"/>
                </a:solidFill>
              </a:rPr>
              <a:t>1. </a:t>
            </a:r>
            <a:r>
              <a:rPr lang="en-US" sz="3200" b="1" dirty="0">
                <a:solidFill>
                  <a:schemeClr val="accent5">
                    <a:lumMod val="75000"/>
                  </a:schemeClr>
                </a:solidFill>
              </a:rPr>
              <a:t>Task scenarios</a:t>
            </a:r>
          </a:p>
        </p:txBody>
      </p:sp>
      <p:sp>
        <p:nvSpPr>
          <p:cNvPr id="3" name="Content Placeholder 2"/>
          <p:cNvSpPr>
            <a:spLocks noGrp="1"/>
          </p:cNvSpPr>
          <p:nvPr>
            <p:ph sz="half" idx="2"/>
          </p:nvPr>
        </p:nvSpPr>
        <p:spPr/>
        <p:txBody>
          <a:bodyPr/>
          <a:lstStyle/>
          <a:p>
            <a:pPr>
              <a:buFont typeface="Wingdings" panose="05000000000000000000" pitchFamily="2" charset="2"/>
              <a:buChar char="v"/>
            </a:pPr>
            <a:endParaRPr lang="en-CA" dirty="0"/>
          </a:p>
          <a:p>
            <a:endParaRPr lang="en-CA" dirty="0"/>
          </a:p>
        </p:txBody>
      </p:sp>
      <p:sp>
        <p:nvSpPr>
          <p:cNvPr id="7" name="Text Placeholder 6"/>
          <p:cNvSpPr>
            <a:spLocks noGrp="1"/>
          </p:cNvSpPr>
          <p:nvPr>
            <p:ph type="body" sz="quarter" idx="3"/>
          </p:nvPr>
        </p:nvSpPr>
        <p:spPr/>
        <p:txBody>
          <a:bodyPr/>
          <a:lstStyle/>
          <a:p>
            <a:pPr lvl="0">
              <a:buClr>
                <a:srgbClr val="99CB38"/>
              </a:buClr>
            </a:pPr>
            <a:r>
              <a:rPr lang="en-US" sz="3200" dirty="0">
                <a:solidFill>
                  <a:prstClr val="black"/>
                </a:solidFill>
              </a:rPr>
              <a:t>2. </a:t>
            </a:r>
            <a:r>
              <a:rPr lang="en-US" sz="3200" b="1" dirty="0">
                <a:solidFill>
                  <a:schemeClr val="accent5">
                    <a:lumMod val="75000"/>
                  </a:schemeClr>
                </a:solidFill>
              </a:rPr>
              <a:t>Card sorting</a:t>
            </a:r>
          </a:p>
        </p:txBody>
      </p:sp>
      <p:pic>
        <p:nvPicPr>
          <p:cNvPr id="9" name="Content Placeholder 8"/>
          <p:cNvPicPr>
            <a:picLocks noGrp="1" noChangeAspect="1"/>
          </p:cNvPicPr>
          <p:nvPr>
            <p:ph sz="quarter" idx="4"/>
          </p:nvPr>
        </p:nvPicPr>
        <p:blipFill>
          <a:blip r:embed="rId3"/>
          <a:stretch>
            <a:fillRect/>
          </a:stretch>
        </p:blipFill>
        <p:spPr>
          <a:xfrm>
            <a:off x="6218555" y="2862179"/>
            <a:ext cx="4937125" cy="2818509"/>
          </a:xfrm>
          <a:prstGeom prst="rect">
            <a:avLst/>
          </a:prstGeom>
        </p:spPr>
      </p:pic>
      <p:sp>
        <p:nvSpPr>
          <p:cNvPr id="12" name="Footer Placeholder 11"/>
          <p:cNvSpPr>
            <a:spLocks noGrp="1"/>
          </p:cNvSpPr>
          <p:nvPr>
            <p:ph type="ftr" sz="quarter" idx="11"/>
          </p:nvPr>
        </p:nvSpPr>
        <p:spPr>
          <a:xfrm>
            <a:off x="1097280" y="6459785"/>
            <a:ext cx="7411709" cy="365125"/>
          </a:xfrm>
        </p:spPr>
        <p:txBody>
          <a:bodyPr/>
          <a:lstStyle/>
          <a:p>
            <a:pPr algn="l"/>
            <a:r>
              <a:rPr lang="en-US" sz="2000" dirty="0"/>
              <a:t>Phase I: Planning</a:t>
            </a:r>
          </a:p>
        </p:txBody>
      </p:sp>
      <p:pic>
        <p:nvPicPr>
          <p:cNvPr id="10" name="Picture 9"/>
          <p:cNvPicPr>
            <a:picLocks noChangeAspect="1"/>
          </p:cNvPicPr>
          <p:nvPr/>
        </p:nvPicPr>
        <p:blipFill>
          <a:blip r:embed="rId4"/>
          <a:stretch>
            <a:fillRect/>
          </a:stretch>
        </p:blipFill>
        <p:spPr>
          <a:xfrm>
            <a:off x="1438207" y="2862179"/>
            <a:ext cx="4255905" cy="2818510"/>
          </a:xfrm>
          <a:prstGeom prst="rect">
            <a:avLst/>
          </a:prstGeom>
        </p:spPr>
      </p:pic>
    </p:spTree>
    <p:extLst>
      <p:ext uri="{BB962C8B-B14F-4D97-AF65-F5344CB8AC3E}">
        <p14:creationId xmlns:p14="http://schemas.microsoft.com/office/powerpoint/2010/main" val="35030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Takeaways &amp; Lessons Learned</a:t>
            </a:r>
          </a:p>
        </p:txBody>
      </p:sp>
      <p:sp>
        <p:nvSpPr>
          <p:cNvPr id="3" name="Content Placeholder 2"/>
          <p:cNvSpPr>
            <a:spLocks noGrp="1"/>
          </p:cNvSpPr>
          <p:nvPr>
            <p:ph idx="1"/>
          </p:nvPr>
        </p:nvSpPr>
        <p:spPr>
          <a:xfrm>
            <a:off x="1097280" y="2011680"/>
            <a:ext cx="10058400" cy="4230624"/>
          </a:xfrm>
        </p:spPr>
        <p:txBody>
          <a:bodyPr>
            <a:normAutofit lnSpcReduction="10000"/>
          </a:bodyPr>
          <a:lstStyle/>
          <a:p>
            <a:pPr marL="90488" indent="173038">
              <a:buFont typeface="Arial" panose="020B0604020202020204" pitchFamily="34" charset="0"/>
              <a:buChar char="•"/>
            </a:pPr>
            <a:r>
              <a:rPr lang="en-CA" sz="2800" dirty="0"/>
              <a:t> Know your audience! </a:t>
            </a:r>
          </a:p>
          <a:p>
            <a:pPr marL="90488" indent="173038">
              <a:buFont typeface="Arial" panose="020B0604020202020204" pitchFamily="34" charset="0"/>
              <a:buChar char="•"/>
            </a:pPr>
            <a:r>
              <a:rPr lang="en-CA" sz="2800" dirty="0"/>
              <a:t> Aim for less experienced users if possible</a:t>
            </a:r>
          </a:p>
          <a:p>
            <a:pPr marL="90488" indent="173038">
              <a:buFont typeface="Arial" panose="020B0604020202020204" pitchFamily="34" charset="0"/>
              <a:buChar char="•"/>
            </a:pPr>
            <a:r>
              <a:rPr lang="en-CA" sz="2800" dirty="0"/>
              <a:t> Consider timing of testing – exams!!</a:t>
            </a:r>
          </a:p>
          <a:p>
            <a:pPr marL="90488" indent="173038">
              <a:buFont typeface="Arial" panose="020B0604020202020204" pitchFamily="34" charset="0"/>
              <a:buChar char="•"/>
            </a:pPr>
            <a:r>
              <a:rPr lang="en-CA" sz="2800" dirty="0"/>
              <a:t> Assemble a usability team</a:t>
            </a:r>
          </a:p>
          <a:p>
            <a:pPr marL="90488" indent="173038">
              <a:buFont typeface="Arial" panose="020B0604020202020204" pitchFamily="34" charset="0"/>
              <a:buChar char="•"/>
            </a:pPr>
            <a:r>
              <a:rPr lang="en-CA" sz="2800" dirty="0"/>
              <a:t> Set clear success criteria (task scenarios)</a:t>
            </a:r>
          </a:p>
          <a:p>
            <a:pPr marL="90488" indent="173038">
              <a:buFont typeface="Arial" panose="020B0604020202020204" pitchFamily="34" charset="0"/>
              <a:buChar char="•"/>
            </a:pPr>
            <a:r>
              <a:rPr lang="en-CA" sz="2800" dirty="0"/>
              <a:t> Pilot test card definitions (card sorting)</a:t>
            </a:r>
          </a:p>
          <a:p>
            <a:pPr marL="90488" indent="173038">
              <a:buFont typeface="Arial" panose="020B0604020202020204" pitchFamily="34" charset="0"/>
              <a:buChar char="•"/>
            </a:pPr>
            <a:r>
              <a:rPr lang="en-CA" sz="2800" dirty="0"/>
              <a:t> Data volume + manageability </a:t>
            </a:r>
          </a:p>
          <a:p>
            <a:pPr marL="90488" indent="173038">
              <a:buFont typeface="Arial" panose="020B0604020202020204" pitchFamily="34" charset="0"/>
              <a:buChar char="•"/>
            </a:pPr>
            <a:r>
              <a:rPr lang="en-CA" sz="2800" dirty="0"/>
              <a:t> Prioritize what to test and what to change</a:t>
            </a:r>
            <a:endParaRPr lang="en-CA"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844" y="2820924"/>
            <a:ext cx="3369564" cy="2368296"/>
          </a:xfrm>
          <a:prstGeom prst="rect">
            <a:avLst/>
          </a:prstGeom>
        </p:spPr>
      </p:pic>
    </p:spTree>
    <p:extLst>
      <p:ext uri="{BB962C8B-B14F-4D97-AF65-F5344CB8AC3E}">
        <p14:creationId xmlns:p14="http://schemas.microsoft.com/office/powerpoint/2010/main" val="30698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Questions?</a:t>
            </a:r>
          </a:p>
        </p:txBody>
      </p:sp>
      <p:sp>
        <p:nvSpPr>
          <p:cNvPr id="3" name="Content Placeholder 2"/>
          <p:cNvSpPr>
            <a:spLocks noGrp="1"/>
          </p:cNvSpPr>
          <p:nvPr>
            <p:ph idx="1"/>
          </p:nvPr>
        </p:nvSpPr>
        <p:spPr>
          <a:xfrm>
            <a:off x="1097280" y="2053388"/>
            <a:ext cx="10058400" cy="3815705"/>
          </a:xfrm>
        </p:spPr>
        <p:txBody>
          <a:bodyPr>
            <a:normAutofit lnSpcReduction="10000"/>
          </a:bodyPr>
          <a:lstStyle/>
          <a:p>
            <a:pPr marL="90488" indent="173038">
              <a:buFont typeface="Arial" panose="020B0604020202020204" pitchFamily="34" charset="0"/>
              <a:buChar char="•"/>
            </a:pPr>
            <a:r>
              <a:rPr lang="en-CA" sz="3600" dirty="0"/>
              <a:t> Drop </a:t>
            </a:r>
            <a:r>
              <a:rPr lang="en-CA" sz="3600" dirty="0" smtClean="0"/>
              <a:t>us </a:t>
            </a:r>
            <a:r>
              <a:rPr lang="en-CA" sz="3600" dirty="0"/>
              <a:t>a line! </a:t>
            </a:r>
          </a:p>
          <a:p>
            <a:pPr marL="90488" indent="0">
              <a:buNone/>
            </a:pPr>
            <a:r>
              <a:rPr lang="en-CA" sz="3600" dirty="0"/>
              <a:t>    </a:t>
            </a:r>
            <a:br>
              <a:rPr lang="en-CA" sz="3600" dirty="0"/>
            </a:br>
            <a:r>
              <a:rPr lang="en-CA" sz="3600" dirty="0"/>
              <a:t>              Sarah Guay, </a:t>
            </a:r>
            <a:r>
              <a:rPr lang="en-CA" sz="3600" dirty="0" smtClean="0">
                <a:hlinkClick r:id="rId2"/>
              </a:rPr>
              <a:t>sarah.guay@utoronto.ca</a:t>
            </a:r>
            <a:endParaRPr lang="en-CA" sz="3600" dirty="0" smtClean="0"/>
          </a:p>
          <a:p>
            <a:pPr marL="90488" indent="0">
              <a:buNone/>
            </a:pPr>
            <a:r>
              <a:rPr lang="en-CA" sz="3600" dirty="0"/>
              <a:t>	</a:t>
            </a:r>
            <a:r>
              <a:rPr lang="en-CA" sz="3600" dirty="0" smtClean="0"/>
              <a:t>Sue Reynolds, </a:t>
            </a:r>
            <a:r>
              <a:rPr lang="en-CA" sz="3600" dirty="0" smtClean="0">
                <a:hlinkClick r:id="rId3"/>
              </a:rPr>
              <a:t>sreynolds@utsc.utoronto.ca</a:t>
            </a:r>
            <a:r>
              <a:rPr lang="en-CA" sz="3600" dirty="0" smtClean="0"/>
              <a:t> </a:t>
            </a:r>
            <a:endParaRPr lang="en-CA" sz="3600" dirty="0"/>
          </a:p>
          <a:p>
            <a:pPr marL="90488" indent="0">
              <a:buNone/>
            </a:pPr>
            <a:endParaRPr lang="en-CA" sz="3600" dirty="0"/>
          </a:p>
          <a:p>
            <a:pPr marL="90488" indent="0" algn="ctr">
              <a:buNone/>
            </a:pPr>
            <a:r>
              <a:rPr lang="en-CA" sz="5400" b="1" dirty="0"/>
              <a:t>THANK YOU! </a:t>
            </a:r>
            <a:r>
              <a:rPr lang="en-CA" sz="5400" b="1" dirty="0">
                <a:sym typeface="Wingdings" panose="05000000000000000000" pitchFamily="2" charset="2"/>
              </a:rPr>
              <a:t> </a:t>
            </a:r>
            <a:endParaRPr lang="en-CA" sz="5400" b="1" dirty="0"/>
          </a:p>
          <a:p>
            <a:pPr>
              <a:buFont typeface="Wingdings" panose="05000000000000000000" pitchFamily="2" charset="2"/>
              <a:buChar char="v"/>
            </a:pPr>
            <a:endParaRPr lang="en-CA" dirty="0"/>
          </a:p>
          <a:p>
            <a:endParaRPr lang="en-CA" dirty="0"/>
          </a:p>
        </p:txBody>
      </p:sp>
    </p:spTree>
    <p:extLst>
      <p:ext uri="{BB962C8B-B14F-4D97-AF65-F5344CB8AC3E}">
        <p14:creationId xmlns:p14="http://schemas.microsoft.com/office/powerpoint/2010/main" val="266632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References</a:t>
            </a:r>
          </a:p>
        </p:txBody>
      </p:sp>
      <p:sp>
        <p:nvSpPr>
          <p:cNvPr id="3" name="Content Placeholder 2"/>
          <p:cNvSpPr>
            <a:spLocks noGrp="1"/>
          </p:cNvSpPr>
          <p:nvPr>
            <p:ph idx="1"/>
          </p:nvPr>
        </p:nvSpPr>
        <p:spPr>
          <a:xfrm>
            <a:off x="1097280" y="2133600"/>
            <a:ext cx="10580370" cy="4171950"/>
          </a:xfrm>
        </p:spPr>
        <p:txBody>
          <a:bodyPr/>
          <a:lstStyle/>
          <a:p>
            <a:pPr marL="90488" indent="173038">
              <a:buFont typeface="Arial" panose="020B0604020202020204" pitchFamily="34" charset="0"/>
              <a:buChar char="•"/>
            </a:pPr>
            <a:r>
              <a:rPr lang="en-CA" sz="2800" dirty="0"/>
              <a:t> Blakiston, R. (2015). </a:t>
            </a:r>
            <a:r>
              <a:rPr lang="en-CA" sz="2800" i="1" dirty="0"/>
              <a:t>Usability testing: A practical guide for librarians. </a:t>
            </a:r>
            <a:r>
              <a:rPr lang="en-CA" sz="2800" dirty="0"/>
              <a:t>London: UK: Rowman &amp; Littlefield. </a:t>
            </a:r>
          </a:p>
          <a:p>
            <a:pPr marL="90488" indent="173038">
              <a:buFont typeface="Arial" panose="020B0604020202020204" pitchFamily="34" charset="0"/>
              <a:buChar char="•"/>
            </a:pPr>
            <a:r>
              <a:rPr lang="en-CA" sz="2800" dirty="0"/>
              <a:t> Emanuel, J. (2013). Usability testing in libraries: Methods, limitations, and implications. </a:t>
            </a:r>
            <a:r>
              <a:rPr lang="en-CA" sz="2800" i="1" dirty="0"/>
              <a:t>OCLC Systems &amp; Services, 29</a:t>
            </a:r>
            <a:r>
              <a:rPr lang="en-CA" sz="2800" dirty="0"/>
              <a:t>(4), 204-217.</a:t>
            </a:r>
          </a:p>
          <a:p>
            <a:pPr marL="90488" indent="173038">
              <a:buFont typeface="Arial" panose="020B0604020202020204" pitchFamily="34" charset="0"/>
              <a:buChar char="•"/>
            </a:pPr>
            <a:r>
              <a:rPr lang="en-CA" sz="2800" dirty="0"/>
              <a:t> Nielsen, J. (2012). How many test users in a usability study? Retrieved from </a:t>
            </a:r>
            <a:r>
              <a:rPr lang="en-CA" sz="2800" dirty="0">
                <a:hlinkClick r:id="rId2"/>
              </a:rPr>
              <a:t>https://www.nngroup.com/articles/how-many-test-users/</a:t>
            </a:r>
            <a:r>
              <a:rPr lang="en-CA" sz="2800" dirty="0"/>
              <a:t> </a:t>
            </a:r>
          </a:p>
          <a:p>
            <a:pPr marL="90488" indent="173038">
              <a:buFont typeface="Arial" panose="020B0604020202020204" pitchFamily="34" charset="0"/>
              <a:buChar char="•"/>
            </a:pPr>
            <a:r>
              <a:rPr lang="en-CA" sz="2800" dirty="0"/>
              <a:t> Usability.gov. (n.d.). Card sorting. Retrieved from </a:t>
            </a:r>
            <a:r>
              <a:rPr lang="en-CA" sz="2800" dirty="0">
                <a:hlinkClick r:id="rId3"/>
              </a:rPr>
              <a:t>https://www.usability.gov/how-to-and-tools/methods/card-sorting.html</a:t>
            </a:r>
            <a:r>
              <a:rPr lang="en-CA" sz="2800" dirty="0"/>
              <a:t> </a:t>
            </a:r>
          </a:p>
          <a:p>
            <a:pPr>
              <a:buFont typeface="Wingdings" panose="05000000000000000000" pitchFamily="2" charset="2"/>
              <a:buChar char="v"/>
            </a:pPr>
            <a:endParaRPr lang="en-CA" dirty="0"/>
          </a:p>
          <a:p>
            <a:endParaRPr lang="en-CA" dirty="0"/>
          </a:p>
        </p:txBody>
      </p:sp>
    </p:spTree>
    <p:extLst>
      <p:ext uri="{BB962C8B-B14F-4D97-AF65-F5344CB8AC3E}">
        <p14:creationId xmlns:p14="http://schemas.microsoft.com/office/powerpoint/2010/main" val="3904568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5818" y="125942"/>
            <a:ext cx="10058400" cy="1450975"/>
          </a:xfrm>
        </p:spPr>
        <p:txBody>
          <a:bodyPr/>
          <a:lstStyle/>
          <a:p>
            <a:r>
              <a:rPr lang="en-CA" b="1" dirty="0"/>
              <a:t>Usability Lifecycle</a:t>
            </a:r>
          </a:p>
        </p:txBody>
      </p:sp>
      <p:sp>
        <p:nvSpPr>
          <p:cNvPr id="3" name="Content Placeholder 2"/>
          <p:cNvSpPr>
            <a:spLocks noGrp="1"/>
          </p:cNvSpPr>
          <p:nvPr>
            <p:ph idx="4294967295"/>
          </p:nvPr>
        </p:nvSpPr>
        <p:spPr>
          <a:xfrm>
            <a:off x="2133600" y="1846263"/>
            <a:ext cx="10058400" cy="4022725"/>
          </a:xfrm>
        </p:spPr>
        <p:txBody>
          <a:bodyPr/>
          <a:lstStyle/>
          <a:p>
            <a:pPr marL="0" indent="0">
              <a:buNone/>
            </a:pPr>
            <a:endParaRPr lang="en-CA" dirty="0"/>
          </a:p>
          <a:p>
            <a:endParaRPr lang="en-CA" dirty="0"/>
          </a:p>
        </p:txBody>
      </p:sp>
      <p:graphicFrame>
        <p:nvGraphicFramePr>
          <p:cNvPr id="4" name="Diagram 3"/>
          <p:cNvGraphicFramePr/>
          <p:nvPr>
            <p:extLst>
              <p:ext uri="{D42A27DB-BD31-4B8C-83A1-F6EECF244321}">
                <p14:modId xmlns:p14="http://schemas.microsoft.com/office/powerpoint/2010/main" val="2631672275"/>
              </p:ext>
            </p:extLst>
          </p:nvPr>
        </p:nvGraphicFramePr>
        <p:xfrm>
          <a:off x="3823855" y="237681"/>
          <a:ext cx="8215745" cy="5631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715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Phase I: Planning</a:t>
            </a:r>
          </a:p>
        </p:txBody>
      </p:sp>
      <p:sp>
        <p:nvSpPr>
          <p:cNvPr id="3" name="Content Placeholder 2"/>
          <p:cNvSpPr>
            <a:spLocks noGrp="1"/>
          </p:cNvSpPr>
          <p:nvPr>
            <p:ph idx="1"/>
          </p:nvPr>
        </p:nvSpPr>
        <p:spPr>
          <a:xfrm>
            <a:off x="1097280" y="2060448"/>
            <a:ext cx="10058400" cy="3808645"/>
          </a:xfrm>
        </p:spPr>
        <p:txBody>
          <a:bodyPr/>
          <a:lstStyle/>
          <a:p>
            <a:pPr marL="90488" indent="173038">
              <a:buFont typeface="Arial" panose="020B0604020202020204" pitchFamily="34" charset="0"/>
              <a:buChar char="•"/>
            </a:pPr>
            <a:r>
              <a:rPr lang="en-CA" sz="3200" dirty="0"/>
              <a:t> Determine purpose and method(s) of testing</a:t>
            </a:r>
          </a:p>
          <a:p>
            <a:pPr marL="90488" indent="173038">
              <a:buFont typeface="Arial" panose="020B0604020202020204" pitchFamily="34" charset="0"/>
              <a:buChar char="•"/>
            </a:pPr>
            <a:r>
              <a:rPr lang="en-CA" sz="3200" dirty="0"/>
              <a:t> Define target audience and user tasks</a:t>
            </a:r>
          </a:p>
          <a:p>
            <a:pPr marL="90488" indent="173038">
              <a:buFont typeface="Arial" panose="020B0604020202020204" pitchFamily="34" charset="0"/>
              <a:buChar char="•"/>
            </a:pPr>
            <a:r>
              <a:rPr lang="en-CA" sz="3200" dirty="0"/>
              <a:t> Recruit participants</a:t>
            </a:r>
          </a:p>
          <a:p>
            <a:pPr marL="90488" indent="173038">
              <a:buFont typeface="Arial" panose="020B0604020202020204" pitchFamily="34" charset="0"/>
              <a:buChar char="•"/>
            </a:pPr>
            <a:r>
              <a:rPr lang="en-CA" sz="3200" dirty="0"/>
              <a:t> Prep materials (e.g. testing documentation)</a:t>
            </a:r>
          </a:p>
          <a:p>
            <a:pPr marL="90488" indent="173038">
              <a:buFont typeface="Arial" panose="020B0604020202020204" pitchFamily="34" charset="0"/>
              <a:buChar char="•"/>
            </a:pPr>
            <a:r>
              <a:rPr lang="en-CA" sz="3200" dirty="0"/>
              <a:t> Plan sessions / schedule participants</a:t>
            </a:r>
          </a:p>
          <a:p>
            <a:pPr>
              <a:buFont typeface="Wingdings" panose="05000000000000000000" pitchFamily="2" charset="2"/>
              <a:buChar char="v"/>
            </a:pPr>
            <a:endParaRPr lang="en-CA" dirty="0"/>
          </a:p>
          <a:p>
            <a:endParaRPr lang="en-CA" dirty="0"/>
          </a:p>
        </p:txBody>
      </p:sp>
      <p:sp>
        <p:nvSpPr>
          <p:cNvPr id="4" name="Footer Placeholder 3"/>
          <p:cNvSpPr>
            <a:spLocks noGrp="1"/>
          </p:cNvSpPr>
          <p:nvPr>
            <p:ph type="ftr" sz="quarter" idx="11"/>
          </p:nvPr>
        </p:nvSpPr>
        <p:spPr>
          <a:xfrm>
            <a:off x="1097280" y="6459785"/>
            <a:ext cx="7411709" cy="365125"/>
          </a:xfrm>
        </p:spPr>
        <p:txBody>
          <a:bodyPr/>
          <a:lstStyle/>
          <a:p>
            <a:pPr algn="l"/>
            <a:r>
              <a:rPr lang="en-US" sz="2000" dirty="0"/>
              <a:t>Phase I: Planning</a:t>
            </a:r>
          </a:p>
        </p:txBody>
      </p:sp>
    </p:spTree>
    <p:extLst>
      <p:ext uri="{BB962C8B-B14F-4D97-AF65-F5344CB8AC3E}">
        <p14:creationId xmlns:p14="http://schemas.microsoft.com/office/powerpoint/2010/main" val="3594958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Target Audience and User Tasks</a:t>
            </a:r>
          </a:p>
        </p:txBody>
      </p:sp>
      <p:sp>
        <p:nvSpPr>
          <p:cNvPr id="3" name="Content Placeholder 2"/>
          <p:cNvSpPr>
            <a:spLocks noGrp="1"/>
          </p:cNvSpPr>
          <p:nvPr>
            <p:ph idx="1"/>
          </p:nvPr>
        </p:nvSpPr>
        <p:spPr>
          <a:xfrm>
            <a:off x="1097280" y="2032704"/>
            <a:ext cx="10704576" cy="3836389"/>
          </a:xfrm>
        </p:spPr>
        <p:txBody>
          <a:bodyPr>
            <a:normAutofit/>
          </a:bodyPr>
          <a:lstStyle/>
          <a:p>
            <a:pPr marL="90488" indent="173038">
              <a:buFont typeface="Arial" panose="020B0604020202020204" pitchFamily="34" charset="0"/>
              <a:buChar char="•"/>
            </a:pPr>
            <a:r>
              <a:rPr lang="en-CA" sz="3200" dirty="0"/>
              <a:t> User profile</a:t>
            </a:r>
          </a:p>
          <a:p>
            <a:pPr marL="90488" indent="173038">
              <a:buFont typeface="Arial" panose="020B0604020202020204" pitchFamily="34" charset="0"/>
              <a:buChar char="•"/>
            </a:pPr>
            <a:r>
              <a:rPr lang="en-CA" sz="3200" dirty="0"/>
              <a:t> What are our </a:t>
            </a:r>
            <a:r>
              <a:rPr lang="en-CA" sz="3200" dirty="0" smtClean="0"/>
              <a:t>user needs?  </a:t>
            </a:r>
            <a:r>
              <a:rPr lang="en-CA" sz="3200" dirty="0"/>
              <a:t/>
            </a:r>
            <a:br>
              <a:rPr lang="en-CA" sz="3200" dirty="0"/>
            </a:br>
            <a:r>
              <a:rPr lang="en-CA" sz="3200" dirty="0"/>
              <a:t>   How are they using the website?</a:t>
            </a:r>
            <a:r>
              <a:rPr lang="en-CA" sz="900" dirty="0"/>
              <a:t> </a:t>
            </a:r>
            <a:br>
              <a:rPr lang="en-CA" sz="900" dirty="0"/>
            </a:br>
            <a:r>
              <a:rPr lang="en-CA" sz="900" dirty="0"/>
              <a:t> </a:t>
            </a:r>
            <a:endParaRPr lang="en-CA" sz="3200" dirty="0"/>
          </a:p>
          <a:p>
            <a:pPr marL="722313" lvl="1" indent="173038">
              <a:buFont typeface="Arial" panose="020B0604020202020204" pitchFamily="34" charset="0"/>
              <a:buChar char="•"/>
            </a:pPr>
            <a:r>
              <a:rPr lang="en-CA" sz="3200" dirty="0"/>
              <a:t> Library staff </a:t>
            </a:r>
            <a:r>
              <a:rPr lang="en-CA" sz="3200" dirty="0" smtClean="0"/>
              <a:t>feedback</a:t>
            </a:r>
          </a:p>
          <a:p>
            <a:pPr marL="722313" lvl="1" indent="173038">
              <a:buFont typeface="Arial" panose="020B0604020202020204" pitchFamily="34" charset="0"/>
              <a:buChar char="•"/>
            </a:pPr>
            <a:r>
              <a:rPr lang="en-CA" sz="3200" dirty="0" smtClean="0"/>
              <a:t> Participant </a:t>
            </a:r>
            <a:r>
              <a:rPr lang="en-CA" sz="3200" dirty="0"/>
              <a:t>feedback</a:t>
            </a:r>
          </a:p>
          <a:p>
            <a:pPr marL="722313" lvl="1" indent="173038">
              <a:buFont typeface="Arial" panose="020B0604020202020204" pitchFamily="34" charset="0"/>
              <a:buChar char="•"/>
            </a:pPr>
            <a:r>
              <a:rPr lang="en-CA" sz="3200" dirty="0" smtClean="0"/>
              <a:t> </a:t>
            </a:r>
            <a:r>
              <a:rPr lang="en-CA" sz="3200" dirty="0"/>
              <a:t>Reference statistics</a:t>
            </a:r>
          </a:p>
          <a:p>
            <a:pPr marL="722313" lvl="1" indent="173038">
              <a:buFont typeface="Arial" panose="020B0604020202020204" pitchFamily="34" charset="0"/>
              <a:buChar char="•"/>
            </a:pPr>
            <a:r>
              <a:rPr lang="en-CA" sz="3200" dirty="0"/>
              <a:t> Website </a:t>
            </a:r>
            <a:r>
              <a:rPr lang="en-CA" sz="3200" dirty="0" smtClean="0"/>
              <a:t>analytics</a:t>
            </a:r>
            <a:endParaRPr lang="en-CA" sz="2600" dirty="0"/>
          </a:p>
          <a:p>
            <a:pPr marL="383096" lvl="1" indent="173038">
              <a:buFont typeface="Arial" panose="020B0604020202020204" pitchFamily="34" charset="0"/>
              <a:buChar char="•"/>
            </a:pPr>
            <a:endParaRPr lang="en-CA" sz="2800" dirty="0"/>
          </a:p>
          <a:p>
            <a:pPr>
              <a:buFont typeface="Wingdings" panose="05000000000000000000" pitchFamily="2" charset="2"/>
              <a:buChar char="v"/>
            </a:pPr>
            <a:endParaRPr lang="en-CA" dirty="0"/>
          </a:p>
          <a:p>
            <a:endParaRPr lang="en-CA" dirty="0"/>
          </a:p>
        </p:txBody>
      </p:sp>
      <p:sp>
        <p:nvSpPr>
          <p:cNvPr id="4" name="Footer Placeholder 3"/>
          <p:cNvSpPr>
            <a:spLocks noGrp="1"/>
          </p:cNvSpPr>
          <p:nvPr>
            <p:ph type="ftr" sz="quarter" idx="11"/>
          </p:nvPr>
        </p:nvSpPr>
        <p:spPr>
          <a:xfrm>
            <a:off x="1097280" y="6459785"/>
            <a:ext cx="7411709" cy="365125"/>
          </a:xfrm>
        </p:spPr>
        <p:txBody>
          <a:bodyPr/>
          <a:lstStyle/>
          <a:p>
            <a:pPr algn="l"/>
            <a:r>
              <a:rPr lang="en-US" sz="2000" dirty="0"/>
              <a:t>Phase I: Planning</a:t>
            </a:r>
          </a:p>
        </p:txBody>
      </p:sp>
      <p:pic>
        <p:nvPicPr>
          <p:cNvPr id="6" name="Picture 5"/>
          <p:cNvPicPr>
            <a:picLocks noChangeAspect="1"/>
          </p:cNvPicPr>
          <p:nvPr/>
        </p:nvPicPr>
        <p:blipFill>
          <a:blip r:embed="rId3">
            <a:duotone>
              <a:srgbClr val="A5A5A5">
                <a:shade val="45000"/>
                <a:satMod val="135000"/>
              </a:srgbClr>
              <a:prstClr val="white"/>
            </a:duotone>
          </a:blip>
          <a:stretch>
            <a:fillRect/>
          </a:stretch>
        </p:blipFill>
        <p:spPr>
          <a:xfrm>
            <a:off x="7533368" y="2032705"/>
            <a:ext cx="3232168" cy="3836389"/>
          </a:xfrm>
          <a:prstGeom prst="rect">
            <a:avLst/>
          </a:prstGeom>
        </p:spPr>
      </p:pic>
      <p:sp>
        <p:nvSpPr>
          <p:cNvPr id="7" name="TextBox 6"/>
          <p:cNvSpPr txBox="1"/>
          <p:nvPr/>
        </p:nvSpPr>
        <p:spPr>
          <a:xfrm>
            <a:off x="8001001" y="1379577"/>
            <a:ext cx="1961444" cy="5478423"/>
          </a:xfrm>
          <a:prstGeom prst="rect">
            <a:avLst/>
          </a:prstGeom>
          <a:noFill/>
        </p:spPr>
        <p:txBody>
          <a:bodyPr wrap="square" rtlCol="0">
            <a:spAutoFit/>
          </a:bodyPr>
          <a:lstStyle/>
          <a:p>
            <a:r>
              <a:rPr lang="en-US" sz="35000" b="1" dirty="0"/>
              <a:t>?</a:t>
            </a:r>
          </a:p>
        </p:txBody>
      </p:sp>
    </p:spTree>
    <p:extLst>
      <p:ext uri="{BB962C8B-B14F-4D97-AF65-F5344CB8AC3E}">
        <p14:creationId xmlns:p14="http://schemas.microsoft.com/office/powerpoint/2010/main" val="1710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Sample User Tasks</a:t>
            </a:r>
          </a:p>
        </p:txBody>
      </p:sp>
      <p:sp>
        <p:nvSpPr>
          <p:cNvPr id="5" name="Footer Placeholder 4"/>
          <p:cNvSpPr>
            <a:spLocks noGrp="1"/>
          </p:cNvSpPr>
          <p:nvPr>
            <p:ph type="ftr" sz="quarter" idx="11"/>
          </p:nvPr>
        </p:nvSpPr>
        <p:spPr>
          <a:xfrm>
            <a:off x="1097278" y="6459785"/>
            <a:ext cx="7411711" cy="365125"/>
          </a:xfrm>
        </p:spPr>
        <p:txBody>
          <a:bodyPr/>
          <a:lstStyle/>
          <a:p>
            <a:pPr algn="l"/>
            <a:r>
              <a:rPr lang="en-US" sz="2000" dirty="0"/>
              <a:t>Phase I: Planning</a:t>
            </a:r>
          </a:p>
        </p:txBody>
      </p:sp>
      <p:pic>
        <p:nvPicPr>
          <p:cNvPr id="11" name="Picture 10"/>
          <p:cNvPicPr>
            <a:picLocks noChangeAspect="1"/>
          </p:cNvPicPr>
          <p:nvPr/>
        </p:nvPicPr>
        <p:blipFill>
          <a:blip r:embed="rId3"/>
          <a:stretch>
            <a:fillRect/>
          </a:stretch>
        </p:blipFill>
        <p:spPr>
          <a:xfrm>
            <a:off x="567090" y="2049959"/>
            <a:ext cx="1651283" cy="1790094"/>
          </a:xfrm>
          <a:prstGeom prst="rect">
            <a:avLst/>
          </a:prstGeom>
        </p:spPr>
      </p:pic>
      <p:pic>
        <p:nvPicPr>
          <p:cNvPr id="13" name="Picture 12"/>
          <p:cNvPicPr>
            <a:picLocks noChangeAspect="1"/>
          </p:cNvPicPr>
          <p:nvPr/>
        </p:nvPicPr>
        <p:blipFill>
          <a:blip r:embed="rId4"/>
          <a:stretch>
            <a:fillRect/>
          </a:stretch>
        </p:blipFill>
        <p:spPr>
          <a:xfrm>
            <a:off x="8508989" y="2104796"/>
            <a:ext cx="3429000" cy="2275284"/>
          </a:xfrm>
          <a:prstGeom prst="rect">
            <a:avLst/>
          </a:prstGeom>
        </p:spPr>
      </p:pic>
      <p:pic>
        <p:nvPicPr>
          <p:cNvPr id="15" name="Picture 14"/>
          <p:cNvPicPr>
            <a:picLocks noChangeAspect="1"/>
          </p:cNvPicPr>
          <p:nvPr/>
        </p:nvPicPr>
        <p:blipFill>
          <a:blip r:embed="rId5"/>
          <a:stretch>
            <a:fillRect/>
          </a:stretch>
        </p:blipFill>
        <p:spPr>
          <a:xfrm>
            <a:off x="368767" y="4178090"/>
            <a:ext cx="1991320" cy="1991320"/>
          </a:xfrm>
          <a:prstGeom prst="rect">
            <a:avLst/>
          </a:prstGeom>
        </p:spPr>
      </p:pic>
      <p:pic>
        <p:nvPicPr>
          <p:cNvPr id="17" name="Picture 16"/>
          <p:cNvPicPr>
            <a:picLocks noChangeAspect="1"/>
          </p:cNvPicPr>
          <p:nvPr/>
        </p:nvPicPr>
        <p:blipFill>
          <a:blip r:embed="rId6"/>
          <a:stretch>
            <a:fillRect/>
          </a:stretch>
        </p:blipFill>
        <p:spPr>
          <a:xfrm>
            <a:off x="6125497" y="2027735"/>
            <a:ext cx="2139134" cy="2510726"/>
          </a:xfrm>
          <a:prstGeom prst="rect">
            <a:avLst/>
          </a:prstGeom>
        </p:spPr>
      </p:pic>
      <p:pic>
        <p:nvPicPr>
          <p:cNvPr id="19" name="Picture 18"/>
          <p:cNvPicPr>
            <a:picLocks noChangeAspect="1"/>
          </p:cNvPicPr>
          <p:nvPr/>
        </p:nvPicPr>
        <p:blipFill>
          <a:blip r:embed="rId7"/>
          <a:stretch>
            <a:fillRect/>
          </a:stretch>
        </p:blipFill>
        <p:spPr>
          <a:xfrm>
            <a:off x="9036293" y="4588224"/>
            <a:ext cx="2901696" cy="1713069"/>
          </a:xfrm>
          <a:prstGeom prst="rect">
            <a:avLst/>
          </a:prstGeom>
        </p:spPr>
      </p:pic>
      <p:pic>
        <p:nvPicPr>
          <p:cNvPr id="21" name="Picture 20"/>
          <p:cNvPicPr>
            <a:picLocks noChangeAspect="1"/>
          </p:cNvPicPr>
          <p:nvPr/>
        </p:nvPicPr>
        <p:blipFill>
          <a:blip r:embed="rId8"/>
          <a:stretch>
            <a:fillRect/>
          </a:stretch>
        </p:blipFill>
        <p:spPr>
          <a:xfrm>
            <a:off x="2663801" y="3872845"/>
            <a:ext cx="3217338" cy="2154946"/>
          </a:xfrm>
          <a:prstGeom prst="rect">
            <a:avLst/>
          </a:prstGeom>
        </p:spPr>
      </p:pic>
      <p:pic>
        <p:nvPicPr>
          <p:cNvPr id="23" name="Picture 22"/>
          <p:cNvPicPr>
            <a:picLocks noChangeAspect="1"/>
          </p:cNvPicPr>
          <p:nvPr/>
        </p:nvPicPr>
        <p:blipFill>
          <a:blip r:embed="rId9"/>
          <a:stretch>
            <a:fillRect/>
          </a:stretch>
        </p:blipFill>
        <p:spPr>
          <a:xfrm>
            <a:off x="2782938" y="2268560"/>
            <a:ext cx="2777993" cy="1073084"/>
          </a:xfrm>
          <a:prstGeom prst="rect">
            <a:avLst/>
          </a:prstGeom>
        </p:spPr>
      </p:pic>
      <p:pic>
        <p:nvPicPr>
          <p:cNvPr id="25" name="Picture 24"/>
          <p:cNvPicPr>
            <a:picLocks noChangeAspect="1"/>
          </p:cNvPicPr>
          <p:nvPr/>
        </p:nvPicPr>
        <p:blipFill>
          <a:blip r:embed="rId10"/>
          <a:stretch>
            <a:fillRect/>
          </a:stretch>
        </p:blipFill>
        <p:spPr>
          <a:xfrm>
            <a:off x="6180306" y="4762908"/>
            <a:ext cx="2556820" cy="1466850"/>
          </a:xfrm>
          <a:prstGeom prst="rect">
            <a:avLst/>
          </a:prstGeom>
        </p:spPr>
      </p:pic>
    </p:spTree>
    <p:extLst>
      <p:ext uri="{BB962C8B-B14F-4D97-AF65-F5344CB8AC3E}">
        <p14:creationId xmlns:p14="http://schemas.microsoft.com/office/powerpoint/2010/main" val="3699611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2441</TotalTime>
  <Words>4274</Words>
  <Application>Microsoft Office PowerPoint</Application>
  <PresentationFormat>Widescreen</PresentationFormat>
  <Paragraphs>423</Paragraphs>
  <Slides>52</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Wingdings</vt:lpstr>
      <vt:lpstr>Retrospect</vt:lpstr>
      <vt:lpstr>Testing, Testing: Understanding Library Website      UX at the University of Toronto Scarborough    </vt:lpstr>
      <vt:lpstr>PowerPoint Presentation</vt:lpstr>
      <vt:lpstr>Usability Testing</vt:lpstr>
      <vt:lpstr>Purpose</vt:lpstr>
      <vt:lpstr>Usability Testing Methods</vt:lpstr>
      <vt:lpstr>Usability Lifecycle</vt:lpstr>
      <vt:lpstr>Phase I: Planning</vt:lpstr>
      <vt:lpstr>Target Audience and User Tasks</vt:lpstr>
      <vt:lpstr>Sample User Tasks</vt:lpstr>
      <vt:lpstr>Recruitment</vt:lpstr>
      <vt:lpstr>Phase II: Testing</vt:lpstr>
      <vt:lpstr>Pilot Testing</vt:lpstr>
      <vt:lpstr>Task Scenarios</vt:lpstr>
      <vt:lpstr>Facilitator Script </vt:lpstr>
      <vt:lpstr>Pre-Test Questionnaire</vt:lpstr>
      <vt:lpstr>Task Scenarios</vt:lpstr>
      <vt:lpstr>Task Scenarios</vt:lpstr>
      <vt:lpstr>Task Scenario Activity</vt:lpstr>
      <vt:lpstr>Task Scenario Activity</vt:lpstr>
      <vt:lpstr>Task Scenario Activity</vt:lpstr>
      <vt:lpstr>Task Scenario Activity</vt:lpstr>
      <vt:lpstr>Task Scenarios</vt:lpstr>
      <vt:lpstr>PowerPoint Presentation</vt:lpstr>
      <vt:lpstr>Post-Task Questionnaire</vt:lpstr>
      <vt:lpstr>Post-Test Questionnaire</vt:lpstr>
      <vt:lpstr>Card Sorting</vt:lpstr>
      <vt:lpstr>Card Sorting</vt:lpstr>
      <vt:lpstr>Card Sorting</vt:lpstr>
      <vt:lpstr>Card Sorting</vt:lpstr>
      <vt:lpstr>Post-Test Discussion</vt:lpstr>
      <vt:lpstr>Card Sort Activity</vt:lpstr>
      <vt:lpstr>Card Sort Activity</vt:lpstr>
      <vt:lpstr>Phase III: Results &amp; Analysis</vt:lpstr>
      <vt:lpstr>Task Scenarios</vt:lpstr>
      <vt:lpstr>Task Scenarios</vt:lpstr>
      <vt:lpstr>Task Scenarios</vt:lpstr>
      <vt:lpstr>Task Scenarios</vt:lpstr>
      <vt:lpstr>Task Scenarios</vt:lpstr>
      <vt:lpstr>Task Scenarios</vt:lpstr>
      <vt:lpstr>Task Scenarios </vt:lpstr>
      <vt:lpstr>Task Scenarios - Major Takeaways</vt:lpstr>
      <vt:lpstr>Card Sorting</vt:lpstr>
      <vt:lpstr>Card Sorting</vt:lpstr>
      <vt:lpstr>Card Sorting</vt:lpstr>
      <vt:lpstr>Card Sorting</vt:lpstr>
      <vt:lpstr>Card Sorting</vt:lpstr>
      <vt:lpstr>Card Sorting - Major Takeaways</vt:lpstr>
      <vt:lpstr>Phase IV: Implementation</vt:lpstr>
      <vt:lpstr>Phase V: Retesting &amp; Future Directions</vt:lpstr>
      <vt:lpstr>Takeaways &amp; Lessons Learned</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dc:creator>
  <cp:lastModifiedBy>Sarah Guay</cp:lastModifiedBy>
  <cp:revision>168</cp:revision>
  <cp:lastPrinted>2018-01-30T16:05:17Z</cp:lastPrinted>
  <dcterms:created xsi:type="dcterms:W3CDTF">2017-03-14T14:57:48Z</dcterms:created>
  <dcterms:modified xsi:type="dcterms:W3CDTF">2018-01-30T16:46:07Z</dcterms:modified>
</cp:coreProperties>
</file>