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89" r:id="rId3"/>
    <p:sldMasterId id="2147483660" r:id="rId4"/>
    <p:sldMasterId id="2147483667" r:id="rId5"/>
    <p:sldMasterId id="2147483675" r:id="rId6"/>
    <p:sldMasterId id="2147483672" r:id="rId7"/>
    <p:sldMasterId id="2147483677" r:id="rId8"/>
    <p:sldMasterId id="2147483679" r:id="rId9"/>
    <p:sldMasterId id="2147483682" r:id="rId10"/>
    <p:sldMasterId id="2147483684" r:id="rId11"/>
    <p:sldMasterId id="2147483692" r:id="rId12"/>
    <p:sldMasterId id="2147483695" r:id="rId13"/>
    <p:sldMasterId id="2147483700" r:id="rId14"/>
    <p:sldMasterId id="2147483705" r:id="rId15"/>
  </p:sldMasterIdLst>
  <p:notesMasterIdLst>
    <p:notesMasterId r:id="rId41"/>
  </p:notesMasterIdLst>
  <p:sldIdLst>
    <p:sldId id="256" r:id="rId16"/>
    <p:sldId id="257" r:id="rId17"/>
    <p:sldId id="258" r:id="rId18"/>
    <p:sldId id="259" r:id="rId19"/>
    <p:sldId id="263" r:id="rId20"/>
    <p:sldId id="264" r:id="rId21"/>
    <p:sldId id="265" r:id="rId22"/>
    <p:sldId id="266" r:id="rId23"/>
    <p:sldId id="270" r:id="rId24"/>
    <p:sldId id="271" r:id="rId25"/>
    <p:sldId id="268" r:id="rId26"/>
    <p:sldId id="272" r:id="rId27"/>
    <p:sldId id="273" r:id="rId28"/>
    <p:sldId id="274" r:id="rId29"/>
    <p:sldId id="275" r:id="rId30"/>
    <p:sldId id="276" r:id="rId31"/>
    <p:sldId id="277" r:id="rId32"/>
    <p:sldId id="284" r:id="rId33"/>
    <p:sldId id="280" r:id="rId34"/>
    <p:sldId id="281" r:id="rId35"/>
    <p:sldId id="282" r:id="rId36"/>
    <p:sldId id="260" r:id="rId37"/>
    <p:sldId id="261" r:id="rId38"/>
    <p:sldId id="262" r:id="rId39"/>
    <p:sldId id="283"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22968" autoAdjust="0"/>
  </p:normalViewPr>
  <p:slideViewPr>
    <p:cSldViewPr>
      <p:cViewPr>
        <p:scale>
          <a:sx n="40" d="100"/>
          <a:sy n="40" d="100"/>
        </p:scale>
        <p:origin x="1939" y="-5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ags" Target="tags/tag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C6042-4D9B-48B5-9278-E6A216DBB91A}" type="datetimeFigureOut">
              <a:rPr lang="en-US" smtClean="0"/>
              <a:pPr/>
              <a:t>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CFD94-5EC6-467A-B5B3-B0F47D4550FD}" type="slidenum">
              <a:rPr lang="en-US" smtClean="0"/>
              <a:pPr/>
              <a:t>‹#›</a:t>
            </a:fld>
            <a:endParaRPr lang="en-US"/>
          </a:p>
        </p:txBody>
      </p:sp>
    </p:spTree>
    <p:extLst>
      <p:ext uri="{BB962C8B-B14F-4D97-AF65-F5344CB8AC3E}">
        <p14:creationId xmlns:p14="http://schemas.microsoft.com/office/powerpoint/2010/main" val="166313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main goals:</a:t>
            </a:r>
          </a:p>
          <a:p>
            <a:endParaRPr lang="en-US" dirty="0" smtClean="0"/>
          </a:p>
          <a:p>
            <a:r>
              <a:rPr lang="en-US" dirty="0" smtClean="0"/>
              <a:t>Identify their feelings, </a:t>
            </a:r>
          </a:p>
          <a:p>
            <a:endParaRPr lang="en-US" dirty="0" smtClean="0"/>
          </a:p>
          <a:p>
            <a:r>
              <a:rPr lang="en-US" dirty="0" smtClean="0"/>
              <a:t>Understand the expectations of their jobs</a:t>
            </a:r>
          </a:p>
          <a:p>
            <a:endParaRPr lang="en-US" dirty="0" smtClean="0"/>
          </a:p>
          <a:p>
            <a:r>
              <a:rPr lang="en-US" dirty="0" smtClean="0"/>
              <a:t>Feel</a:t>
            </a:r>
            <a:r>
              <a:rPr lang="en-US" baseline="0" dirty="0" smtClean="0"/>
              <a:t> an increased comfort in dealing with digital literacy questions.</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a:t>
            </a:fld>
            <a:endParaRPr lang="en-US"/>
          </a:p>
        </p:txBody>
      </p:sp>
    </p:spTree>
    <p:extLst>
      <p:ext uri="{BB962C8B-B14F-4D97-AF65-F5344CB8AC3E}">
        <p14:creationId xmlns:p14="http://schemas.microsoft.com/office/powerpoint/2010/main" val="216879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refined a framework</a:t>
            </a:r>
            <a:r>
              <a:rPr lang="en-CA" baseline="0" dirty="0" smtClean="0"/>
              <a:t> by streamlining the steps one takes when performing troubleshooting. How can we simplify the process to its core so that people can see what’s happening and it can give them some guidance and link it back to our customer service framework. It also helps people focus their service if/when things get mixed up or confused.</a:t>
            </a:r>
          </a:p>
          <a:p>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10</a:t>
            </a:fld>
            <a:endParaRPr lang="en-US"/>
          </a:p>
        </p:txBody>
      </p:sp>
    </p:spTree>
    <p:extLst>
      <p:ext uri="{BB962C8B-B14F-4D97-AF65-F5344CB8AC3E}">
        <p14:creationId xmlns:p14="http://schemas.microsoft.com/office/powerpoint/2010/main" val="400274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where it all comes together</a:t>
            </a:r>
            <a:r>
              <a:rPr lang="en-CA" baseline="0" dirty="0" smtClean="0"/>
              <a:t> and where the gaming begins. </a:t>
            </a:r>
          </a:p>
          <a:p>
            <a:endParaRPr lang="en-CA" baseline="0" dirty="0" smtClean="0"/>
          </a:p>
          <a:p>
            <a:endParaRPr lang="en-CA" baseline="0" dirty="0" smtClean="0"/>
          </a:p>
          <a:p>
            <a:r>
              <a:rPr lang="en-CA" baseline="0" dirty="0" smtClean="0"/>
              <a:t>The class is split into 2 teams and go head to head in each of these 3 games. </a:t>
            </a:r>
          </a:p>
          <a:p>
            <a:endParaRPr lang="en-CA" baseline="0" dirty="0" smtClean="0"/>
          </a:p>
          <a:p>
            <a:r>
              <a:rPr lang="en-CA" baseline="0" dirty="0" smtClean="0"/>
              <a:t>They pick team names, I keep score (more or less) and immediately we move from a training session to a game. </a:t>
            </a:r>
          </a:p>
          <a:p>
            <a:endParaRPr lang="en-CA" baseline="0" dirty="0" smtClean="0"/>
          </a:p>
          <a:p>
            <a:r>
              <a:rPr lang="en-CA" baseline="0" dirty="0" smtClean="0"/>
              <a:t>Range of skill level and confidence intro/</a:t>
            </a:r>
            <a:r>
              <a:rPr lang="en-CA" baseline="0" dirty="0" err="1" smtClean="0"/>
              <a:t>extro</a:t>
            </a:r>
            <a:r>
              <a:rPr lang="en-CA" baseline="0" dirty="0" smtClean="0"/>
              <a:t> </a:t>
            </a:r>
          </a:p>
          <a:p>
            <a:endParaRPr lang="en-CA" baseline="0" dirty="0" smtClean="0"/>
          </a:p>
          <a:p>
            <a:r>
              <a:rPr lang="en-CA" baseline="0" dirty="0" smtClean="0"/>
              <a:t>Start off with a very easy game we all know and slowly build in complexity. </a:t>
            </a:r>
          </a:p>
          <a:p>
            <a:endParaRPr lang="en-CA" baseline="0" dirty="0" smtClean="0"/>
          </a:p>
          <a:p>
            <a:r>
              <a:rPr lang="en-CA" baseline="0" dirty="0" smtClean="0"/>
              <a:t>The games and the order they appear was purposeful. </a:t>
            </a:r>
          </a:p>
          <a:p>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11</a:t>
            </a:fld>
            <a:endParaRPr lang="en-US"/>
          </a:p>
        </p:txBody>
      </p:sp>
    </p:spTree>
    <p:extLst>
      <p:ext uri="{BB962C8B-B14F-4D97-AF65-F5344CB8AC3E}">
        <p14:creationId xmlns:p14="http://schemas.microsoft.com/office/powerpoint/2010/main" val="69363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Nothing revolutionary to start with and this was purposeful.</a:t>
            </a:r>
          </a:p>
          <a:p>
            <a:endParaRPr lang="en-CA" baseline="0" dirty="0" smtClean="0"/>
          </a:p>
          <a:p>
            <a:r>
              <a:rPr lang="en-CA" baseline="0" dirty="0" smtClean="0"/>
              <a:t>We’ve established a fun unintimidating tone in online learning to keep psychological anxieties to a minimum and when we finally meet in person we start off with a game of Jeopardy that reviews what they’ve learned in the online training. This game is almost universally known and understood. It requires very little explaining.</a:t>
            </a:r>
          </a:p>
          <a:p>
            <a:endParaRPr lang="en-CA" baseline="0" dirty="0" smtClean="0"/>
          </a:p>
          <a:p>
            <a:r>
              <a:rPr lang="en-CA" baseline="0" dirty="0" smtClean="0"/>
              <a:t>I picked categories that reflect vocab I used in the online training, none of the answers are new, the questions reflect some of the most common ones we were receiving as DLI librarians. VERY basic and simple things people know when they take the time to think it through. </a:t>
            </a:r>
          </a:p>
          <a:p>
            <a:endParaRPr lang="en-CA" baseline="0" dirty="0" smtClean="0"/>
          </a:p>
          <a:p>
            <a:r>
              <a:rPr lang="en-CA" baseline="0" dirty="0" smtClean="0"/>
              <a:t>Participants often think the questions are meant to trick them and I’m often reassuring them “This is not a trick question, tell me what you think the answer is and you’re probably going to be right.”  </a:t>
            </a:r>
          </a:p>
          <a:p>
            <a:endParaRPr lang="en-CA" baseline="0" dirty="0" smtClean="0"/>
          </a:p>
          <a:p>
            <a:r>
              <a:rPr lang="en-CA" baseline="0" dirty="0" smtClean="0"/>
              <a:t>Some may have taken online a few weeks prior so this is meant as a refresher. Categories were selected to reflect what we talk about online and questions are structured to address the specific, often simplest questions staff would tell us they’d be challenged by.  For example:</a:t>
            </a:r>
          </a:p>
        </p:txBody>
      </p:sp>
      <p:sp>
        <p:nvSpPr>
          <p:cNvPr id="4" name="Slide Number Placeholder 3"/>
          <p:cNvSpPr>
            <a:spLocks noGrp="1"/>
          </p:cNvSpPr>
          <p:nvPr>
            <p:ph type="sldNum" sz="quarter" idx="10"/>
          </p:nvPr>
        </p:nvSpPr>
        <p:spPr/>
        <p:txBody>
          <a:bodyPr/>
          <a:lstStyle/>
          <a:p>
            <a:fld id="{85CCFD94-5EC6-467A-B5B3-B0F47D4550F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3183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13</a:t>
            </a:fld>
            <a:endParaRPr lang="en-US"/>
          </a:p>
        </p:txBody>
      </p:sp>
    </p:spTree>
    <p:extLst>
      <p:ext uri="{BB962C8B-B14F-4D97-AF65-F5344CB8AC3E}">
        <p14:creationId xmlns:p14="http://schemas.microsoft.com/office/powerpoint/2010/main" val="382525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What is Troubleshooting - responded to “I just don’t understand why this keeps happening to me.” It doesn’t. It happens to everyone you aren’t special.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14</a:t>
            </a:fld>
            <a:endParaRPr lang="en-US"/>
          </a:p>
        </p:txBody>
      </p:sp>
    </p:spTree>
    <p:extLst>
      <p:ext uri="{BB962C8B-B14F-4D97-AF65-F5344CB8AC3E}">
        <p14:creationId xmlns:p14="http://schemas.microsoft.com/office/powerpoint/2010/main" val="381551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customer is getting “xxx” error code can you help them, I don’t know what it means? </a:t>
            </a:r>
          </a:p>
          <a:p>
            <a:endParaRPr lang="en-CA" baseline="0" dirty="0" smtClean="0"/>
          </a:p>
          <a:p>
            <a:endParaRPr lang="en-CA" baseline="0"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15</a:t>
            </a:fld>
            <a:endParaRPr lang="en-US"/>
          </a:p>
        </p:txBody>
      </p:sp>
    </p:spTree>
    <p:extLst>
      <p:ext uri="{BB962C8B-B14F-4D97-AF65-F5344CB8AC3E}">
        <p14:creationId xmlns:p14="http://schemas.microsoft.com/office/powerpoint/2010/main" val="3120814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Did you Google</a:t>
            </a:r>
            <a:r>
              <a:rPr lang="en-CA" baseline="0" dirty="0" smtClean="0"/>
              <a:t> it? Because that’s what I’m going to do. Why not cut out the middle man and just do this with the customer when they ask for help. It’ll save everyone time.</a:t>
            </a:r>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16</a:t>
            </a:fld>
            <a:endParaRPr lang="en-US"/>
          </a:p>
        </p:txBody>
      </p:sp>
    </p:spTree>
    <p:extLst>
      <p:ext uri="{BB962C8B-B14F-4D97-AF65-F5344CB8AC3E}">
        <p14:creationId xmlns:p14="http://schemas.microsoft.com/office/powerpoint/2010/main" val="325186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game is meant to</a:t>
            </a:r>
            <a:r>
              <a:rPr lang="en-CA" baseline="0" dirty="0" smtClean="0"/>
              <a:t> sharpen their skills for using the framework. We do a quick review of the framework prior to playing then the split up into our teams.</a:t>
            </a:r>
          </a:p>
          <a:p>
            <a:endParaRPr lang="en-CA" baseline="0" dirty="0" smtClean="0"/>
          </a:p>
          <a:p>
            <a:r>
              <a:rPr lang="en-CA" baseline="0" dirty="0" smtClean="0"/>
              <a:t>Right away we see the body language change. The first game was an easy win, they all felt they could handle the questions we up the anti slightly depending on who you are.</a:t>
            </a:r>
          </a:p>
          <a:p>
            <a:endParaRPr lang="en-CA" baseline="0" dirty="0" smtClean="0"/>
          </a:p>
          <a:p>
            <a:r>
              <a:rPr lang="en-CA" baseline="0" dirty="0" smtClean="0"/>
              <a:t>Generally there is a bit more participation from the shy participants here. Many of the younger staff don’t know this game so I will ask the older staff to help explain the game, this helps bridge a gap as well. Older staff who aren’t as confident with their skills are now teaching the younger staff about something they know about. There is some nostalgia that comes out for the game “Oh, I haven’t seen this is years etc.” You see a subtle increase in confidence among some older staff.</a:t>
            </a:r>
          </a:p>
          <a:p>
            <a:endParaRPr lang="en-CA" baseline="0" dirty="0" smtClean="0"/>
          </a:p>
          <a:p>
            <a:r>
              <a:rPr lang="en-CA" baseline="0" dirty="0" smtClean="0"/>
              <a:t>We’re using this game to reinforce the online learning again. The framework is a key component to the process of troubleshooting and helps staff focus their response to a DL question. We want to be sure they can work their way through it and responding to these questions helps trigger their memory.</a:t>
            </a:r>
          </a:p>
          <a:p>
            <a:endParaRPr lang="en-CA" baseline="0" dirty="0" smtClean="0"/>
          </a:p>
          <a:p>
            <a:r>
              <a:rPr lang="en-CA" baseline="0" dirty="0" smtClean="0"/>
              <a:t>We keep it very light, use catch phrases and sound effects whenever we can.</a:t>
            </a:r>
          </a:p>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17</a:t>
            </a:fld>
            <a:endParaRPr lang="en-US"/>
          </a:p>
        </p:txBody>
      </p:sp>
    </p:spTree>
    <p:extLst>
      <p:ext uri="{BB962C8B-B14F-4D97-AF65-F5344CB8AC3E}">
        <p14:creationId xmlns:p14="http://schemas.microsoft.com/office/powerpoint/2010/main" val="240831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CA" dirty="0" smtClean="0"/>
              <a:t>3</a:t>
            </a:r>
            <a:r>
              <a:rPr lang="en-CA" baseline="30000" dirty="0" smtClean="0"/>
              <a:t>rd</a:t>
            </a:r>
            <a:r>
              <a:rPr lang="en-CA" baseline="0" dirty="0" smtClean="0"/>
              <a:t> final and the game that really puts your skills to the test!</a:t>
            </a:r>
          </a:p>
          <a:p>
            <a:endParaRPr lang="en-CA" baseline="0" dirty="0" smtClean="0"/>
          </a:p>
          <a:p>
            <a:r>
              <a:rPr lang="en-CA" baseline="0" dirty="0" smtClean="0"/>
              <a:t>We wanted to simulate the experience staff have when a real customer comes to them with a question, 3 key elements:</a:t>
            </a:r>
          </a:p>
          <a:p>
            <a:pPr marL="171450" indent="-171450">
              <a:buFontTx/>
              <a:buChar char="-"/>
            </a:pPr>
            <a:r>
              <a:rPr lang="en-CA" baseline="0" dirty="0" smtClean="0"/>
              <a:t>There is limited time to help the customer – to simulate the pressure staff feel when they are in troubleshooting situation</a:t>
            </a:r>
          </a:p>
          <a:p>
            <a:pPr marL="171450" indent="-171450">
              <a:buFontTx/>
              <a:buChar char="-"/>
            </a:pPr>
            <a:r>
              <a:rPr lang="en-CA" baseline="0" dirty="0" smtClean="0"/>
              <a:t>The customer has very limited information – staff have to rely on their ability to ask questions and listen to the customer responses.</a:t>
            </a:r>
          </a:p>
          <a:p>
            <a:pPr marL="171450" indent="-171450">
              <a:buFontTx/>
              <a:buChar char="-"/>
            </a:pPr>
            <a:r>
              <a:rPr lang="en-CA" baseline="0" dirty="0" smtClean="0"/>
              <a:t>All the questions needed to be realistic – each question is real, from a real customer to a real staff person.</a:t>
            </a:r>
          </a:p>
          <a:p>
            <a:pPr marL="171450" indent="-171450">
              <a:buFontTx/>
              <a:buChar char="-"/>
            </a:pPr>
            <a:endParaRPr lang="en-CA" baseline="0" dirty="0" smtClean="0"/>
          </a:p>
          <a:p>
            <a:r>
              <a:rPr lang="en-CA" dirty="0" smtClean="0"/>
              <a:t>The teams will</a:t>
            </a:r>
            <a:r>
              <a:rPr lang="en-CA" baseline="0" dirty="0" smtClean="0"/>
              <a:t> either play the role of the customer or the staff member. The team who plays the customer is given a DL issue and a list of questions the staff member may possibly ask along with answers. If the Staff team asks them a question they don’t have the answer to they reply with a shrug.</a:t>
            </a:r>
          </a:p>
          <a:p>
            <a:endParaRPr lang="en-CA" baseline="0" dirty="0" smtClean="0"/>
          </a:p>
          <a:p>
            <a:r>
              <a:rPr lang="en-CA" baseline="0" dirty="0" smtClean="0"/>
              <a:t>There is enough information provided to solve the problem and it’s up to the staff to figure out how to target the issue. They learn as the game unfolds how to do that:</a:t>
            </a:r>
          </a:p>
          <a:p>
            <a:endParaRPr lang="en-CA" baseline="0" dirty="0" smtClean="0"/>
          </a:p>
          <a:p>
            <a:pPr marL="171450" indent="-171450">
              <a:buFontTx/>
              <a:buChar char="-"/>
            </a:pPr>
            <a:r>
              <a:rPr lang="en-CA" baseline="0" dirty="0" smtClean="0"/>
              <a:t>They use the framework and approach we’ve outlined</a:t>
            </a:r>
          </a:p>
          <a:p>
            <a:pPr marL="171450" indent="-171450">
              <a:buFontTx/>
              <a:buChar char="-"/>
            </a:pPr>
            <a:r>
              <a:rPr lang="en-CA" baseline="0" dirty="0" smtClean="0"/>
              <a:t>They listen to the customer </a:t>
            </a:r>
          </a:p>
          <a:p>
            <a:pPr marL="171450" indent="-171450">
              <a:buFontTx/>
              <a:buChar char="-"/>
            </a:pPr>
            <a:r>
              <a:rPr lang="en-CA" baseline="0" dirty="0" smtClean="0"/>
              <a:t>They ask targeted questions that lead them to new information</a:t>
            </a:r>
          </a:p>
          <a:p>
            <a:pPr marL="171450" indent="-171450">
              <a:buFontTx/>
              <a:buChar char="-"/>
            </a:pPr>
            <a:endParaRPr lang="en-CA" baseline="0" dirty="0" smtClean="0"/>
          </a:p>
          <a:p>
            <a:pPr marL="0" indent="0">
              <a:buFontTx/>
              <a:buNone/>
            </a:pPr>
            <a:r>
              <a:rPr lang="en-CA" dirty="0" smtClean="0"/>
              <a:t>Staff</a:t>
            </a:r>
            <a:r>
              <a:rPr lang="en-CA" baseline="0" dirty="0" smtClean="0"/>
              <a:t> have 2 minutes to ask the customer questions and 2 minutes to come up with a hypothesis of what the issue is and how to fix it. Teams are awarded tokens as when they ask certain questions and they can trade these tokens in for clues if necessary.</a:t>
            </a:r>
          </a:p>
          <a:p>
            <a:pPr marL="0" indent="0">
              <a:buFontTx/>
              <a:buNone/>
            </a:pPr>
            <a:endParaRPr lang="en-CA" baseline="0" dirty="0" smtClean="0"/>
          </a:p>
          <a:p>
            <a:pPr marL="0" indent="0">
              <a:buFontTx/>
              <a:buNone/>
            </a:pPr>
            <a:r>
              <a:rPr lang="en-CA" baseline="0" dirty="0" smtClean="0"/>
              <a:t>After each round we debrief – what questions worked, why, what was the breakthrough that helped you figure it out, what tools did you use to work out the answer </a:t>
            </a:r>
            <a:r>
              <a:rPr lang="en-CA" baseline="0" dirty="0" err="1" smtClean="0"/>
              <a:t>etc</a:t>
            </a:r>
            <a:r>
              <a:rPr lang="en-CA" baseline="0" dirty="0" smtClean="0"/>
              <a:t>…</a:t>
            </a:r>
          </a:p>
          <a:p>
            <a:pPr marL="0" indent="0">
              <a:buFontTx/>
              <a:buNone/>
            </a:pPr>
            <a:r>
              <a:rPr lang="en-CA" baseline="0" dirty="0" smtClean="0"/>
              <a:t>By doing this members from both teams will think of questions and situations they’ve been in and ask for clarification. It helps demystify the process for staff that are scared when they see exactly how the process unfolds in real life.</a:t>
            </a:r>
          </a:p>
          <a:p>
            <a:pPr marL="0" indent="0">
              <a:buFontTx/>
              <a:buNone/>
            </a:pPr>
            <a:endParaRPr lang="en-CA" baseline="0" dirty="0" smtClean="0"/>
          </a:p>
          <a:p>
            <a:pPr marL="0" indent="0">
              <a:buFontTx/>
              <a:buNone/>
            </a:pPr>
            <a:r>
              <a:rPr lang="en-CA" baseline="0" dirty="0" smtClean="0"/>
              <a:t>As the rounds progress you see even the most reluctant, fearful staff members start to come out of their shells and offer suggestions of questions to ask the customer. You’ll also see members of the customer team have realizations about how to solve the problem too.</a:t>
            </a:r>
          </a:p>
          <a:p>
            <a:pPr marL="0" indent="0">
              <a:buFontTx/>
              <a:buNone/>
            </a:pPr>
            <a:endParaRPr lang="en-CA" baseline="0" dirty="0" smtClean="0"/>
          </a:p>
          <a:p>
            <a:pPr marL="0" indent="0">
              <a:buFontTx/>
              <a:buNone/>
            </a:pPr>
            <a:r>
              <a:rPr lang="en-CA" dirty="0" smtClean="0"/>
              <a:t>Score keeping becomes</a:t>
            </a:r>
            <a:r>
              <a:rPr lang="en-CA" baseline="0" dirty="0" smtClean="0"/>
              <a:t> fairly secondary to learning at this point and staff curiosity is the prime motivator. This is EXACTLY what we want to happen when they are on the floor.</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38184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a:t>
            </a:r>
            <a:r>
              <a:rPr lang="en-CA" baseline="0" dirty="0" smtClean="0"/>
              <a:t> make it fun my co-worker gave each customer a historic persona. They have a quotation and a </a:t>
            </a:r>
            <a:r>
              <a:rPr lang="en-CA" baseline="0" dirty="0" err="1" smtClean="0"/>
              <a:t>quippy</a:t>
            </a:r>
            <a:r>
              <a:rPr lang="en-CA" baseline="0" dirty="0" smtClean="0"/>
              <a:t> exit line when they leave the interaction. This encourages staff to keep playing, they get a laugh out of each customer and ask for more even if they don’t get the question right they want to know who the customer was and try to help them.  </a:t>
            </a:r>
          </a:p>
          <a:p>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20</a:t>
            </a:fld>
            <a:endParaRPr lang="en-US"/>
          </a:p>
        </p:txBody>
      </p:sp>
    </p:spTree>
    <p:extLst>
      <p:ext uri="{BB962C8B-B14F-4D97-AF65-F5344CB8AC3E}">
        <p14:creationId xmlns:p14="http://schemas.microsoft.com/office/powerpoint/2010/main" val="78522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Id’d</a:t>
            </a:r>
            <a:r>
              <a:rPr lang="en-CA" baseline="0" dirty="0" smtClean="0"/>
              <a:t> psychological barriers - staff have with troubleshooting as well as biases they hold about these types of CS interactions.</a:t>
            </a:r>
          </a:p>
          <a:p>
            <a:endParaRPr lang="en-CA" baseline="0" dirty="0" smtClean="0"/>
          </a:p>
          <a:p>
            <a:r>
              <a:rPr lang="en-CA" baseline="0" dirty="0" smtClean="0"/>
              <a:t>Different staff require different access to training (more immediate, as a refresher, etc.)</a:t>
            </a:r>
          </a:p>
          <a:p>
            <a:endParaRPr lang="en-CA" baseline="0" dirty="0" smtClean="0"/>
          </a:p>
          <a:p>
            <a:r>
              <a:rPr lang="en-CA" baseline="0" dirty="0" smtClean="0"/>
              <a:t>How can we make it accessible and not intimidating to get more staff to buy into it as something they can do.</a:t>
            </a:r>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a:t>
            </a:fld>
            <a:endParaRPr lang="en-US"/>
          </a:p>
        </p:txBody>
      </p:sp>
    </p:spTree>
    <p:extLst>
      <p:ext uri="{BB962C8B-B14F-4D97-AF65-F5344CB8AC3E}">
        <p14:creationId xmlns:p14="http://schemas.microsoft.com/office/powerpoint/2010/main" val="2386110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each session we finished by asking for feedback:</a:t>
            </a:r>
          </a:p>
          <a:p>
            <a:endParaRPr lang="en-CA" dirty="0" smtClean="0"/>
          </a:p>
          <a:p>
            <a:pPr marL="171450" indent="-171450">
              <a:buFontTx/>
              <a:buChar char="-"/>
            </a:pPr>
            <a:r>
              <a:rPr lang="en-CA" baseline="0" dirty="0" smtClean="0"/>
              <a:t>Was that helpful? Do you feel more capable? Are there any parts you think we can adjust to make it better?</a:t>
            </a:r>
          </a:p>
          <a:p>
            <a:pPr marL="1085850" lvl="2" indent="-171450">
              <a:buFontTx/>
              <a:buChar char="-"/>
            </a:pPr>
            <a:r>
              <a:rPr lang="en-CA" baseline="0" dirty="0" smtClean="0"/>
              <a:t>From that we were able to tweak the game questions. </a:t>
            </a:r>
          </a:p>
          <a:p>
            <a:pPr marL="1085850" lvl="2" indent="-171450">
              <a:buFontTx/>
              <a:buChar char="-"/>
            </a:pPr>
            <a:endParaRPr lang="en-CA" baseline="0" dirty="0" smtClean="0"/>
          </a:p>
          <a:p>
            <a:pPr marL="171450" indent="-171450">
              <a:buFontTx/>
              <a:buChar char="-"/>
            </a:pPr>
            <a:endParaRPr lang="en-CA" baseline="0" dirty="0" smtClean="0"/>
          </a:p>
          <a:p>
            <a:pPr marL="171450" indent="-171450">
              <a:buFontTx/>
              <a:buChar char="-"/>
            </a:pPr>
            <a:r>
              <a:rPr lang="en-CA" baseline="0" dirty="0" smtClean="0"/>
              <a:t>Most respondents agreed or strongly agreed that they felt better equipped to help a customer troubleshoot.</a:t>
            </a:r>
          </a:p>
          <a:p>
            <a:pPr marL="171450" indent="-171450">
              <a:buFontTx/>
              <a:buChar char="-"/>
            </a:pPr>
            <a:endParaRPr lang="en-CA"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We also sent out a formal survey with specific questions to gauge staff’s capabilities and confidence, the following reflects the overwhelming feedback that the course was successful.</a:t>
            </a:r>
          </a:p>
        </p:txBody>
      </p:sp>
      <p:sp>
        <p:nvSpPr>
          <p:cNvPr id="4" name="Slide Number Placeholder 3"/>
          <p:cNvSpPr>
            <a:spLocks noGrp="1"/>
          </p:cNvSpPr>
          <p:nvPr>
            <p:ph type="sldNum" sz="quarter" idx="10"/>
          </p:nvPr>
        </p:nvSpPr>
        <p:spPr/>
        <p:txBody>
          <a:bodyPr/>
          <a:lstStyle/>
          <a:p>
            <a:fld id="{85CCFD94-5EC6-467A-B5B3-B0F47D4550FD}" type="slidenum">
              <a:rPr lang="en-US" smtClean="0"/>
              <a:pPr/>
              <a:t>22</a:t>
            </a:fld>
            <a:endParaRPr lang="en-US"/>
          </a:p>
        </p:txBody>
      </p:sp>
    </p:spTree>
    <p:extLst>
      <p:ext uri="{BB962C8B-B14F-4D97-AF65-F5344CB8AC3E}">
        <p14:creationId xmlns:p14="http://schemas.microsoft.com/office/powerpoint/2010/main" val="28248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EPL we have a CS</a:t>
            </a:r>
            <a:r>
              <a:rPr lang="en-CA" baseline="0" dirty="0" smtClean="0"/>
              <a:t> approach to serve the customer at their point of need, and promote digital literacy as being a core service.</a:t>
            </a:r>
          </a:p>
          <a:p>
            <a:endParaRPr lang="en-CA" baseline="0" dirty="0" smtClean="0"/>
          </a:p>
          <a:p>
            <a:r>
              <a:rPr lang="en-CA" baseline="0" dirty="0" smtClean="0"/>
              <a:t>The following responses were in opposition to our CS philosophy providing inconsistent service to customers but not uncommon…</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3</a:t>
            </a:fld>
            <a:endParaRPr lang="en-US"/>
          </a:p>
        </p:txBody>
      </p:sp>
    </p:spTree>
    <p:extLst>
      <p:ext uri="{BB962C8B-B14F-4D97-AF65-F5344CB8AC3E}">
        <p14:creationId xmlns:p14="http://schemas.microsoft.com/office/powerpoint/2010/main" val="17062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4</a:t>
            </a:fld>
            <a:endParaRPr lang="en-US"/>
          </a:p>
        </p:txBody>
      </p:sp>
    </p:spTree>
    <p:extLst>
      <p:ext uri="{BB962C8B-B14F-4D97-AF65-F5344CB8AC3E}">
        <p14:creationId xmlns:p14="http://schemas.microsoft.com/office/powerpoint/2010/main" val="223660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In</a:t>
            </a:r>
            <a:r>
              <a:rPr lang="en-CA" baseline="0" dirty="0" smtClean="0"/>
              <a:t> the past we had done some more traditional style training</a:t>
            </a:r>
          </a:p>
          <a:p>
            <a:pPr marL="171450" indent="-171450">
              <a:buFontTx/>
              <a:buChar char="-"/>
            </a:pPr>
            <a:r>
              <a:rPr lang="en-CA" baseline="0" dirty="0" smtClean="0"/>
              <a:t>Visited branches: specific device and OS training</a:t>
            </a:r>
          </a:p>
          <a:p>
            <a:pPr marL="171450" indent="-171450">
              <a:buFontTx/>
              <a:buChar char="-"/>
            </a:pPr>
            <a:r>
              <a:rPr lang="en-CA" baseline="0" dirty="0" smtClean="0"/>
              <a:t>One on One coaching: staff could call or email DLI for help.</a:t>
            </a:r>
          </a:p>
          <a:p>
            <a:pPr marL="628650" lvl="1" indent="-171450">
              <a:buFontTx/>
              <a:buChar char="-"/>
            </a:pPr>
            <a:r>
              <a:rPr lang="en-CA" baseline="0" dirty="0" smtClean="0"/>
              <a:t>Staff just passing questions off so 2 or 3 people were answering questions from all over the system. </a:t>
            </a:r>
          </a:p>
          <a:p>
            <a:pPr marL="628650" lvl="1" indent="-171450">
              <a:buFontTx/>
              <a:buChar char="-"/>
            </a:pPr>
            <a:r>
              <a:rPr lang="en-CA" baseline="0" dirty="0" smtClean="0"/>
              <a:t>We’d often not get the name of the LA so couldn’t follow up with them so they could learn from the interaction.</a:t>
            </a:r>
          </a:p>
          <a:p>
            <a:pPr marL="171450" indent="-171450">
              <a:buFontTx/>
              <a:buChar char="-"/>
            </a:pPr>
            <a:r>
              <a:rPr lang="en-CA" baseline="0" dirty="0" smtClean="0"/>
              <a:t>Branch Champions: ideally hoped they would act as a in branch trainer but most of the questions just ended up being answered by the champion who may or may not be working when customers showed up.</a:t>
            </a:r>
          </a:p>
          <a:p>
            <a:pPr marL="171450" indent="-171450">
              <a:buFontTx/>
              <a:buChar char="-"/>
            </a:pPr>
            <a:endParaRPr lang="en-CA" baseline="0" dirty="0" smtClean="0"/>
          </a:p>
          <a:p>
            <a:pPr marL="171450" indent="-171450">
              <a:buFontTx/>
              <a:buChar char="-"/>
            </a:pPr>
            <a:endParaRPr lang="en-CA" baseline="0" dirty="0" smtClean="0"/>
          </a:p>
          <a:p>
            <a:pPr marL="0" indent="0">
              <a:buFontTx/>
              <a:buNone/>
            </a:pPr>
            <a:r>
              <a:rPr lang="en-CA" baseline="0" dirty="0" smtClean="0"/>
              <a:t>Limited improvement was noted – generally by small number of staff who took an interest.</a:t>
            </a:r>
          </a:p>
          <a:p>
            <a:pPr marL="0" indent="0">
              <a:buFontTx/>
              <a:buNone/>
            </a:pPr>
            <a:r>
              <a:rPr lang="en-CA" baseline="0" dirty="0" smtClean="0"/>
              <a:t>Technology constantly being updated, and with new staff starting all the time, not having a more effective approach was leading to customers having inconsistent service depending not only on who they approached but also what branch they visited. </a:t>
            </a:r>
          </a:p>
          <a:p>
            <a:pPr marL="0" indent="0">
              <a:buFontTx/>
              <a:buNone/>
            </a:pPr>
            <a:r>
              <a:rPr lang="en-CA" baseline="0" dirty="0" smtClean="0"/>
              <a:t>Some branches put stronger emphasis on providing digital literacy services to customers than others and the gap in service was widening and adding unnecessarily to the work load of Digital Literacy Librarians </a:t>
            </a:r>
          </a:p>
          <a:p>
            <a:pPr marL="0" indent="0">
              <a:buFontTx/>
              <a:buNone/>
            </a:pPr>
            <a:r>
              <a:rPr lang="en-CA" baseline="0" dirty="0" smtClean="0"/>
              <a:t>A common complaint consisted of staff telling us it wasn’t possible to help customers with all their devices and it wasn’t a realistic expectation of their jobs. </a:t>
            </a:r>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5</a:t>
            </a:fld>
            <a:endParaRPr lang="en-US"/>
          </a:p>
        </p:txBody>
      </p:sp>
    </p:spTree>
    <p:extLst>
      <p:ext uri="{BB962C8B-B14F-4D97-AF65-F5344CB8AC3E}">
        <p14:creationId xmlns:p14="http://schemas.microsoft.com/office/powerpoint/2010/main" val="194235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u="sng" dirty="0" smtClean="0"/>
              <a:t>Researched</a:t>
            </a:r>
            <a:r>
              <a:rPr lang="en-CA" u="sng" baseline="0" dirty="0" smtClean="0"/>
              <a:t> other public library training</a:t>
            </a:r>
            <a:endParaRPr lang="en-CA" u="sng" dirty="0" smtClean="0"/>
          </a:p>
          <a:p>
            <a:r>
              <a:rPr lang="en-CA" baseline="0" dirty="0" smtClean="0"/>
              <a:t>We didn’t find anything revolutionary among other public libraries that we hadn’t already attempted in one form or another.</a:t>
            </a:r>
          </a:p>
          <a:p>
            <a:endParaRPr lang="en-CA" baseline="0" dirty="0" smtClean="0"/>
          </a:p>
          <a:p>
            <a:r>
              <a:rPr lang="en-CA" u="sng" baseline="0" dirty="0" smtClean="0"/>
              <a:t>Feedback from branch managers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Managers added that they found it difficult to get new staff up to speed as there wasn’t training offered regularly enough nor did they have a clear idea of what benchmark competencies staff should be expected to know.</a:t>
            </a:r>
          </a:p>
          <a:p>
            <a:endParaRPr lang="en-CA" baseline="0" dirty="0" smtClean="0"/>
          </a:p>
          <a:p>
            <a:r>
              <a:rPr lang="en-CA" u="sng" baseline="0" dirty="0" smtClean="0"/>
              <a:t>Audited digital literacy questions</a:t>
            </a:r>
          </a:p>
          <a:p>
            <a:r>
              <a:rPr lang="en-CA" baseline="0" dirty="0" smtClean="0"/>
              <a:t>We’d received complaints from customers about the service they’d received, heard firsthand what staff were telling customers, </a:t>
            </a:r>
          </a:p>
          <a:p>
            <a:endParaRPr lang="en-CA" baseline="0" dirty="0" smtClean="0"/>
          </a:p>
          <a:p>
            <a:r>
              <a:rPr lang="en-CA" baseline="0" dirty="0" smtClean="0"/>
              <a:t>Customer facing staff told us about the expectations they believed we were imposing upon them. Unfair was bandied about regularly.</a:t>
            </a:r>
          </a:p>
          <a:p>
            <a:endParaRPr lang="en-CA" baseline="0" dirty="0" smtClean="0"/>
          </a:p>
          <a:p>
            <a:r>
              <a:rPr lang="en-CA" u="sng" baseline="0" dirty="0" smtClean="0"/>
              <a:t>Next Steps</a:t>
            </a:r>
          </a:p>
          <a:p>
            <a:r>
              <a:rPr lang="en-CA" baseline="0" dirty="0" smtClean="0"/>
              <a:t>We didn’t have the capacity to increase in person training.</a:t>
            </a:r>
          </a:p>
          <a:p>
            <a:r>
              <a:rPr lang="en-CA" baseline="0" dirty="0" smtClean="0"/>
              <a:t>But seeing everything together helped us focus our ideas, additionally EPL purchased a learning management system and a new intranet that gave us more options for training that had been previously unavailable.</a:t>
            </a:r>
          </a:p>
        </p:txBody>
      </p:sp>
      <p:sp>
        <p:nvSpPr>
          <p:cNvPr id="4" name="Slide Number Placeholder 3"/>
          <p:cNvSpPr>
            <a:spLocks noGrp="1"/>
          </p:cNvSpPr>
          <p:nvPr>
            <p:ph type="sldNum" sz="quarter" idx="10"/>
          </p:nvPr>
        </p:nvSpPr>
        <p:spPr/>
        <p:txBody>
          <a:bodyPr/>
          <a:lstStyle/>
          <a:p>
            <a:fld id="{85CCFD94-5EC6-467A-B5B3-B0F47D4550FD}" type="slidenum">
              <a:rPr lang="en-US" smtClean="0"/>
              <a:pPr/>
              <a:t>6</a:t>
            </a:fld>
            <a:endParaRPr lang="en-US"/>
          </a:p>
        </p:txBody>
      </p:sp>
    </p:spTree>
    <p:extLst>
      <p:ext uri="{BB962C8B-B14F-4D97-AF65-F5344CB8AC3E}">
        <p14:creationId xmlns:p14="http://schemas.microsoft.com/office/powerpoint/2010/main" val="427800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smtClean="0"/>
              <a:t>Needed to clearly define our DL competencies</a:t>
            </a:r>
            <a:r>
              <a:rPr lang="en-CA" baseline="0" dirty="0" smtClean="0"/>
              <a:t> for helping customers troubleshoot their devices.</a:t>
            </a:r>
          </a:p>
          <a:p>
            <a:pPr marL="171450" indent="-171450">
              <a:buFontTx/>
              <a:buChar char="-"/>
            </a:pPr>
            <a:r>
              <a:rPr lang="en-CA" baseline="0" dirty="0" smtClean="0"/>
              <a:t>Traditionally we had said if customers have a device they need help with we will help them. It’s just like any other reference question. We stood by that service requirement and wanted to come up with some training that addressed this in a more specific way – i.e. how can you help someone with an unfamiliar device use our online resources?</a:t>
            </a:r>
          </a:p>
          <a:p>
            <a:pPr marL="171450" indent="-171450">
              <a:buFontTx/>
              <a:buChar char="-"/>
            </a:pPr>
            <a:endParaRPr lang="en-CA" baseline="0" dirty="0" smtClean="0"/>
          </a:p>
          <a:p>
            <a:pPr marL="0" indent="0">
              <a:buFontTx/>
              <a:buNone/>
            </a:pPr>
            <a:r>
              <a:rPr lang="en-CA" baseline="0" dirty="0" smtClean="0"/>
              <a:t>Training New Staff</a:t>
            </a:r>
          </a:p>
          <a:p>
            <a:pPr marL="171450" indent="-171450">
              <a:buFontTx/>
              <a:buChar char="-"/>
            </a:pPr>
            <a:r>
              <a:rPr lang="en-CA" baseline="0" dirty="0" smtClean="0"/>
              <a:t>New staff were starting all the time. Two new branches had recently opened and it meant dozens of new front line staff starting at different times. In general we have new staff starting pretty much weekly at any given branch. Managers were at a bit of a loss when it came to ensuring they had the digital literacy training they required to feel confident on the desk.</a:t>
            </a:r>
          </a:p>
          <a:p>
            <a:pPr marL="171450" indent="-171450">
              <a:buFontTx/>
              <a:buChar char="-"/>
            </a:pPr>
            <a:endParaRPr lang="en-CA" baseline="0" dirty="0" smtClean="0"/>
          </a:p>
          <a:p>
            <a:pPr marL="0" indent="0">
              <a:buFontTx/>
              <a:buNone/>
            </a:pPr>
            <a:r>
              <a:rPr lang="en-CA" baseline="0" dirty="0" smtClean="0"/>
              <a:t>Existing staff were still resistant</a:t>
            </a:r>
          </a:p>
          <a:p>
            <a:pPr marL="171450" indent="-171450">
              <a:buFontTx/>
              <a:buChar char="-"/>
            </a:pPr>
            <a:r>
              <a:rPr lang="en-CA" baseline="0" dirty="0" smtClean="0"/>
              <a:t>Change is not easy for anyone and with the pace of technology changing so quickly we had to come up with a way of presenting the information in a manner that even the most reluctant front line staff could at least see some value in and take something from it to enhance their customer service.</a:t>
            </a:r>
          </a:p>
          <a:p>
            <a:pPr marL="171450" indent="-171450">
              <a:buFontTx/>
              <a:buChar char="-"/>
            </a:pPr>
            <a:r>
              <a:rPr lang="en-CA" baseline="0" dirty="0" smtClean="0"/>
              <a:t>Because of the resistance to change it was also important to approach the training in an accessible way. Tone and presentation were key to getting broader buy-in.</a:t>
            </a:r>
          </a:p>
          <a:p>
            <a:pPr marL="171450" indent="-171450">
              <a:buFontTx/>
              <a:buChar char="-"/>
            </a:pPr>
            <a:r>
              <a:rPr lang="en-CA" baseline="0" dirty="0" smtClean="0"/>
              <a:t>As an aside if staff felt more confident in helping customers Digital Literacy Librarians could move away from spending significant time helping individual customers and use their skills to address other system needs.</a:t>
            </a:r>
          </a:p>
          <a:p>
            <a:pPr marL="171450" indent="-171450">
              <a:buFontTx/>
              <a:buChar char="-"/>
            </a:pPr>
            <a:endParaRPr lang="en-CA" baseline="0" dirty="0" smtClean="0"/>
          </a:p>
          <a:p>
            <a:pPr marL="0" indent="0">
              <a:buFontTx/>
              <a:buNone/>
            </a:pPr>
            <a:r>
              <a:rPr lang="en-CA" baseline="0" dirty="0" smtClean="0"/>
              <a:t>The following slides will show you how we address each of these 3 main issues…</a:t>
            </a:r>
          </a:p>
        </p:txBody>
      </p:sp>
      <p:sp>
        <p:nvSpPr>
          <p:cNvPr id="4" name="Slide Number Placeholder 3"/>
          <p:cNvSpPr>
            <a:spLocks noGrp="1"/>
          </p:cNvSpPr>
          <p:nvPr>
            <p:ph type="sldNum" sz="quarter" idx="10"/>
          </p:nvPr>
        </p:nvSpPr>
        <p:spPr/>
        <p:txBody>
          <a:bodyPr/>
          <a:lstStyle/>
          <a:p>
            <a:fld id="{85CCFD94-5EC6-467A-B5B3-B0F47D4550FD}" type="slidenum">
              <a:rPr lang="en-US" smtClean="0"/>
              <a:pPr/>
              <a:t>7</a:t>
            </a:fld>
            <a:endParaRPr lang="en-US"/>
          </a:p>
        </p:txBody>
      </p:sp>
    </p:spTree>
    <p:extLst>
      <p:ext uri="{BB962C8B-B14F-4D97-AF65-F5344CB8AC3E}">
        <p14:creationId xmlns:p14="http://schemas.microsoft.com/office/powerpoint/2010/main" val="393710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Presented using a boxing metaphor staff were challenged to fight their way through a series of “rounds”</a:t>
            </a:r>
          </a:p>
          <a:p>
            <a:pPr marL="171450" indent="-171450">
              <a:buFontTx/>
              <a:buChar char="-"/>
            </a:pPr>
            <a:r>
              <a:rPr lang="en-CA" baseline="0" dirty="0" smtClean="0"/>
              <a:t>Read, Listen, Watch, Learn, Research</a:t>
            </a:r>
          </a:p>
          <a:p>
            <a:pPr marL="171450" indent="-171450">
              <a:buFontTx/>
              <a:buChar char="-"/>
            </a:pPr>
            <a:endParaRPr lang="en-CA" baseline="0" dirty="0" smtClean="0"/>
          </a:p>
          <a:p>
            <a:pPr marL="0" indent="0">
              <a:buFontTx/>
              <a:buNone/>
            </a:pPr>
            <a:r>
              <a:rPr lang="en-CA" baseline="0" dirty="0" smtClean="0"/>
              <a:t>Rounds available on our Intranet and LMS</a:t>
            </a:r>
          </a:p>
          <a:p>
            <a:pPr marL="171450" indent="-171450">
              <a:buFontTx/>
              <a:buChar char="-"/>
            </a:pPr>
            <a:endParaRPr lang="en-CA" baseline="0" dirty="0" smtClean="0"/>
          </a:p>
          <a:p>
            <a:pPr marL="0" indent="0">
              <a:buFontTx/>
              <a:buNone/>
            </a:pPr>
            <a:r>
              <a:rPr lang="en-CA" baseline="0" dirty="0" smtClean="0"/>
              <a:t>Each category consisted of a list of actionable tasks.  Download a book, set up an Adobe account, stream a song, sign up for a course – ALL THINGS STAFF WERE EXPECTED TO KNOW AND TROUBLESHOOT</a:t>
            </a:r>
          </a:p>
          <a:p>
            <a:pPr marL="0" indent="0">
              <a:buFontTx/>
              <a:buNone/>
            </a:pPr>
            <a:endParaRPr lang="en-CA" baseline="0" dirty="0" smtClean="0"/>
          </a:p>
          <a:p>
            <a:pPr marL="0" indent="0">
              <a:buFontTx/>
              <a:buNone/>
            </a:pPr>
            <a:r>
              <a:rPr lang="en-CA" baseline="0" dirty="0" smtClean="0"/>
              <a:t>They are meant as self paced, to be completed as needed. Staff have limited time off desk and in order to give them some focus when it came to digital literacy skills they would now have a reference point.</a:t>
            </a:r>
          </a:p>
          <a:p>
            <a:pPr marL="0" indent="0">
              <a:buFontTx/>
              <a:buNone/>
            </a:pPr>
            <a:endParaRPr lang="en-CA" baseline="0" dirty="0" smtClean="0"/>
          </a:p>
          <a:p>
            <a:pPr marL="0" indent="0">
              <a:buFontTx/>
              <a:buNone/>
            </a:pPr>
            <a:r>
              <a:rPr lang="en-CA" baseline="0" dirty="0" smtClean="0"/>
              <a:t>This format addressed the need for competencies, filling in the gap as new staff started and updating skills for staff who needed it.</a:t>
            </a:r>
          </a:p>
          <a:p>
            <a:pPr marL="0" indent="0">
              <a:buFontTx/>
              <a:buNone/>
            </a:pPr>
            <a:endParaRPr lang="en-CA" baseline="0" dirty="0" smtClean="0"/>
          </a:p>
          <a:p>
            <a:pPr marL="0" indent="0">
              <a:buFontTx/>
              <a:buNone/>
            </a:pPr>
            <a:r>
              <a:rPr lang="en-CA" baseline="0" dirty="0" smtClean="0"/>
              <a:t>We evaluated after a couple months and found that some Managers hadn’t talked to their staff to find out who was doing these, as such reminders/promotional posts were sent out every couple of months to remind staff and encourage them to use the feats to sharpen their skills:</a:t>
            </a:r>
          </a:p>
          <a:p>
            <a:pPr marL="0" indent="0">
              <a:buFontTx/>
              <a:buNone/>
            </a:pPr>
            <a:endParaRPr lang="en-CA" dirty="0" smtClean="0"/>
          </a:p>
          <a:p>
            <a:pPr marL="0" indent="0">
              <a:buFontTx/>
              <a:buNone/>
            </a:pPr>
            <a:r>
              <a:rPr lang="en-CA" dirty="0" smtClean="0"/>
              <a:t>“Did a customer stump you with a tricky tech question? Has a fellow staff member impressed you with their digital savvy? Has this left you wondering “How I can avoid that customer situation and become that savvy staff member in the future?” Look no further than Feats of Strength!</a:t>
            </a:r>
          </a:p>
          <a:p>
            <a:pPr marL="0" indent="0">
              <a:buFontTx/>
              <a:buNone/>
            </a:pPr>
            <a:endParaRPr lang="en-CA" dirty="0" smtClean="0"/>
          </a:p>
          <a:p>
            <a:r>
              <a:rPr lang="en-CA" b="1" dirty="0" smtClean="0">
                <a:effectLst/>
              </a:rPr>
              <a:t>Need a reason?</a:t>
            </a:r>
            <a:r>
              <a:rPr lang="en-CA" dirty="0" smtClean="0">
                <a:effectLst/>
              </a:rPr>
              <a:t> Add it to your performance appraisal, it’s an easy way to fill that goal you are struggling to think of.</a:t>
            </a:r>
          </a:p>
          <a:p>
            <a:r>
              <a:rPr lang="en-CA" b="1" dirty="0" smtClean="0">
                <a:effectLst/>
              </a:rPr>
              <a:t>Need time?</a:t>
            </a:r>
            <a:r>
              <a:rPr lang="en-CA" dirty="0" smtClean="0">
                <a:effectLst/>
              </a:rPr>
              <a:t> Ask you scheduler, they’ll fit it in for you so you can practice, the feats let you target your learning and not waste any precious task time.</a:t>
            </a:r>
          </a:p>
          <a:p>
            <a:r>
              <a:rPr lang="en-CA" b="1" dirty="0" smtClean="0">
                <a:effectLst/>
              </a:rPr>
              <a:t>Need a cheerleader?</a:t>
            </a:r>
            <a:r>
              <a:rPr lang="en-CA" dirty="0" smtClean="0">
                <a:effectLst/>
              </a:rPr>
              <a:t> Ask a Digital Literacy Librarian, we’ll send you a motivational message along with visuals.”</a:t>
            </a:r>
          </a:p>
          <a:p>
            <a:pPr marL="0" indent="0">
              <a:buFontTx/>
              <a:buNone/>
            </a:pPr>
            <a:endParaRPr lang="en-CA" baseline="0" dirty="0" smtClean="0"/>
          </a:p>
          <a:p>
            <a:pPr marL="0" indent="0">
              <a:buFontTx/>
              <a:buNone/>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Definitely</a:t>
            </a:r>
            <a:r>
              <a:rPr lang="en-CA" baseline="0" dirty="0" smtClean="0"/>
              <a:t> a training tool that needs to be accompanied with consistent reminders but when staff know about it they like it/ are appreciative and will use it. At least one branch has built upon it to engage staff further.</a:t>
            </a:r>
            <a:endParaRPr lang="en-CA"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a:p>
            <a:pPr marL="0" indent="0">
              <a:buFontTx/>
              <a:buNone/>
            </a:pPr>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8</a:t>
            </a:fld>
            <a:endParaRPr lang="en-US"/>
          </a:p>
        </p:txBody>
      </p:sp>
    </p:spTree>
    <p:extLst>
      <p:ext uri="{BB962C8B-B14F-4D97-AF65-F5344CB8AC3E}">
        <p14:creationId xmlns:p14="http://schemas.microsoft.com/office/powerpoint/2010/main" val="398922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dirty="0" smtClean="0"/>
          </a:p>
          <a:p>
            <a:r>
              <a:rPr lang="en-CA" dirty="0" smtClean="0"/>
              <a:t>With</a:t>
            </a:r>
            <a:r>
              <a:rPr lang="en-CA" baseline="0" dirty="0" smtClean="0"/>
              <a:t> a basis for expectations set via Feats of Strength we now wanted to address skills and processes staff could use for troubleshooting live.</a:t>
            </a:r>
          </a:p>
          <a:p>
            <a:endParaRPr lang="en-CA" baseline="0" dirty="0" smtClean="0"/>
          </a:p>
          <a:p>
            <a:r>
              <a:rPr lang="en-CA" baseline="0" dirty="0" smtClean="0"/>
              <a:t>One of the biggest drains on training was covering theory. With our new LMS we were able to offer online training</a:t>
            </a:r>
          </a:p>
          <a:p>
            <a:endParaRPr lang="en-CA" baseline="0" dirty="0" smtClean="0"/>
          </a:p>
          <a:p>
            <a:r>
              <a:rPr lang="en-CA" baseline="0" dirty="0" smtClean="0"/>
              <a:t>Objectives of the online training are to </a:t>
            </a:r>
          </a:p>
          <a:p>
            <a:pPr marL="171450" indent="-171450">
              <a:buFontTx/>
              <a:buChar char="-"/>
            </a:pPr>
            <a:r>
              <a:rPr lang="en-CA" baseline="0" dirty="0" smtClean="0"/>
              <a:t>Define Troubleshooting</a:t>
            </a:r>
          </a:p>
          <a:p>
            <a:pPr marL="171450" indent="-171450">
              <a:buFontTx/>
              <a:buChar char="-"/>
            </a:pPr>
            <a:r>
              <a:rPr lang="en-CA" baseline="0" dirty="0" smtClean="0"/>
              <a:t>Evaluated personal and customer expectations – how are both parties approaching the interaction, be realistic, set expectations –&gt; we expand on this in another course.</a:t>
            </a:r>
          </a:p>
          <a:p>
            <a:pPr marL="171450" indent="-171450">
              <a:buFontTx/>
              <a:buChar char="-"/>
            </a:pPr>
            <a:r>
              <a:rPr lang="en-CA" baseline="0" dirty="0" smtClean="0"/>
              <a:t>Describe the EPL troubleshooting framework.</a:t>
            </a:r>
          </a:p>
          <a:p>
            <a:pPr marL="171450" indent="-171450">
              <a:buFontTx/>
              <a:buChar char="-"/>
            </a:pPr>
            <a:endParaRPr lang="en-CA" baseline="0" dirty="0" smtClean="0"/>
          </a:p>
          <a:p>
            <a:pPr marL="0" indent="0">
              <a:buFontTx/>
              <a:buNone/>
            </a:pPr>
            <a:r>
              <a:rPr lang="en-CA" baseline="0" dirty="0" smtClean="0"/>
              <a:t>Established a common vocabulary in which everyone could speak knowledgeably about what they were doing and where they were experiencing difficulty. Quizzes and reviews were sprinkled throughout the training and worksheets were available to help staff practice either live with a customer or on their own. It is presented in a very friendly approachable manner and has been described by different staff as helpful, funny, and calming - it captures my desired effect to be unintimidating and non-anxiety producing.</a:t>
            </a:r>
          </a:p>
          <a:p>
            <a:pPr marL="0" indent="0">
              <a:buFontTx/>
              <a:buNone/>
            </a:pPr>
            <a:endParaRPr lang="en-CA" baseline="0" dirty="0" smtClean="0"/>
          </a:p>
          <a:p>
            <a:pPr marL="0" indent="0">
              <a:buFontTx/>
              <a:buNone/>
            </a:pPr>
            <a:r>
              <a:rPr lang="en-CA" baseline="0" dirty="0" smtClean="0"/>
              <a:t>Important that we were all talking from a common basis of knowledge. Without that we couldn’t realistically expect all staff to be able to perform to meet expectations. Feats of Strength listed what they needed to be able to do, online module showed them how to do it, now they needed the opportunity to actually put their skills into action.</a:t>
            </a:r>
          </a:p>
          <a:p>
            <a:pPr marL="0" indent="0">
              <a:buFontTx/>
              <a:buNone/>
            </a:pPr>
            <a:endParaRPr lang="en-CA" baseline="0" dirty="0"/>
          </a:p>
          <a:p>
            <a:pPr marL="0" indent="0">
              <a:buFontTx/>
              <a:buNone/>
            </a:pPr>
            <a:r>
              <a:rPr lang="en-CA" baseline="0" dirty="0" smtClean="0"/>
              <a:t>By breaking it all down to it’s simplest components we were able to build up common understanding.   </a:t>
            </a:r>
          </a:p>
        </p:txBody>
      </p:sp>
      <p:sp>
        <p:nvSpPr>
          <p:cNvPr id="4" name="Slide Number Placeholder 3"/>
          <p:cNvSpPr>
            <a:spLocks noGrp="1"/>
          </p:cNvSpPr>
          <p:nvPr>
            <p:ph type="sldNum" sz="quarter" idx="10"/>
          </p:nvPr>
        </p:nvSpPr>
        <p:spPr/>
        <p:txBody>
          <a:bodyPr/>
          <a:lstStyle/>
          <a:p>
            <a:fld id="{85CCFD94-5EC6-467A-B5B3-B0F47D4550FD}" type="slidenum">
              <a:rPr lang="en-US" smtClean="0"/>
              <a:pPr/>
              <a:t>9</a:t>
            </a:fld>
            <a:endParaRPr lang="en-US"/>
          </a:p>
        </p:txBody>
      </p:sp>
    </p:spTree>
    <p:extLst>
      <p:ext uri="{BB962C8B-B14F-4D97-AF65-F5344CB8AC3E}">
        <p14:creationId xmlns:p14="http://schemas.microsoft.com/office/powerpoint/2010/main" val="1321267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57158" y="357166"/>
            <a:ext cx="8429655" cy="785818"/>
          </a:xfrm>
        </p:spPr>
        <p:txBody>
          <a:bodyPr>
            <a:normAutofit/>
          </a:bodyPr>
          <a:lstStyle>
            <a:lvl1pPr>
              <a:buNone/>
              <a:defRPr sz="4400" b="1"/>
            </a:lvl1pPr>
          </a:lstStyle>
          <a:p>
            <a:pPr lvl="0"/>
            <a:r>
              <a:rPr lang="en-US" dirty="0" smtClean="0"/>
              <a:t>Presentation Title</a:t>
            </a:r>
            <a:endParaRPr lang="en-US" dirty="0"/>
          </a:p>
        </p:txBody>
      </p:sp>
      <p:sp>
        <p:nvSpPr>
          <p:cNvPr id="10" name="Text Placeholder 9"/>
          <p:cNvSpPr>
            <a:spLocks noGrp="1"/>
          </p:cNvSpPr>
          <p:nvPr>
            <p:ph type="body" sz="quarter" idx="11" hasCustomPrompt="1"/>
          </p:nvPr>
        </p:nvSpPr>
        <p:spPr>
          <a:xfrm>
            <a:off x="357158" y="1142985"/>
            <a:ext cx="7643866" cy="1214446"/>
          </a:xfrm>
        </p:spPr>
        <p:txBody>
          <a:bodyPr/>
          <a:lstStyle>
            <a:lvl1pPr marL="0">
              <a:buNone/>
              <a:defRPr b="0"/>
            </a:lvl1pPr>
          </a:lstStyle>
          <a:p>
            <a:pPr lvl="0"/>
            <a:r>
              <a:rPr lang="en-US" dirty="0" smtClean="0"/>
              <a:t>Presentation subtitle or a two-line description about the presentation.</a:t>
            </a:r>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CB01F8D-5414-4860-B9DB-D1711511FAEC}" type="datetime1">
              <a:rPr lang="en-US" smtClean="0"/>
              <a:pPr/>
              <a:t>2/1/2018</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red when they follow the red section divider.</a:t>
            </a:r>
          </a:p>
        </p:txBody>
      </p:sp>
      <p:sp>
        <p:nvSpPr>
          <p:cNvPr id="6" name="Text Placeholder 5"/>
          <p:cNvSpPr>
            <a:spLocks noGrp="1"/>
          </p:cNvSpPr>
          <p:nvPr>
            <p:ph type="body" sz="quarter" idx="11" hasCustomPrompt="1"/>
          </p:nvPr>
        </p:nvSpPr>
        <p:spPr>
          <a:xfrm>
            <a:off x="357159" y="357188"/>
            <a:ext cx="8358246"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a:t>
            </a:r>
          </a:p>
        </p:txBody>
      </p:sp>
      <p:sp>
        <p:nvSpPr>
          <p:cNvPr id="6" name="Text Placeholder 5"/>
          <p:cNvSpPr>
            <a:spLocks noGrp="1"/>
          </p:cNvSpPr>
          <p:nvPr>
            <p:ph type="body" sz="quarter" idx="11" hasCustomPrompt="1"/>
          </p:nvPr>
        </p:nvSpPr>
        <p:spPr>
          <a:xfrm>
            <a:off x="357158" y="357188"/>
            <a:ext cx="8358246"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200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5862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CFAA5757-4C3C-40F5-9162-DB97636FC9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3561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527AD235-B696-4FEA-A970-1FDE77A9EF5C}" type="datetimeFigureOut">
              <a:rPr lang="en-CA">
                <a:solidFill>
                  <a:srgbClr val="E40E62"/>
                </a:solidFill>
              </a:rPr>
              <a:pPr>
                <a:defRPr/>
              </a:pPr>
              <a:t>2018-02-01</a:t>
            </a:fld>
            <a:endParaRPr lang="en-CA">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CA">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FAC49AFA-E3DD-4D2E-9A38-493EF4B4C5D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491663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3528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27388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CFAA5757-4C3C-40F5-9162-DB97636FC9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7973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4328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53744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US">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CFAA5757-4C3C-40F5-9162-DB97636FC9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31990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527AD235-B696-4FEA-A970-1FDE77A9EF5C}" type="datetimeFigureOut">
              <a:rPr lang="en-CA">
                <a:solidFill>
                  <a:srgbClr val="E40E62"/>
                </a:solidFill>
              </a:rPr>
              <a:pPr>
                <a:defRPr/>
              </a:pPr>
              <a:t>2018-02-01</a:t>
            </a:fld>
            <a:endParaRPr lang="en-CA">
              <a:solidFill>
                <a:srgbClr val="E40E62"/>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CA">
              <a:solidFill>
                <a:srgbClr val="E40E62"/>
              </a:solidFill>
            </a:endParaRPr>
          </a:p>
        </p:txBody>
      </p:sp>
      <p:sp>
        <p:nvSpPr>
          <p:cNvPr id="6" name="Slide Number Placeholder 5"/>
          <p:cNvSpPr>
            <a:spLocks noGrp="1"/>
          </p:cNvSpPr>
          <p:nvPr>
            <p:ph type="sldNum" sz="quarter" idx="12"/>
          </p:nvPr>
        </p:nvSpPr>
        <p:spPr/>
        <p:txBody>
          <a:bodyPr/>
          <a:lstStyle>
            <a:lvl1pPr>
              <a:defRPr/>
            </a:lvl1pPr>
          </a:lstStyle>
          <a:p>
            <a:pPr>
              <a:defRPr/>
            </a:pPr>
            <a:fld id="{FAC49AFA-E3DD-4D2E-9A38-493EF4B4C5DC}" type="slidenum">
              <a:rPr lang="en-CA">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73318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ellow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green when they follow the green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green when they follow the green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jpeg"/><Relationship Id="rId5" Type="http://schemas.openxmlformats.org/officeDocument/2006/relationships/theme" Target="../theme/theme13.xml"/><Relationship Id="rId4"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jpeg"/><Relationship Id="rId5" Type="http://schemas.openxmlformats.org/officeDocument/2006/relationships/theme" Target="../theme/theme15.xml"/><Relationship Id="rId4"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74"/>
            <a:ext cx="8429684" cy="114300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7158" y="1500175"/>
            <a:ext cx="8429684" cy="39290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9E12818-C8D7-49A7-9977-208E1218482F}" type="datetime1">
              <a:rPr lang="en-US" smtClean="0"/>
              <a:pPr/>
              <a:t>2/1/2018</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spcBef>
          <a:spcPct val="0"/>
        </a:spcBef>
        <a:buNone/>
        <a:defRPr sz="44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tx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41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2531578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0597877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51828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A Dance With the Unknown:</a:t>
            </a:r>
            <a:endParaRPr lang="en-US" dirty="0"/>
          </a:p>
        </p:txBody>
      </p:sp>
      <p:sp>
        <p:nvSpPr>
          <p:cNvPr id="6" name="Text Placeholder 5"/>
          <p:cNvSpPr>
            <a:spLocks noGrp="1"/>
          </p:cNvSpPr>
          <p:nvPr>
            <p:ph type="body" sz="quarter" idx="11"/>
          </p:nvPr>
        </p:nvSpPr>
        <p:spPr/>
        <p:txBody>
          <a:bodyPr/>
          <a:lstStyle/>
          <a:p>
            <a:r>
              <a:rPr lang="en-US" dirty="0" smtClean="0"/>
              <a:t>The gamification of staff digital literacy training</a:t>
            </a:r>
            <a:endParaRPr lang="en-US" dirty="0"/>
          </a:p>
        </p:txBody>
      </p:sp>
      <p:sp>
        <p:nvSpPr>
          <p:cNvPr id="4" name="Date Placeholder 3"/>
          <p:cNvSpPr>
            <a:spLocks noGrp="1"/>
          </p:cNvSpPr>
          <p:nvPr>
            <p:ph type="dt" sz="half" idx="2"/>
          </p:nvPr>
        </p:nvSpPr>
        <p:spPr/>
        <p:txBody>
          <a:bodyPr/>
          <a:lstStyle/>
          <a:p>
            <a:fld id="{7DCA26CB-F7BE-4F9B-85FA-0E34A3DC6879}" type="datetime1">
              <a:rPr lang="en-US" smtClean="0"/>
              <a:pPr/>
              <a:t>2/1/2018</a:t>
            </a:fld>
            <a:endParaRPr lang="en-US"/>
          </a:p>
        </p:txBody>
      </p:sp>
      <p:sp>
        <p:nvSpPr>
          <p:cNvPr id="2" name="TextBox 1"/>
          <p:cNvSpPr txBox="1"/>
          <p:nvPr/>
        </p:nvSpPr>
        <p:spPr>
          <a:xfrm>
            <a:off x="357158" y="4941168"/>
            <a:ext cx="6231066" cy="923330"/>
          </a:xfrm>
          <a:prstGeom prst="rect">
            <a:avLst/>
          </a:prstGeom>
          <a:noFill/>
        </p:spPr>
        <p:txBody>
          <a:bodyPr wrap="square" rtlCol="0">
            <a:spAutoFit/>
          </a:bodyPr>
          <a:lstStyle/>
          <a:p>
            <a:r>
              <a:rPr lang="en-CA" dirty="0" smtClean="0"/>
              <a:t>Kim Bates – </a:t>
            </a:r>
            <a:r>
              <a:rPr lang="en-CA" dirty="0" smtClean="0"/>
              <a:t>Learning and Development Specialist </a:t>
            </a:r>
          </a:p>
          <a:p>
            <a:endParaRPr lang="en-CA" dirty="0"/>
          </a:p>
          <a:p>
            <a:r>
              <a:rPr lang="en-CA" dirty="0" smtClean="0"/>
              <a:t>@bedtime4budgies</a:t>
            </a:r>
            <a:endParaRPr lang="en-CA"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CA" dirty="0" smtClean="0"/>
              <a:t>Troubleshooting Framework</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10</a:t>
            </a:fld>
            <a:endParaRPr lang="en-US" dirty="0"/>
          </a:p>
        </p:txBody>
      </p:sp>
      <p:pic>
        <p:nvPicPr>
          <p:cNvPr id="7" name="Picture 6"/>
          <p:cNvPicPr>
            <a:picLocks noChangeAspect="1"/>
          </p:cNvPicPr>
          <p:nvPr/>
        </p:nvPicPr>
        <p:blipFill>
          <a:blip r:embed="rId3"/>
          <a:stretch>
            <a:fillRect/>
          </a:stretch>
        </p:blipFill>
        <p:spPr>
          <a:xfrm>
            <a:off x="899592" y="1124744"/>
            <a:ext cx="7437864" cy="4794894"/>
          </a:xfrm>
          <a:prstGeom prst="rect">
            <a:avLst/>
          </a:prstGeom>
        </p:spPr>
      </p:pic>
    </p:spTree>
    <p:extLst>
      <p:ext uri="{BB962C8B-B14F-4D97-AF65-F5344CB8AC3E}">
        <p14:creationId xmlns:p14="http://schemas.microsoft.com/office/powerpoint/2010/main" val="44147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CA" dirty="0" smtClean="0"/>
              <a:t>In-person training</a:t>
            </a:r>
            <a:endParaRPr lang="en-CA" dirty="0"/>
          </a:p>
        </p:txBody>
      </p:sp>
      <p:sp>
        <p:nvSpPr>
          <p:cNvPr id="3" name="Text Placeholder 2"/>
          <p:cNvSpPr>
            <a:spLocks noGrp="1"/>
          </p:cNvSpPr>
          <p:nvPr>
            <p:ph type="body" sz="quarter" idx="12"/>
          </p:nvPr>
        </p:nvSpPr>
        <p:spPr/>
        <p:txBody>
          <a:bodyPr/>
          <a:lstStyle/>
          <a:p>
            <a:r>
              <a:rPr lang="en-CA" dirty="0" smtClean="0"/>
              <a:t>3 games </a:t>
            </a:r>
          </a:p>
          <a:p>
            <a:endParaRPr lang="en-CA" dirty="0"/>
          </a:p>
          <a:p>
            <a:pPr marL="457200" indent="-457200">
              <a:buFont typeface="Arial" panose="020B0604020202020204" pitchFamily="34" charset="0"/>
              <a:buChar char="•"/>
            </a:pPr>
            <a:r>
              <a:rPr lang="en-CA" dirty="0" smtClean="0"/>
              <a:t>Troubleshooting Jeopardy</a:t>
            </a:r>
          </a:p>
          <a:p>
            <a:pPr marL="457200" indent="-457200">
              <a:buFont typeface="Arial" panose="020B0604020202020204" pitchFamily="34" charset="0"/>
              <a:buChar char="•"/>
            </a:pPr>
            <a:r>
              <a:rPr lang="en-CA" dirty="0" smtClean="0"/>
              <a:t>Framework Family Feud</a:t>
            </a:r>
          </a:p>
          <a:p>
            <a:pPr marL="457200" indent="-457200">
              <a:buFont typeface="Arial" panose="020B0604020202020204" pitchFamily="34" charset="0"/>
              <a:buChar char="•"/>
            </a:pPr>
            <a:r>
              <a:rPr lang="en-CA" dirty="0" smtClean="0"/>
              <a:t>Troubleshooting Hotshots</a:t>
            </a:r>
            <a:endParaRPr lang="en-CA"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11</a:t>
            </a:fld>
            <a:endParaRPr lang="en-US" dirty="0"/>
          </a:p>
        </p:txBody>
      </p:sp>
    </p:spTree>
    <p:extLst>
      <p:ext uri="{BB962C8B-B14F-4D97-AF65-F5344CB8AC3E}">
        <p14:creationId xmlns:p14="http://schemas.microsoft.com/office/powerpoint/2010/main" val="402109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dirty="0" smtClean="0"/>
              <a:t>Troubleshooting Jeopardy</a:t>
            </a:r>
            <a:endParaRPr lang="en-US" dirty="0"/>
          </a:p>
        </p:txBody>
      </p:sp>
      <p:sp>
        <p:nvSpPr>
          <p:cNvPr id="3" name="Text Placeholder 2"/>
          <p:cNvSpPr>
            <a:spLocks noGrp="1"/>
          </p:cNvSpPr>
          <p:nvPr>
            <p:ph type="body" sz="quarter" idx="12"/>
          </p:nvPr>
        </p:nvSpPr>
        <p:spPr/>
        <p:txBody>
          <a:bodyPr/>
          <a:lstStyle/>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p:txBody>
      </p:sp>
      <p:sp>
        <p:nvSpPr>
          <p:cNvPr id="4" name="Slide Number Placeholder 3"/>
          <p:cNvSpPr>
            <a:spLocks noGrp="1"/>
          </p:cNvSpPr>
          <p:nvPr>
            <p:ph type="sldNum" sz="quarter" idx="4"/>
          </p:nvPr>
        </p:nvSpPr>
        <p:spPr/>
        <p:txBody>
          <a:bodyPr/>
          <a:lstStyle/>
          <a:p>
            <a:fld id="{976B6DAE-1464-4C4A-A17B-99A185F7EC64}" type="slidenum">
              <a:rPr lang="en-US" smtClean="0">
                <a:solidFill>
                  <a:srgbClr val="FFFFFF"/>
                </a:solidFill>
              </a:rPr>
              <a:pPr/>
              <a:t>12</a:t>
            </a:fld>
            <a:endParaRPr lang="en-US"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59252823"/>
              </p:ext>
            </p:extLst>
          </p:nvPr>
        </p:nvGraphicFramePr>
        <p:xfrm>
          <a:off x="1187625" y="1397000"/>
          <a:ext cx="6912768" cy="3131343"/>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1043781">
                <a:tc>
                  <a:txBody>
                    <a:bodyPr/>
                    <a:lstStyle/>
                    <a:p>
                      <a:pPr algn="ctr"/>
                      <a:endParaRPr lang="en-CA" dirty="0" smtClean="0"/>
                    </a:p>
                    <a:p>
                      <a:pPr algn="ctr"/>
                      <a:r>
                        <a:rPr lang="en-CA" sz="2400" dirty="0" smtClean="0"/>
                        <a:t>It’s not magic</a:t>
                      </a:r>
                      <a:endParaRPr lang="en-CA" sz="2400" dirty="0"/>
                    </a:p>
                  </a:txBody>
                  <a:tcPr/>
                </a:tc>
                <a:tc>
                  <a:txBody>
                    <a:bodyPr/>
                    <a:lstStyle/>
                    <a:p>
                      <a:pPr algn="ctr"/>
                      <a:endParaRPr lang="en-CA" sz="1800" dirty="0" smtClean="0"/>
                    </a:p>
                    <a:p>
                      <a:pPr algn="ctr"/>
                      <a:r>
                        <a:rPr lang="en-CA" sz="2400" dirty="0" smtClean="0"/>
                        <a:t>Help?</a:t>
                      </a:r>
                      <a:endParaRPr lang="en-CA" sz="2400" dirty="0"/>
                    </a:p>
                  </a:txBody>
                  <a:tcPr/>
                </a:tc>
                <a:tc>
                  <a:txBody>
                    <a:bodyPr/>
                    <a:lstStyle/>
                    <a:p>
                      <a:endParaRPr lang="en-CA" dirty="0" smtClean="0"/>
                    </a:p>
                    <a:p>
                      <a:pPr algn="ctr"/>
                      <a:r>
                        <a:rPr lang="en-CA" sz="2400" dirty="0" smtClean="0"/>
                        <a:t>I got this!</a:t>
                      </a:r>
                      <a:endParaRPr lang="en-CA" sz="2400" dirty="0"/>
                    </a:p>
                  </a:txBody>
                  <a:tcPr/>
                </a:tc>
                <a:extLst>
                  <a:ext uri="{0D108BD9-81ED-4DB2-BD59-A6C34878D82A}">
                    <a16:rowId xmlns:a16="http://schemas.microsoft.com/office/drawing/2014/main" val="10000"/>
                  </a:ext>
                </a:extLst>
              </a:tr>
              <a:tr h="1043781">
                <a:tc>
                  <a:txBody>
                    <a:bodyPr/>
                    <a:lstStyle/>
                    <a:p>
                      <a:pPr algn="ctr"/>
                      <a:endParaRPr lang="en-CA" sz="800" b="1" dirty="0" smtClean="0"/>
                    </a:p>
                    <a:p>
                      <a:pPr algn="ctr"/>
                      <a:r>
                        <a:rPr lang="en-CA" sz="3600" b="1" dirty="0" smtClean="0">
                          <a:solidFill>
                            <a:schemeClr val="tx1"/>
                          </a:solidFill>
                          <a:hlinkClick r:id="rId3" action="ppaction://hlinksldjump"/>
                        </a:rPr>
                        <a:t>100</a:t>
                      </a:r>
                      <a:endParaRPr lang="en-CA" sz="3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3600" b="1" dirty="0" smtClean="0">
                          <a:hlinkClick r:id="" action="ppaction://noaction"/>
                        </a:rPr>
                        <a:t>100</a:t>
                      </a:r>
                      <a:endParaRPr lang="en-CA" sz="3600" b="1" dirty="0" smtClean="0"/>
                    </a:p>
                    <a:p>
                      <a:pPr algn="ct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3600" b="1" dirty="0" smtClean="0">
                          <a:hlinkClick r:id="rId3" action="ppaction://hlinksldjump"/>
                        </a:rPr>
                        <a:t>100</a:t>
                      </a:r>
                      <a:endParaRPr lang="en-CA" sz="3600" b="1" dirty="0" smtClean="0"/>
                    </a:p>
                    <a:p>
                      <a:pPr algn="ctr"/>
                      <a:endParaRPr lang="en-CA" dirty="0"/>
                    </a:p>
                  </a:txBody>
                  <a:tcPr/>
                </a:tc>
                <a:extLst>
                  <a:ext uri="{0D108BD9-81ED-4DB2-BD59-A6C34878D82A}">
                    <a16:rowId xmlns:a16="http://schemas.microsoft.com/office/drawing/2014/main" val="10001"/>
                  </a:ext>
                </a:extLst>
              </a:tr>
              <a:tr h="1043781">
                <a:tc>
                  <a:txBody>
                    <a:bodyPr/>
                    <a:lstStyle/>
                    <a:p>
                      <a:pPr algn="ctr"/>
                      <a:endParaRPr lang="en-CA" sz="800" b="1" dirty="0" smtClean="0"/>
                    </a:p>
                    <a:p>
                      <a:pPr algn="ctr"/>
                      <a:r>
                        <a:rPr lang="en-CA" sz="3600" b="1" dirty="0" smtClean="0">
                          <a:solidFill>
                            <a:schemeClr val="tx1"/>
                          </a:solidFill>
                          <a:hlinkClick r:id="rId4" action="ppaction://hlinksldjump"/>
                        </a:rPr>
                        <a:t>200</a:t>
                      </a:r>
                      <a:endParaRPr lang="en-CA" sz="3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3600" b="1" dirty="0" smtClean="0">
                          <a:hlinkClick r:id="rId5" action="ppaction://hlinksldjump"/>
                        </a:rPr>
                        <a:t>200</a:t>
                      </a:r>
                      <a:endParaRPr lang="en-CA" sz="3600" b="1" dirty="0" smtClean="0"/>
                    </a:p>
                    <a:p>
                      <a:pPr algn="ct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sz="3600" b="1" dirty="0" smtClean="0">
                          <a:hlinkClick r:id="rId4" action="ppaction://hlinksldjump"/>
                        </a:rPr>
                        <a:t>200</a:t>
                      </a:r>
                      <a:endParaRPr lang="en-CA" sz="3600" b="1" dirty="0" smtClean="0"/>
                    </a:p>
                    <a:p>
                      <a:pPr algn="ctr"/>
                      <a:endParaRPr lang="en-CA" dirty="0"/>
                    </a:p>
                  </a:txBody>
                  <a:tcPr/>
                </a:tc>
                <a:extLst>
                  <a:ext uri="{0D108BD9-81ED-4DB2-BD59-A6C34878D82A}">
                    <a16:rowId xmlns:a16="http://schemas.microsoft.com/office/drawing/2014/main" val="10002"/>
                  </a:ext>
                </a:extLst>
              </a:tr>
            </a:tbl>
          </a:graphicData>
        </a:graphic>
      </p:graphicFrame>
      <p:grpSp>
        <p:nvGrpSpPr>
          <p:cNvPr id="9" name="Group 8"/>
          <p:cNvGrpSpPr/>
          <p:nvPr/>
        </p:nvGrpSpPr>
        <p:grpSpPr>
          <a:xfrm>
            <a:off x="6588224" y="5198081"/>
            <a:ext cx="2423523" cy="648072"/>
            <a:chOff x="6307621" y="5198081"/>
            <a:chExt cx="2423523" cy="648072"/>
          </a:xfrm>
        </p:grpSpPr>
        <p:sp>
          <p:nvSpPr>
            <p:cNvPr id="7" name="Up Ribbon 6"/>
            <p:cNvSpPr/>
            <p:nvPr/>
          </p:nvSpPr>
          <p:spPr>
            <a:xfrm>
              <a:off x="6307621" y="5198081"/>
              <a:ext cx="2423523" cy="64807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TextBox 7"/>
            <p:cNvSpPr txBox="1"/>
            <p:nvPr/>
          </p:nvSpPr>
          <p:spPr>
            <a:xfrm>
              <a:off x="6938374" y="5301208"/>
              <a:ext cx="1162019" cy="338554"/>
            </a:xfrm>
            <a:prstGeom prst="rect">
              <a:avLst/>
            </a:prstGeom>
            <a:noFill/>
          </p:spPr>
          <p:txBody>
            <a:bodyPr wrap="square" rtlCol="0">
              <a:spAutoFit/>
            </a:bodyPr>
            <a:lstStyle/>
            <a:p>
              <a:r>
                <a:rPr lang="en-CA" sz="1600" dirty="0" smtClean="0">
                  <a:solidFill>
                    <a:srgbClr val="FFFFFF"/>
                  </a:solidFill>
                  <a:hlinkClick r:id="rId6" action="ppaction://hlinksldjump"/>
                </a:rPr>
                <a:t>End game</a:t>
              </a:r>
              <a:endParaRPr lang="en-CA" sz="1600" dirty="0">
                <a:solidFill>
                  <a:srgbClr val="FFFFFF"/>
                </a:solidFill>
              </a:endParaRPr>
            </a:p>
          </p:txBody>
        </p:sp>
      </p:grpSp>
    </p:spTree>
    <p:extLst>
      <p:ext uri="{BB962C8B-B14F-4D97-AF65-F5344CB8AC3E}">
        <p14:creationId xmlns:p14="http://schemas.microsoft.com/office/powerpoint/2010/main" val="2371322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500889" y="1772816"/>
            <a:ext cx="8358246" cy="1440160"/>
          </a:xfrm>
        </p:spPr>
        <p:txBody>
          <a:bodyPr>
            <a:noAutofit/>
          </a:bodyPr>
          <a:lstStyle/>
          <a:p>
            <a:pPr algn="ctr"/>
            <a:r>
              <a:rPr lang="en-CA" sz="4400" dirty="0" smtClean="0"/>
              <a:t>It’s a normal part of working with technology</a:t>
            </a:r>
            <a:endParaRPr lang="en-CA" sz="4400"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13</a:t>
            </a:fld>
            <a:endParaRPr lang="en-US" dirty="0"/>
          </a:p>
        </p:txBody>
      </p:sp>
      <p:sp>
        <p:nvSpPr>
          <p:cNvPr id="6" name="Rectangle 5"/>
          <p:cNvSpPr/>
          <p:nvPr/>
        </p:nvSpPr>
        <p:spPr>
          <a:xfrm>
            <a:off x="3635896" y="4133427"/>
            <a:ext cx="20882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hlinkClick r:id="rId3" action="ppaction://hlinksldjump"/>
              </a:rPr>
              <a:t>ANSWER</a:t>
            </a:r>
            <a:endParaRPr lang="en-CA" dirty="0"/>
          </a:p>
        </p:txBody>
      </p:sp>
    </p:spTree>
    <p:extLst>
      <p:ext uri="{BB962C8B-B14F-4D97-AF65-F5344CB8AC3E}">
        <p14:creationId xmlns:p14="http://schemas.microsoft.com/office/powerpoint/2010/main" val="3817396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76B6DAE-1464-4C4A-A17B-99A185F7EC64}" type="slidenum">
              <a:rPr lang="en-US" smtClean="0"/>
              <a:pPr/>
              <a:t>14</a:t>
            </a:fld>
            <a:endParaRPr lang="en-US" dirty="0"/>
          </a:p>
        </p:txBody>
      </p:sp>
      <p:sp>
        <p:nvSpPr>
          <p:cNvPr id="6" name="TextBox 5"/>
          <p:cNvSpPr txBox="1"/>
          <p:nvPr/>
        </p:nvSpPr>
        <p:spPr>
          <a:xfrm>
            <a:off x="32370" y="1772816"/>
            <a:ext cx="9144000" cy="1938992"/>
          </a:xfrm>
          <a:prstGeom prst="rect">
            <a:avLst/>
          </a:prstGeom>
          <a:noFill/>
        </p:spPr>
        <p:txBody>
          <a:bodyPr wrap="square" rtlCol="0">
            <a:spAutoFit/>
          </a:bodyPr>
          <a:lstStyle/>
          <a:p>
            <a:pPr algn="ctr"/>
            <a:r>
              <a:rPr lang="en-CA" sz="6000" b="1" dirty="0" smtClean="0"/>
              <a:t>What is “Troubleshooting?”</a:t>
            </a:r>
            <a:endParaRPr lang="en-CA" sz="6000" b="1" dirty="0"/>
          </a:p>
        </p:txBody>
      </p:sp>
      <p:sp>
        <p:nvSpPr>
          <p:cNvPr id="7" name="7-Point Star 6">
            <a:hlinkClick r:id="rId3" action="ppaction://hlinksldjump"/>
          </p:cNvPr>
          <p:cNvSpPr/>
          <p:nvPr/>
        </p:nvSpPr>
        <p:spPr>
          <a:xfrm>
            <a:off x="7740352" y="5085184"/>
            <a:ext cx="792088" cy="79208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18561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56414" y="1340768"/>
            <a:ext cx="8358246" cy="2351732"/>
          </a:xfrm>
        </p:spPr>
        <p:txBody>
          <a:bodyPr>
            <a:normAutofit/>
          </a:bodyPr>
          <a:lstStyle/>
          <a:p>
            <a:pPr algn="ctr"/>
            <a:r>
              <a:rPr lang="en-CA" sz="4400" dirty="0" smtClean="0"/>
              <a:t>A search </a:t>
            </a:r>
            <a:r>
              <a:rPr lang="en-CA" sz="4400" dirty="0"/>
              <a:t>engine that can help you locate troubleshooting </a:t>
            </a:r>
            <a:r>
              <a:rPr lang="en-CA" sz="4400" dirty="0" smtClean="0"/>
              <a:t>information</a:t>
            </a:r>
            <a:endParaRPr lang="en-CA" sz="4400"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15</a:t>
            </a:fld>
            <a:endParaRPr lang="en-US" dirty="0"/>
          </a:p>
        </p:txBody>
      </p:sp>
      <p:sp>
        <p:nvSpPr>
          <p:cNvPr id="6" name="Rectangle 5"/>
          <p:cNvSpPr/>
          <p:nvPr/>
        </p:nvSpPr>
        <p:spPr>
          <a:xfrm>
            <a:off x="3311401" y="4337185"/>
            <a:ext cx="24482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hlinkClick r:id="rId3" action="ppaction://hlinksldjump"/>
              </a:rPr>
              <a:t>Answer</a:t>
            </a:r>
            <a:endParaRPr lang="en-CA" dirty="0"/>
          </a:p>
        </p:txBody>
      </p:sp>
    </p:spTree>
    <p:extLst>
      <p:ext uri="{BB962C8B-B14F-4D97-AF65-F5344CB8AC3E}">
        <p14:creationId xmlns:p14="http://schemas.microsoft.com/office/powerpoint/2010/main" val="4083392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357158" y="1628800"/>
            <a:ext cx="8358246" cy="1143000"/>
          </a:xfrm>
        </p:spPr>
        <p:txBody>
          <a:bodyPr/>
          <a:lstStyle/>
          <a:p>
            <a:pPr algn="ctr"/>
            <a:r>
              <a:rPr lang="en-CA" sz="6000" dirty="0" smtClean="0">
                <a:solidFill>
                  <a:schemeClr val="tx1"/>
                </a:solidFill>
              </a:rPr>
              <a:t>What is Google?</a:t>
            </a:r>
            <a:endParaRPr lang="en-CA" sz="6000" dirty="0">
              <a:solidFill>
                <a:schemeClr val="tx1"/>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16</a:t>
            </a:fld>
            <a:endParaRPr lang="en-US" dirty="0"/>
          </a:p>
        </p:txBody>
      </p:sp>
      <p:sp>
        <p:nvSpPr>
          <p:cNvPr id="6" name="7-Point Star 5">
            <a:hlinkClick r:id="rId3" action="ppaction://hlinksldjump"/>
          </p:cNvPr>
          <p:cNvSpPr/>
          <p:nvPr/>
        </p:nvSpPr>
        <p:spPr>
          <a:xfrm>
            <a:off x="8100392" y="5085184"/>
            <a:ext cx="615012" cy="64807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0664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6B6DAE-1464-4C4A-A17B-99A185F7EC64}" type="slidenum">
              <a:rPr lang="en-US" smtClean="0">
                <a:solidFill>
                  <a:srgbClr val="FFFFFF"/>
                </a:solidFill>
              </a:rPr>
              <a:pPr/>
              <a:t>17</a:t>
            </a:fld>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211627" y="476672"/>
            <a:ext cx="6816756" cy="5112568"/>
          </a:xfrm>
          <a:prstGeom prst="rect">
            <a:avLst/>
          </a:prstGeom>
        </p:spPr>
      </p:pic>
    </p:spTree>
    <p:extLst>
      <p:ext uri="{BB962C8B-B14F-4D97-AF65-F5344CB8AC3E}">
        <p14:creationId xmlns:p14="http://schemas.microsoft.com/office/powerpoint/2010/main" val="1979334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57158" y="332656"/>
            <a:ext cx="8243166" cy="5451860"/>
          </a:xfrm>
          <a:prstGeom prst="rect">
            <a:avLst/>
          </a:prstGeom>
        </p:spPr>
      </p:pic>
      <p:sp>
        <p:nvSpPr>
          <p:cNvPr id="5" name="Slide Number Placeholder 4"/>
          <p:cNvSpPr>
            <a:spLocks noGrp="1"/>
          </p:cNvSpPr>
          <p:nvPr>
            <p:ph type="sldNum" sz="quarter" idx="12"/>
          </p:nvPr>
        </p:nvSpPr>
        <p:spPr/>
        <p:txBody>
          <a:bodyPr/>
          <a:lstStyle/>
          <a:p>
            <a:pPr>
              <a:defRPr/>
            </a:pPr>
            <a:fld id="{FAC49AFA-E3DD-4D2E-9A38-493EF4B4C5DC}" type="slidenum">
              <a:rPr lang="en-CA" smtClean="0">
                <a:solidFill>
                  <a:srgbClr val="FFFFFF"/>
                </a:solidFill>
              </a:rPr>
              <a:pPr>
                <a:defRPr/>
              </a:pPr>
              <a:t>18</a:t>
            </a:fld>
            <a:endParaRPr lang="en-CA">
              <a:solidFill>
                <a:srgbClr val="FFFFFF"/>
              </a:solidFill>
            </a:endParaRPr>
          </a:p>
        </p:txBody>
      </p:sp>
      <p:sp>
        <p:nvSpPr>
          <p:cNvPr id="7" name="Oval 6"/>
          <p:cNvSpPr/>
          <p:nvPr/>
        </p:nvSpPr>
        <p:spPr>
          <a:xfrm>
            <a:off x="467544" y="620688"/>
            <a:ext cx="288032" cy="288032"/>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361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lang="en-US" dirty="0" smtClean="0">
                <a:solidFill>
                  <a:schemeClr val="accent3"/>
                </a:solidFill>
              </a:rPr>
              <a:t>Troubleshooting Hotshots: </a:t>
            </a:r>
            <a:r>
              <a:rPr lang="en-US" i="1" dirty="0" smtClean="0">
                <a:solidFill>
                  <a:schemeClr val="accent3"/>
                </a:solidFill>
              </a:rPr>
              <a:t>a game of intelligence and accuracy</a:t>
            </a:r>
            <a:endParaRPr lang="en-US" i="1" dirty="0">
              <a:solidFill>
                <a:schemeClr val="accent3"/>
              </a:solidFill>
            </a:endParaRPr>
          </a:p>
        </p:txBody>
      </p:sp>
      <p:pic>
        <p:nvPicPr>
          <p:cNvPr id="5" name="Picture 4"/>
          <p:cNvPicPr>
            <a:picLocks noChangeAspect="1"/>
          </p:cNvPicPr>
          <p:nvPr/>
        </p:nvPicPr>
        <p:blipFill>
          <a:blip r:embed="rId3"/>
          <a:stretch>
            <a:fillRect/>
          </a:stretch>
        </p:blipFill>
        <p:spPr>
          <a:xfrm>
            <a:off x="369168" y="1807368"/>
            <a:ext cx="2247900" cy="3457575"/>
          </a:xfrm>
          <a:prstGeom prst="rect">
            <a:avLst/>
          </a:prstGeom>
        </p:spPr>
      </p:pic>
      <p:sp>
        <p:nvSpPr>
          <p:cNvPr id="4" name="Slide Number Placeholder 3"/>
          <p:cNvSpPr>
            <a:spLocks noGrp="1"/>
          </p:cNvSpPr>
          <p:nvPr>
            <p:ph type="sldNum" sz="quarter" idx="4"/>
          </p:nvPr>
        </p:nvSpPr>
        <p:spPr/>
        <p:txBody>
          <a:bodyPr/>
          <a:lstStyle/>
          <a:p>
            <a:fld id="{976B6DAE-1464-4C4A-A17B-99A185F7EC64}" type="slidenum">
              <a:rPr lang="en-US" smtClean="0">
                <a:solidFill>
                  <a:srgbClr val="FFFFFF"/>
                </a:solidFill>
              </a:rPr>
              <a:pPr/>
              <a:t>19</a:t>
            </a:fld>
            <a:endParaRPr lang="en-US" dirty="0">
              <a:solidFill>
                <a:srgbClr val="FFFFFF"/>
              </a:solidFill>
            </a:endParaRPr>
          </a:p>
        </p:txBody>
      </p:sp>
      <p:pic>
        <p:nvPicPr>
          <p:cNvPr id="6" name="Picture 5"/>
          <p:cNvPicPr>
            <a:picLocks noChangeAspect="1"/>
          </p:cNvPicPr>
          <p:nvPr/>
        </p:nvPicPr>
        <p:blipFill>
          <a:blip r:embed="rId4"/>
          <a:stretch>
            <a:fillRect/>
          </a:stretch>
        </p:blipFill>
        <p:spPr>
          <a:xfrm>
            <a:off x="2771800" y="1821655"/>
            <a:ext cx="6096000" cy="3429000"/>
          </a:xfrm>
          <a:prstGeom prst="rect">
            <a:avLst/>
          </a:prstGeom>
        </p:spPr>
      </p:pic>
    </p:spTree>
    <p:extLst>
      <p:ext uri="{BB962C8B-B14F-4D97-AF65-F5344CB8AC3E}">
        <p14:creationId xmlns:p14="http://schemas.microsoft.com/office/powerpoint/2010/main" val="1113672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58" y="357167"/>
            <a:ext cx="8358188" cy="5736129"/>
          </a:xfrm>
        </p:spPr>
        <p:txBody>
          <a:bodyPr/>
          <a:lstStyle/>
          <a:p>
            <a:r>
              <a:rPr lang="en-US" dirty="0" smtClean="0"/>
              <a:t>What we did…</a:t>
            </a:r>
          </a:p>
          <a:p>
            <a:pPr marL="228600" indent="-571500">
              <a:buFontTx/>
              <a:buChar char="-"/>
            </a:pPr>
            <a:r>
              <a:rPr lang="en-US" dirty="0" err="1" smtClean="0"/>
              <a:t>ID’d</a:t>
            </a:r>
            <a:r>
              <a:rPr lang="en-US" dirty="0" smtClean="0"/>
              <a:t> psychological barriers</a:t>
            </a:r>
          </a:p>
          <a:p>
            <a:pPr marL="228600" indent="-571500">
              <a:buFontTx/>
              <a:buChar char="-"/>
            </a:pPr>
            <a:r>
              <a:rPr lang="en-US" dirty="0" smtClean="0"/>
              <a:t>Examined use of multi-staged training</a:t>
            </a:r>
          </a:p>
          <a:p>
            <a:pPr marL="228600" indent="-571500">
              <a:buFontTx/>
              <a:buChar char="-"/>
            </a:pPr>
            <a:r>
              <a:rPr lang="en-US" dirty="0" smtClean="0"/>
              <a:t>Enhanced learning with games</a:t>
            </a:r>
          </a:p>
          <a:p>
            <a:pPr marL="228600" indent="-571500">
              <a:buFontTx/>
              <a:buChar char="-"/>
            </a:pPr>
            <a:r>
              <a:rPr lang="en-US" dirty="0" smtClean="0"/>
              <a:t>Evaluated </a:t>
            </a:r>
          </a:p>
          <a:p>
            <a:pPr indent="0"/>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76B6DAE-1464-4C4A-A17B-99A185F7EC64}" type="slidenum">
              <a:rPr lang="en-US" smtClean="0"/>
              <a:pPr/>
              <a:t>20</a:t>
            </a:fld>
            <a:endParaRPr lang="en-US" dirty="0"/>
          </a:p>
        </p:txBody>
      </p:sp>
      <p:pic>
        <p:nvPicPr>
          <p:cNvPr id="6" name="Picture 5"/>
          <p:cNvPicPr>
            <a:picLocks noChangeAspect="1"/>
          </p:cNvPicPr>
          <p:nvPr/>
        </p:nvPicPr>
        <p:blipFill>
          <a:blip r:embed="rId3"/>
          <a:stretch>
            <a:fillRect/>
          </a:stretch>
        </p:blipFill>
        <p:spPr>
          <a:xfrm>
            <a:off x="6372200" y="1772816"/>
            <a:ext cx="1933333" cy="2638095"/>
          </a:xfrm>
          <a:prstGeom prst="rect">
            <a:avLst/>
          </a:prstGeom>
        </p:spPr>
      </p:pic>
      <p:sp>
        <p:nvSpPr>
          <p:cNvPr id="8" name="Rectangle 7"/>
          <p:cNvSpPr/>
          <p:nvPr/>
        </p:nvSpPr>
        <p:spPr>
          <a:xfrm>
            <a:off x="827584" y="2708920"/>
            <a:ext cx="4572000" cy="646331"/>
          </a:xfrm>
          <a:prstGeom prst="rect">
            <a:avLst/>
          </a:prstGeom>
        </p:spPr>
        <p:txBody>
          <a:bodyPr>
            <a:spAutoFit/>
          </a:bodyPr>
          <a:lstStyle/>
          <a:p>
            <a:r>
              <a:rPr lang="en-CA" dirty="0"/>
              <a:t>Customer Question:</a:t>
            </a:r>
          </a:p>
          <a:p>
            <a:r>
              <a:rPr lang="en-CA" dirty="0"/>
              <a:t>“I forgot my Hoopla password.”</a:t>
            </a:r>
          </a:p>
        </p:txBody>
      </p:sp>
      <p:sp>
        <p:nvSpPr>
          <p:cNvPr id="7" name="Text Placeholder 1"/>
          <p:cNvSpPr>
            <a:spLocks noGrp="1"/>
          </p:cNvSpPr>
          <p:nvPr>
            <p:ph type="body" sz="quarter" idx="11"/>
          </p:nvPr>
        </p:nvSpPr>
        <p:spPr>
          <a:xfrm>
            <a:off x="357158" y="357188"/>
            <a:ext cx="8358187" cy="1143000"/>
          </a:xfrm>
        </p:spPr>
        <p:txBody>
          <a:bodyPr>
            <a:normAutofit/>
          </a:bodyPr>
          <a:lstStyle/>
          <a:p>
            <a:r>
              <a:rPr lang="en-US" dirty="0" smtClean="0">
                <a:solidFill>
                  <a:schemeClr val="accent3"/>
                </a:solidFill>
              </a:rPr>
              <a:t>Hotshots round</a:t>
            </a:r>
            <a:endParaRPr lang="en-US" i="1" dirty="0">
              <a:solidFill>
                <a:schemeClr val="accent3"/>
              </a:solidFill>
            </a:endParaRPr>
          </a:p>
        </p:txBody>
      </p:sp>
    </p:spTree>
    <p:extLst>
      <p:ext uri="{BB962C8B-B14F-4D97-AF65-F5344CB8AC3E}">
        <p14:creationId xmlns:p14="http://schemas.microsoft.com/office/powerpoint/2010/main" val="2490158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76B6DAE-1464-4C4A-A17B-99A185F7EC64}" type="slidenum">
              <a:rPr lang="en-US" smtClean="0"/>
              <a:pPr/>
              <a:t>21</a:t>
            </a:fld>
            <a:endParaRPr lang="en-US" dirty="0"/>
          </a:p>
        </p:txBody>
      </p:sp>
      <p:pic>
        <p:nvPicPr>
          <p:cNvPr id="6" name="Picture 5"/>
          <p:cNvPicPr>
            <a:picLocks noChangeAspect="1"/>
          </p:cNvPicPr>
          <p:nvPr/>
        </p:nvPicPr>
        <p:blipFill>
          <a:blip r:embed="rId2"/>
          <a:stretch>
            <a:fillRect/>
          </a:stretch>
        </p:blipFill>
        <p:spPr>
          <a:xfrm>
            <a:off x="1691680" y="116632"/>
            <a:ext cx="5324871" cy="5904656"/>
          </a:xfrm>
          <a:prstGeom prst="rect">
            <a:avLst/>
          </a:prstGeom>
        </p:spPr>
      </p:pic>
    </p:spTree>
    <p:extLst>
      <p:ext uri="{BB962C8B-B14F-4D97-AF65-F5344CB8AC3E}">
        <p14:creationId xmlns:p14="http://schemas.microsoft.com/office/powerpoint/2010/main" val="2811248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Evaluations	</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22</a:t>
            </a:fld>
            <a:endParaRPr lang="en-US" dirty="0"/>
          </a:p>
        </p:txBody>
      </p:sp>
      <p:sp>
        <p:nvSpPr>
          <p:cNvPr id="5" name="Text Placeholder 4"/>
          <p:cNvSpPr>
            <a:spLocks noGrp="1"/>
          </p:cNvSpPr>
          <p:nvPr>
            <p:ph type="body" sz="quarter" idx="12"/>
          </p:nvPr>
        </p:nvSpPr>
        <p:spPr>
          <a:xfrm>
            <a:off x="357128" y="1516653"/>
            <a:ext cx="8358217" cy="3672408"/>
          </a:xfrm>
        </p:spPr>
        <p:txBody>
          <a:bodyPr>
            <a:normAutofit/>
          </a:bodyPr>
          <a:lstStyle/>
          <a:p>
            <a:pPr marL="268288" indent="-268288">
              <a:lnSpc>
                <a:spcPct val="124000"/>
              </a:lnSpc>
            </a:pPr>
            <a:r>
              <a:rPr lang="en-CA" dirty="0"/>
              <a:t>“Troubleshooting is really hard! But it's also really simple. That it's more about getting the right information than it is about knowing everything about computers and devices.”</a:t>
            </a:r>
          </a:p>
          <a:p>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2714" y="1988840"/>
            <a:ext cx="8535322" cy="2144836"/>
          </a:xfrm>
        </p:spPr>
        <p:txBody>
          <a:bodyPr>
            <a:normAutofit lnSpcReduction="10000"/>
          </a:bodyPr>
          <a:lstStyle/>
          <a:p>
            <a:endParaRPr lang="en-CA" sz="2800" dirty="0"/>
          </a:p>
          <a:p>
            <a:pPr marL="268288" indent="-249238">
              <a:lnSpc>
                <a:spcPct val="114000"/>
              </a:lnSpc>
            </a:pPr>
            <a:r>
              <a:rPr lang="en-CA" dirty="0" smtClean="0"/>
              <a:t>“</a:t>
            </a:r>
            <a:r>
              <a:rPr lang="en-CA" dirty="0"/>
              <a:t>That it is okay not to know the answer, and that we should ignore the instinct to run but to instead try anyway</a:t>
            </a:r>
            <a:r>
              <a:rPr lang="en-CA" dirty="0" smtClean="0"/>
              <a:t>.”</a:t>
            </a:r>
            <a:endParaRPr lang="en-CA" dirty="0"/>
          </a:p>
        </p:txBody>
      </p:sp>
      <p:sp>
        <p:nvSpPr>
          <p:cNvPr id="4" name="Text Placeholder 3"/>
          <p:cNvSpPr>
            <a:spLocks noGrp="1"/>
          </p:cNvSpPr>
          <p:nvPr>
            <p:ph type="body" sz="quarter" idx="11"/>
          </p:nvPr>
        </p:nvSpPr>
        <p:spPr/>
        <p:txBody>
          <a:bodyPr/>
          <a:lstStyle/>
          <a:p>
            <a:r>
              <a:rPr lang="en-CA" dirty="0" smtClean="0"/>
              <a:t>Evaluations</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23</a:t>
            </a:fld>
            <a:endParaRPr lang="en-US" dirty="0"/>
          </a:p>
        </p:txBody>
      </p:sp>
    </p:spTree>
    <p:extLst>
      <p:ext uri="{BB962C8B-B14F-4D97-AF65-F5344CB8AC3E}">
        <p14:creationId xmlns:p14="http://schemas.microsoft.com/office/powerpoint/2010/main" val="2410496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8358247" cy="3657004"/>
          </a:xfrm>
        </p:spPr>
        <p:txBody>
          <a:bodyPr>
            <a:normAutofit/>
          </a:bodyPr>
          <a:lstStyle/>
          <a:p>
            <a:pPr marL="268288" indent="-268288">
              <a:lnSpc>
                <a:spcPct val="114000"/>
              </a:lnSpc>
            </a:pPr>
            <a:r>
              <a:rPr lang="en-CA" dirty="0" smtClean="0"/>
              <a:t>“It </a:t>
            </a:r>
            <a:r>
              <a:rPr lang="en-CA" dirty="0"/>
              <a:t>is fun to </a:t>
            </a:r>
            <a:r>
              <a:rPr lang="en-CA" dirty="0" smtClean="0"/>
              <a:t>troubleshoot</a:t>
            </a:r>
            <a:r>
              <a:rPr lang="en-CA" dirty="0"/>
              <a:t>! I liked the </a:t>
            </a:r>
            <a:r>
              <a:rPr lang="en-CA" dirty="0" smtClean="0"/>
              <a:t>troubleshooting </a:t>
            </a:r>
            <a:r>
              <a:rPr lang="en-CA" dirty="0"/>
              <a:t>game</a:t>
            </a:r>
            <a:r>
              <a:rPr lang="en-CA" dirty="0" smtClean="0"/>
              <a:t>.” </a:t>
            </a:r>
          </a:p>
          <a:p>
            <a:pPr>
              <a:lnSpc>
                <a:spcPct val="114000"/>
              </a:lnSpc>
            </a:pPr>
            <a:endParaRPr lang="en-CA" dirty="0"/>
          </a:p>
          <a:p>
            <a:pPr marL="268288" indent="-268288">
              <a:lnSpc>
                <a:spcPct val="114000"/>
              </a:lnSpc>
            </a:pPr>
            <a:r>
              <a:rPr lang="en-CA" dirty="0" smtClean="0"/>
              <a:t>“…I </a:t>
            </a:r>
            <a:r>
              <a:rPr lang="en-CA" dirty="0"/>
              <a:t>learned how easy it can be to systematically work through a problem to figure out a solution</a:t>
            </a:r>
            <a:r>
              <a:rPr lang="en-CA" dirty="0" smtClean="0"/>
              <a:t>.”</a:t>
            </a:r>
            <a:endParaRPr lang="en-CA" dirty="0"/>
          </a:p>
        </p:txBody>
      </p:sp>
      <p:sp>
        <p:nvSpPr>
          <p:cNvPr id="4" name="Text Placeholder 3"/>
          <p:cNvSpPr>
            <a:spLocks noGrp="1"/>
          </p:cNvSpPr>
          <p:nvPr>
            <p:ph type="body" sz="quarter" idx="11"/>
          </p:nvPr>
        </p:nvSpPr>
        <p:spPr/>
        <p:txBody>
          <a:bodyPr/>
          <a:lstStyle/>
          <a:p>
            <a:r>
              <a:rPr lang="en-CA" dirty="0" smtClean="0"/>
              <a:t>Evaluations</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24</a:t>
            </a:fld>
            <a:endParaRPr lang="en-US" dirty="0"/>
          </a:p>
        </p:txBody>
      </p:sp>
    </p:spTree>
    <p:custDataLst>
      <p:tags r:id="rId1"/>
    </p:custDataLst>
    <p:extLst>
      <p:ext uri="{BB962C8B-B14F-4D97-AF65-F5344CB8AC3E}">
        <p14:creationId xmlns:p14="http://schemas.microsoft.com/office/powerpoint/2010/main" val="3071622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CA" dirty="0" smtClean="0"/>
              <a:t>Questions</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25</a:t>
            </a:fld>
            <a:endParaRPr lang="en-US" dirty="0"/>
          </a:p>
        </p:txBody>
      </p:sp>
      <p:sp>
        <p:nvSpPr>
          <p:cNvPr id="2" name="TextBox 1"/>
          <p:cNvSpPr txBox="1"/>
          <p:nvPr/>
        </p:nvSpPr>
        <p:spPr>
          <a:xfrm>
            <a:off x="884886" y="1916832"/>
            <a:ext cx="7215506" cy="2554545"/>
          </a:xfrm>
          <a:prstGeom prst="rect">
            <a:avLst/>
          </a:prstGeom>
          <a:noFill/>
        </p:spPr>
        <p:txBody>
          <a:bodyPr wrap="square" rtlCol="0">
            <a:spAutoFit/>
          </a:bodyPr>
          <a:lstStyle/>
          <a:p>
            <a:r>
              <a:rPr lang="en-CA" sz="3200" b="1" dirty="0" smtClean="0"/>
              <a:t>Kim Bates</a:t>
            </a:r>
          </a:p>
          <a:p>
            <a:r>
              <a:rPr lang="en-CA" sz="3200" b="1" dirty="0" smtClean="0"/>
              <a:t>Learning &amp; Development Specialist</a:t>
            </a:r>
          </a:p>
          <a:p>
            <a:r>
              <a:rPr lang="en-CA" sz="3200" b="1" dirty="0"/>
              <a:t>k</a:t>
            </a:r>
            <a:r>
              <a:rPr lang="en-CA" sz="3200" b="1" dirty="0" smtClean="0"/>
              <a:t>im.bates@epl.ca</a:t>
            </a:r>
          </a:p>
          <a:p>
            <a:endParaRPr lang="en-CA" sz="3200" b="1" dirty="0" smtClean="0"/>
          </a:p>
          <a:p>
            <a:r>
              <a:rPr lang="en-CA" sz="3200" b="1" dirty="0" smtClean="0"/>
              <a:t>         :@bedtime4budgies</a:t>
            </a:r>
          </a:p>
        </p:txBody>
      </p:sp>
      <p:pic>
        <p:nvPicPr>
          <p:cNvPr id="3" name="Picture 2"/>
          <p:cNvPicPr>
            <a:picLocks noChangeAspect="1"/>
          </p:cNvPicPr>
          <p:nvPr/>
        </p:nvPicPr>
        <p:blipFill>
          <a:blip r:embed="rId3"/>
          <a:stretch>
            <a:fillRect/>
          </a:stretch>
        </p:blipFill>
        <p:spPr>
          <a:xfrm>
            <a:off x="884886" y="3645024"/>
            <a:ext cx="1078143" cy="1075961"/>
          </a:xfrm>
          <a:prstGeom prst="rect">
            <a:avLst/>
          </a:prstGeom>
        </p:spPr>
      </p:pic>
    </p:spTree>
    <p:custDataLst>
      <p:tags r:id="rId1"/>
    </p:custDataLst>
    <p:extLst>
      <p:ext uri="{BB962C8B-B14F-4D97-AF65-F5344CB8AC3E}">
        <p14:creationId xmlns:p14="http://schemas.microsoft.com/office/powerpoint/2010/main" val="2642370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29325" y="2203720"/>
            <a:ext cx="4258844" cy="3368405"/>
          </a:xfrm>
          <a:prstGeom prst="rect">
            <a:avLst/>
          </a:prstGeom>
        </p:spPr>
      </p:pic>
      <p:sp>
        <p:nvSpPr>
          <p:cNvPr id="2" name="Text Placeholder 1"/>
          <p:cNvSpPr>
            <a:spLocks noGrp="1"/>
          </p:cNvSpPr>
          <p:nvPr>
            <p:ph type="body" sz="quarter" idx="11"/>
          </p:nvPr>
        </p:nvSpPr>
        <p:spPr/>
        <p:txBody>
          <a:bodyPr/>
          <a:lstStyle/>
          <a:p>
            <a:r>
              <a:rPr lang="en-US" dirty="0" smtClean="0"/>
              <a:t>Can you help me with my…</a:t>
            </a:r>
            <a:endParaRPr lang="en-US" dirty="0"/>
          </a:p>
        </p:txBody>
      </p:sp>
      <p:sp>
        <p:nvSpPr>
          <p:cNvPr id="3" name="Text Placeholder 2"/>
          <p:cNvSpPr>
            <a:spLocks noGrp="1"/>
          </p:cNvSpPr>
          <p:nvPr>
            <p:ph type="body" sz="quarter" idx="12"/>
          </p:nvPr>
        </p:nvSpPr>
        <p:spPr/>
        <p:txBody>
          <a:bodyPr/>
          <a:lstStyle/>
          <a:p>
            <a:pPr>
              <a:buFont typeface="Arial" pitchFamily="34" charset="0"/>
              <a:buChar char="•"/>
            </a:pPr>
            <a:r>
              <a:rPr lang="en-US" dirty="0" smtClean="0"/>
              <a:t>“--- isn’t here right now can you come back?”</a:t>
            </a:r>
          </a:p>
          <a:p>
            <a:pPr>
              <a:buFont typeface="Arial" pitchFamily="34" charset="0"/>
              <a:buChar char="•"/>
            </a:pPr>
            <a:r>
              <a:rPr lang="en-US" dirty="0" smtClean="0"/>
              <a:t>“I don’t use Androids.”</a:t>
            </a:r>
          </a:p>
          <a:p>
            <a:pPr>
              <a:buFont typeface="Arial" pitchFamily="34" charset="0"/>
              <a:buChar char="•"/>
            </a:pPr>
            <a:r>
              <a:rPr lang="en-US" dirty="0" smtClean="0"/>
              <a:t>“I don’t know </a:t>
            </a:r>
            <a:br>
              <a:rPr lang="en-US" dirty="0" smtClean="0"/>
            </a:br>
            <a:r>
              <a:rPr lang="en-US" dirty="0" smtClean="0"/>
              <a:t>anything about this”</a:t>
            </a:r>
          </a:p>
          <a:p>
            <a:pPr>
              <a:buFont typeface="Arial" pitchFamily="34" charset="0"/>
              <a:buChar char="•"/>
            </a:pP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65760"/>
            <a:r>
              <a:rPr lang="en-US" dirty="0" smtClean="0"/>
              <a:t>The Ghost</a:t>
            </a:r>
          </a:p>
        </p:txBody>
      </p:sp>
      <p:sp>
        <p:nvSpPr>
          <p:cNvPr id="5" name="Slide Number Placeholder 4"/>
          <p:cNvSpPr>
            <a:spLocks noGrp="1"/>
          </p:cNvSpPr>
          <p:nvPr>
            <p:ph type="sldNum" sz="quarter" idx="4"/>
          </p:nvPr>
        </p:nvSpPr>
        <p:spPr/>
        <p:txBody>
          <a:bodyPr/>
          <a:lstStyle/>
          <a:p>
            <a:fld id="{976B6DAE-1464-4C4A-A17B-99A185F7EC64}" type="slidenum">
              <a:rPr lang="en-US" smtClean="0"/>
              <a:pPr/>
              <a:t>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820" y="2204864"/>
            <a:ext cx="3364066" cy="2507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8358247" cy="4000500"/>
          </a:xfrm>
        </p:spPr>
        <p:txBody>
          <a:bodyPr/>
          <a:lstStyle/>
          <a:p>
            <a:pPr marL="114300" indent="-457200">
              <a:buFont typeface="Arial" panose="020B0604020202020204" pitchFamily="34" charset="0"/>
              <a:buChar char="•"/>
            </a:pPr>
            <a:r>
              <a:rPr lang="en-CA" dirty="0" smtClean="0"/>
              <a:t>Branch visits</a:t>
            </a:r>
          </a:p>
          <a:p>
            <a:pPr marL="1050300" lvl="2" indent="-457200"/>
            <a:r>
              <a:rPr lang="en-CA" dirty="0" smtClean="0"/>
              <a:t>Hands on practice </a:t>
            </a:r>
          </a:p>
          <a:p>
            <a:pPr marL="114300" indent="-457200">
              <a:buFont typeface="Arial" panose="020B0604020202020204" pitchFamily="34" charset="0"/>
              <a:buChar char="•"/>
            </a:pPr>
            <a:r>
              <a:rPr lang="en-CA" dirty="0" smtClean="0"/>
              <a:t>One on one coaching</a:t>
            </a:r>
          </a:p>
          <a:p>
            <a:pPr marL="114300" indent="-457200">
              <a:buFont typeface="Arial" panose="020B0604020202020204" pitchFamily="34" charset="0"/>
              <a:buChar char="•"/>
            </a:pPr>
            <a:r>
              <a:rPr lang="en-CA" dirty="0" smtClean="0"/>
              <a:t>Digital literacy branch champions</a:t>
            </a:r>
          </a:p>
          <a:p>
            <a:pPr marL="114300" indent="-457200">
              <a:buFont typeface="Arial" panose="020B0604020202020204" pitchFamily="34" charset="0"/>
              <a:buChar char="•"/>
            </a:pPr>
            <a:endParaRPr lang="en-CA" dirty="0" smtClean="0"/>
          </a:p>
          <a:p>
            <a:pPr indent="0"/>
            <a:endParaRPr lang="en-CA" dirty="0"/>
          </a:p>
        </p:txBody>
      </p:sp>
      <p:sp>
        <p:nvSpPr>
          <p:cNvPr id="4" name="Text Placeholder 3"/>
          <p:cNvSpPr>
            <a:spLocks noGrp="1"/>
          </p:cNvSpPr>
          <p:nvPr>
            <p:ph type="body" sz="quarter" idx="11"/>
          </p:nvPr>
        </p:nvSpPr>
        <p:spPr/>
        <p:txBody>
          <a:bodyPr/>
          <a:lstStyle/>
          <a:p>
            <a:r>
              <a:rPr lang="en-CA" dirty="0" smtClean="0"/>
              <a:t>Past training included…</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5</a:t>
            </a:fld>
            <a:endParaRPr lang="en-US" dirty="0"/>
          </a:p>
        </p:txBody>
      </p:sp>
    </p:spTree>
    <p:custDataLst>
      <p:tags r:id="rId1"/>
    </p:custDataLst>
    <p:extLst>
      <p:ext uri="{BB962C8B-B14F-4D97-AF65-F5344CB8AC3E}">
        <p14:creationId xmlns:p14="http://schemas.microsoft.com/office/powerpoint/2010/main" val="273511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CA" dirty="0" smtClean="0"/>
              <a:t>The Dance Began</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6</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1479701"/>
            <a:ext cx="5400600" cy="4046689"/>
          </a:xfrm>
          <a:prstGeom prst="rect">
            <a:avLst/>
          </a:prstGeom>
        </p:spPr>
      </p:pic>
    </p:spTree>
    <p:custDataLst>
      <p:tags r:id="rId1"/>
    </p:custDataLst>
    <p:extLst>
      <p:ext uri="{BB962C8B-B14F-4D97-AF65-F5344CB8AC3E}">
        <p14:creationId xmlns:p14="http://schemas.microsoft.com/office/powerpoint/2010/main" val="70136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8358247" cy="4000500"/>
          </a:xfrm>
        </p:spPr>
        <p:txBody>
          <a:bodyPr/>
          <a:lstStyle/>
          <a:p>
            <a:pPr marL="114300" indent="-457200">
              <a:buFontTx/>
              <a:buChar char="-"/>
            </a:pPr>
            <a:r>
              <a:rPr lang="en-CA" dirty="0" smtClean="0"/>
              <a:t>Define Digital literacy competencies</a:t>
            </a:r>
          </a:p>
          <a:p>
            <a:pPr marL="114300" indent="-457200">
              <a:buFontTx/>
              <a:buChar char="-"/>
            </a:pPr>
            <a:r>
              <a:rPr lang="en-CA" dirty="0" smtClean="0"/>
              <a:t>Address training new staff</a:t>
            </a:r>
          </a:p>
          <a:p>
            <a:pPr marL="114300" indent="-457200">
              <a:buFontTx/>
              <a:buChar char="-"/>
            </a:pPr>
            <a:r>
              <a:rPr lang="en-CA" dirty="0" smtClean="0"/>
              <a:t>Design an approach to get existing staff comfortable troubleshooting with customers</a:t>
            </a:r>
            <a:endParaRPr lang="en-CA" dirty="0"/>
          </a:p>
        </p:txBody>
      </p:sp>
      <p:sp>
        <p:nvSpPr>
          <p:cNvPr id="4" name="Text Placeholder 3"/>
          <p:cNvSpPr>
            <a:spLocks noGrp="1"/>
          </p:cNvSpPr>
          <p:nvPr>
            <p:ph type="body" sz="quarter" idx="11"/>
          </p:nvPr>
        </p:nvSpPr>
        <p:spPr/>
        <p:txBody>
          <a:bodyPr/>
          <a:lstStyle/>
          <a:p>
            <a:r>
              <a:rPr lang="en-CA" dirty="0" smtClean="0"/>
              <a:t>Three things were revealed…</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7</a:t>
            </a:fld>
            <a:endParaRPr lang="en-US" dirty="0"/>
          </a:p>
        </p:txBody>
      </p:sp>
    </p:spTree>
    <p:custDataLst>
      <p:tags r:id="rId1"/>
    </p:custDataLst>
    <p:extLst>
      <p:ext uri="{BB962C8B-B14F-4D97-AF65-F5344CB8AC3E}">
        <p14:creationId xmlns:p14="http://schemas.microsoft.com/office/powerpoint/2010/main" val="1840420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Feats of Strength</a:t>
            </a:r>
            <a:endParaRPr lang="en-CA"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1763688" y="1343188"/>
            <a:ext cx="5400600" cy="4176668"/>
          </a:xfrm>
          <a:prstGeom prst="rect">
            <a:avLst/>
          </a:prstGeom>
        </p:spPr>
      </p:pic>
      <p:pic>
        <p:nvPicPr>
          <p:cNvPr id="8" name="Picture 7"/>
          <p:cNvPicPr>
            <a:picLocks noChangeAspect="1"/>
          </p:cNvPicPr>
          <p:nvPr/>
        </p:nvPicPr>
        <p:blipFill>
          <a:blip r:embed="rId4"/>
          <a:stretch>
            <a:fillRect/>
          </a:stretch>
        </p:blipFill>
        <p:spPr>
          <a:xfrm>
            <a:off x="188596" y="2060329"/>
            <a:ext cx="8766808" cy="2737341"/>
          </a:xfrm>
          <a:prstGeom prst="rect">
            <a:avLst/>
          </a:prstGeom>
        </p:spPr>
      </p:pic>
    </p:spTree>
    <p:extLst>
      <p:ext uri="{BB962C8B-B14F-4D97-AF65-F5344CB8AC3E}">
        <p14:creationId xmlns:p14="http://schemas.microsoft.com/office/powerpoint/2010/main" val="292554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CA" dirty="0" smtClean="0"/>
              <a:t>Preparing for Play</a:t>
            </a:r>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971600" y="1196752"/>
            <a:ext cx="7239178" cy="4718980"/>
          </a:xfrm>
          <a:prstGeom prst="rect">
            <a:avLst/>
          </a:prstGeom>
        </p:spPr>
      </p:pic>
    </p:spTree>
    <p:extLst>
      <p:ext uri="{BB962C8B-B14F-4D97-AF65-F5344CB8AC3E}">
        <p14:creationId xmlns:p14="http://schemas.microsoft.com/office/powerpoint/2010/main" val="11424976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mail790EPL">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u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lue Content Slide">
  <a:themeElements>
    <a:clrScheme name="EPL Blue">
      <a:dk1>
        <a:srgbClr val="009DDC"/>
      </a:dk1>
      <a:lt1>
        <a:sysClr val="window" lastClr="FFFFFF"/>
      </a:lt1>
      <a:dk2>
        <a:srgbClr val="000000"/>
      </a:dk2>
      <a:lt2>
        <a:srgbClr val="FFFFFF"/>
      </a:lt2>
      <a:accent1>
        <a:srgbClr val="009DDC"/>
      </a:accent1>
      <a:accent2>
        <a:srgbClr val="25C1FF"/>
      </a:accent2>
      <a:accent3>
        <a:srgbClr val="009DDC"/>
      </a:accent3>
      <a:accent4>
        <a:srgbClr val="25C1FF"/>
      </a:accent4>
      <a:accent5>
        <a:srgbClr val="009DDC"/>
      </a:accent5>
      <a:accent6>
        <a:srgbClr val="25C1FF"/>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ack Content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Question">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Question">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Question">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llow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llow Content Slide">
  <a:themeElements>
    <a:clrScheme name="EPL Yellow">
      <a:dk1>
        <a:srgbClr val="FDBB30"/>
      </a:dk1>
      <a:lt1>
        <a:sysClr val="window" lastClr="FFFFFF"/>
      </a:lt1>
      <a:dk2>
        <a:srgbClr val="000000"/>
      </a:dk2>
      <a:lt2>
        <a:srgbClr val="FFFFFF"/>
      </a:lt2>
      <a:accent1>
        <a:srgbClr val="FDBB30"/>
      </a:accent1>
      <a:accent2>
        <a:srgbClr val="FED686"/>
      </a:accent2>
      <a:accent3>
        <a:srgbClr val="FDBB30"/>
      </a:accent3>
      <a:accent4>
        <a:srgbClr val="FED686"/>
      </a:accent4>
      <a:accent5>
        <a:srgbClr val="FDBB30"/>
      </a:accent5>
      <a:accent6>
        <a:srgbClr val="FED686"/>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Content Slide">
  <a:themeElements>
    <a:clrScheme name="EPL Green">
      <a:dk1>
        <a:srgbClr val="7BC143"/>
      </a:dk1>
      <a:lt1>
        <a:sysClr val="window" lastClr="FFFFFF"/>
      </a:lt1>
      <a:dk2>
        <a:srgbClr val="000000"/>
      </a:dk2>
      <a:lt2>
        <a:srgbClr val="FFFFFF"/>
      </a:lt2>
      <a:accent1>
        <a:srgbClr val="7BC143"/>
      </a:accent1>
      <a:accent2>
        <a:srgbClr val="AFD98E"/>
      </a:accent2>
      <a:accent3>
        <a:srgbClr val="7BC143"/>
      </a:accent3>
      <a:accent4>
        <a:srgbClr val="AFD98E"/>
      </a:accent4>
      <a:accent5>
        <a:srgbClr val="7BC143"/>
      </a:accent5>
      <a:accent6>
        <a:srgbClr val="AFD98E"/>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Content Slide">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urpl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urple Content Slide">
  <a:themeElements>
    <a:clrScheme name="EPL Purple">
      <a:dk1>
        <a:srgbClr val="7C3F99"/>
      </a:dk1>
      <a:lt1>
        <a:sysClr val="window" lastClr="FFFFFF"/>
      </a:lt1>
      <a:dk2>
        <a:srgbClr val="000000"/>
      </a:dk2>
      <a:lt2>
        <a:srgbClr val="FFFFFF"/>
      </a:lt2>
      <a:accent1>
        <a:srgbClr val="7C3F99"/>
      </a:accent1>
      <a:accent2>
        <a:srgbClr val="A368C0"/>
      </a:accent2>
      <a:accent3>
        <a:srgbClr val="7C3F99"/>
      </a:accent3>
      <a:accent4>
        <a:srgbClr val="A368C0"/>
      </a:accent4>
      <a:accent5>
        <a:srgbClr val="7C3F99"/>
      </a:accent5>
      <a:accent6>
        <a:srgbClr val="A368C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EPL</Template>
  <TotalTime>2451</TotalTime>
  <Words>3068</Words>
  <Application>Microsoft Office PowerPoint</Application>
  <PresentationFormat>On-screen Show (4:3)</PresentationFormat>
  <Paragraphs>288</Paragraphs>
  <Slides>25</Slides>
  <Notes>20</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25</vt:i4>
      </vt:variant>
    </vt:vector>
  </HeadingPairs>
  <TitlesOfParts>
    <vt:vector size="43" baseType="lpstr">
      <vt:lpstr>Arial</vt:lpstr>
      <vt:lpstr>Calibri</vt:lpstr>
      <vt:lpstr>Helvetica</vt:lpstr>
      <vt:lpstr>email790EPL</vt:lpstr>
      <vt:lpstr>Yellow Divider Slide</vt:lpstr>
      <vt:lpstr>Yellow Content Slide</vt:lpstr>
      <vt:lpstr>Green Divider Slide</vt:lpstr>
      <vt:lpstr>Green Content Slide</vt:lpstr>
      <vt:lpstr>Red Divider Slide</vt:lpstr>
      <vt:lpstr>Red Content Slide</vt:lpstr>
      <vt:lpstr>Purple Divider Slide</vt:lpstr>
      <vt:lpstr>Purple Content Slide</vt:lpstr>
      <vt:lpstr>Blue Divider Slide</vt:lpstr>
      <vt:lpstr>Blue Content Slide</vt:lpstr>
      <vt:lpstr>Black Content Slide</vt:lpstr>
      <vt:lpstr>Question</vt:lpstr>
      <vt:lpstr>1_Question</vt:lpstr>
      <vt:lpstr>2_Question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Edmonton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Bates</dc:creator>
  <cp:lastModifiedBy>Kim Bates</cp:lastModifiedBy>
  <cp:revision>80</cp:revision>
  <dcterms:created xsi:type="dcterms:W3CDTF">2017-03-30T16:10:25Z</dcterms:created>
  <dcterms:modified xsi:type="dcterms:W3CDTF">2018-02-01T20:11:07Z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4550ABF6-64D2-45AF-8979-AC41CBEDD207</vt:lpwstr>
  </property>
  <property fmtid="{D5CDD505-2E9C-101B-9397-08002B2CF9AE}" pid="3" name="ArticulatePath">
    <vt:lpwstr>WILU</vt:lpwstr>
  </property>
</Properties>
</file>