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2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1" r:id="rId4"/>
    <p:sldId id="261" r:id="rId5"/>
    <p:sldId id="263" r:id="rId6"/>
    <p:sldId id="262" r:id="rId7"/>
    <p:sldId id="265" r:id="rId8"/>
    <p:sldId id="264" r:id="rId9"/>
    <p:sldId id="277" r:id="rId10"/>
    <p:sldId id="272" r:id="rId11"/>
    <p:sldId id="274" r:id="rId12"/>
    <p:sldId id="283" r:id="rId13"/>
    <p:sldId id="285" r:id="rId14"/>
    <p:sldId id="276" r:id="rId15"/>
    <p:sldId id="282" r:id="rId16"/>
    <p:sldId id="286" r:id="rId17"/>
    <p:sldId id="270" r:id="rId18"/>
    <p:sldId id="293" r:id="rId19"/>
    <p:sldId id="298" r:id="rId20"/>
    <p:sldId id="294" r:id="rId21"/>
    <p:sldId id="297" r:id="rId22"/>
    <p:sldId id="295" r:id="rId23"/>
    <p:sldId id="296" r:id="rId24"/>
    <p:sldId id="268" r:id="rId2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1B4"/>
    <a:srgbClr val="FFCC66"/>
    <a:srgbClr val="FFCCFF"/>
    <a:srgbClr val="BC14A8"/>
    <a:srgbClr val="FFFF00"/>
    <a:srgbClr val="66FFFF"/>
    <a:srgbClr val="B3DFF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" d="10"/>
        <a:sy n="11" d="1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702CC-6E77-4E3F-91E9-EF7939A23714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B2508177-ACAC-4FDA-ACCB-F418313F9588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Team</a:t>
          </a:r>
          <a:endParaRPr lang="en-CA" sz="2800" dirty="0">
            <a:solidFill>
              <a:schemeClr val="tx1"/>
            </a:solidFill>
          </a:endParaRPr>
        </a:p>
      </dgm:t>
    </dgm:pt>
    <dgm:pt modelId="{B52941CE-BB9D-49DD-AC90-1F4A62489642}" type="parTrans" cxnId="{36C00B79-A0E5-4D7F-BDCC-33108C01EB69}">
      <dgm:prSet/>
      <dgm:spPr/>
      <dgm:t>
        <a:bodyPr/>
        <a:lstStyle/>
        <a:p>
          <a:endParaRPr lang="en-CA"/>
        </a:p>
      </dgm:t>
    </dgm:pt>
    <dgm:pt modelId="{FF58C85D-81DF-4445-BCAD-E245639CF08F}" type="sibTrans" cxnId="{36C00B79-A0E5-4D7F-BDCC-33108C01EB69}">
      <dgm:prSet/>
      <dgm:spPr/>
      <dgm:t>
        <a:bodyPr/>
        <a:lstStyle/>
        <a:p>
          <a:endParaRPr lang="en-CA"/>
        </a:p>
      </dgm:t>
    </dgm:pt>
    <dgm:pt modelId="{73C1AC13-15C5-4FAE-9E5A-70C1637C78AF}">
      <dgm:prSet phldrT="[Text]" custT="1"/>
      <dgm:spPr/>
      <dgm:t>
        <a:bodyPr/>
        <a:lstStyle/>
        <a:p>
          <a:r>
            <a:rPr lang="en-CA" sz="2800" dirty="0" smtClean="0">
              <a:solidFill>
                <a:schemeClr val="tx1"/>
              </a:solidFill>
            </a:rPr>
            <a:t>Discuss</a:t>
          </a:r>
        </a:p>
      </dgm:t>
    </dgm:pt>
    <dgm:pt modelId="{E2C4E5CA-6BB1-4E80-B439-7F20CD92C426}" type="parTrans" cxnId="{3D44ABF5-16F5-4DFA-A12B-FBF71064197E}">
      <dgm:prSet/>
      <dgm:spPr/>
      <dgm:t>
        <a:bodyPr/>
        <a:lstStyle/>
        <a:p>
          <a:endParaRPr lang="en-CA"/>
        </a:p>
      </dgm:t>
    </dgm:pt>
    <dgm:pt modelId="{6470C610-4155-4FD0-BCB8-B51D6A4E3899}" type="sibTrans" cxnId="{3D44ABF5-16F5-4DFA-A12B-FBF71064197E}">
      <dgm:prSet/>
      <dgm:spPr/>
      <dgm:t>
        <a:bodyPr/>
        <a:lstStyle/>
        <a:p>
          <a:endParaRPr lang="en-CA"/>
        </a:p>
      </dgm:t>
    </dgm:pt>
    <dgm:pt modelId="{24CFD27D-D685-4308-8193-B676AB985818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Funding Options</a:t>
          </a:r>
          <a:endParaRPr lang="en-US" sz="2800" dirty="0">
            <a:solidFill>
              <a:schemeClr val="tx1"/>
            </a:solidFill>
          </a:endParaRPr>
        </a:p>
      </dgm:t>
    </dgm:pt>
    <dgm:pt modelId="{D726B4E2-137F-4BE8-B33B-D8C5DD328043}" type="parTrans" cxnId="{CA258C47-CBE1-4566-9F9A-0A45AC0105B9}">
      <dgm:prSet/>
      <dgm:spPr/>
      <dgm:t>
        <a:bodyPr/>
        <a:lstStyle/>
        <a:p>
          <a:endParaRPr lang="en-CA"/>
        </a:p>
      </dgm:t>
    </dgm:pt>
    <dgm:pt modelId="{FA5B4B67-003F-4E0D-8A99-C0E417CECEFA}" type="sibTrans" cxnId="{CA258C47-CBE1-4566-9F9A-0A45AC0105B9}">
      <dgm:prSet/>
      <dgm:spPr/>
      <dgm:t>
        <a:bodyPr/>
        <a:lstStyle/>
        <a:p>
          <a:endParaRPr lang="en-CA"/>
        </a:p>
      </dgm:t>
    </dgm:pt>
    <dgm:pt modelId="{0BD69BC4-C9D7-4A24-BAE1-4490F527B52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Review Guidelines</a:t>
          </a:r>
          <a:endParaRPr lang="en-US" sz="2400" dirty="0">
            <a:solidFill>
              <a:schemeClr val="tx1"/>
            </a:solidFill>
          </a:endParaRPr>
        </a:p>
      </dgm:t>
    </dgm:pt>
    <dgm:pt modelId="{F744FD5C-F8A2-4349-B702-597D381811FE}" type="parTrans" cxnId="{45E6D0DC-7C19-4141-B4C2-D357D0B69336}">
      <dgm:prSet/>
      <dgm:spPr/>
      <dgm:t>
        <a:bodyPr/>
        <a:lstStyle/>
        <a:p>
          <a:endParaRPr lang="en-CA"/>
        </a:p>
      </dgm:t>
    </dgm:pt>
    <dgm:pt modelId="{081A0376-D196-471B-9AE9-E90C4D6BAB5D}" type="sibTrans" cxnId="{45E6D0DC-7C19-4141-B4C2-D357D0B69336}">
      <dgm:prSet/>
      <dgm:spPr/>
      <dgm:t>
        <a:bodyPr/>
        <a:lstStyle/>
        <a:p>
          <a:endParaRPr lang="en-CA"/>
        </a:p>
      </dgm:t>
    </dgm:pt>
    <dgm:pt modelId="{BA0BC8FD-1D49-453A-99D3-46942E374443}">
      <dgm:prSet phldrT="[Text]" custT="1"/>
      <dgm:spPr>
        <a:solidFill>
          <a:srgbClr val="A1C7F1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solidFill>
                <a:schemeClr val="tx1"/>
              </a:solidFill>
            </a:rPr>
            <a:t>Alignment</a:t>
          </a:r>
          <a:endParaRPr lang="en-US" sz="2400" dirty="0">
            <a:solidFill>
              <a:schemeClr val="tx1"/>
            </a:solidFill>
          </a:endParaRPr>
        </a:p>
      </dgm:t>
    </dgm:pt>
    <dgm:pt modelId="{94EFFBEC-A218-463B-81C0-597F0E44D5AB}" type="parTrans" cxnId="{7A8F757E-5DBA-40BF-A9E1-9DCF0CBDC1D2}">
      <dgm:prSet/>
      <dgm:spPr/>
      <dgm:t>
        <a:bodyPr/>
        <a:lstStyle/>
        <a:p>
          <a:endParaRPr lang="en-CA"/>
        </a:p>
      </dgm:t>
    </dgm:pt>
    <dgm:pt modelId="{59CD5CED-1F88-486A-A319-1CDD7E925CE9}" type="sibTrans" cxnId="{7A8F757E-5DBA-40BF-A9E1-9DCF0CBDC1D2}">
      <dgm:prSet/>
      <dgm:spPr/>
      <dgm:t>
        <a:bodyPr/>
        <a:lstStyle/>
        <a:p>
          <a:endParaRPr lang="en-CA"/>
        </a:p>
      </dgm:t>
    </dgm:pt>
    <dgm:pt modelId="{DC882EA6-93FD-47F2-BD68-81CF0B413C7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>
              <a:solidFill>
                <a:schemeClr val="tx1"/>
              </a:solidFill>
            </a:rPr>
            <a:t>Read</a:t>
          </a:r>
          <a:endParaRPr lang="en-CA" sz="1200" dirty="0">
            <a:solidFill>
              <a:schemeClr val="tx1"/>
            </a:solidFill>
          </a:endParaRPr>
        </a:p>
      </dgm:t>
    </dgm:pt>
    <dgm:pt modelId="{A1C79B31-0A1F-468B-8A89-E783B882ED7D}" type="parTrans" cxnId="{64F75083-5D98-4CF7-9A01-571DB17FD193}">
      <dgm:prSet/>
      <dgm:spPr/>
      <dgm:t>
        <a:bodyPr/>
        <a:lstStyle/>
        <a:p>
          <a:endParaRPr lang="en-CA"/>
        </a:p>
      </dgm:t>
    </dgm:pt>
    <dgm:pt modelId="{48BB5341-67FD-418E-BD18-D6D37652E432}" type="sibTrans" cxnId="{64F75083-5D98-4CF7-9A01-571DB17FD193}">
      <dgm:prSet/>
      <dgm:spPr/>
      <dgm:t>
        <a:bodyPr/>
        <a:lstStyle/>
        <a:p>
          <a:endParaRPr lang="en-CA"/>
        </a:p>
      </dgm:t>
    </dgm:pt>
    <dgm:pt modelId="{B3B229E7-2C32-4FE5-A790-5B3093CAF936}">
      <dgm:prSet phldrT="[Text]" custT="1"/>
      <dgm:spPr/>
      <dgm:t>
        <a:bodyPr/>
        <a:lstStyle/>
        <a:p>
          <a:r>
            <a:rPr lang="en-CA" sz="2800" dirty="0" smtClean="0">
              <a:solidFill>
                <a:schemeClr val="tx1"/>
              </a:solidFill>
            </a:rPr>
            <a:t>Outline</a:t>
          </a:r>
          <a:endParaRPr lang="en-CA" sz="2800" dirty="0">
            <a:solidFill>
              <a:schemeClr val="tx1"/>
            </a:solidFill>
          </a:endParaRPr>
        </a:p>
      </dgm:t>
    </dgm:pt>
    <dgm:pt modelId="{4E34ACA6-A77D-421C-B5A2-D94B45938806}" type="parTrans" cxnId="{D1064337-A400-4628-B4E3-1BB8821CECE4}">
      <dgm:prSet/>
      <dgm:spPr/>
      <dgm:t>
        <a:bodyPr/>
        <a:lstStyle/>
        <a:p>
          <a:endParaRPr lang="en-CA"/>
        </a:p>
      </dgm:t>
    </dgm:pt>
    <dgm:pt modelId="{900265FA-F1FE-40B5-A8EA-E2BF9D7E55B4}" type="sibTrans" cxnId="{D1064337-A400-4628-B4E3-1BB8821CECE4}">
      <dgm:prSet/>
      <dgm:spPr/>
      <dgm:t>
        <a:bodyPr/>
        <a:lstStyle/>
        <a:p>
          <a:endParaRPr lang="en-CA"/>
        </a:p>
      </dgm:t>
    </dgm:pt>
    <dgm:pt modelId="{FF24E55D-64E2-4AAE-8E8C-10973E25BFB6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CA" sz="2800" dirty="0" smtClean="0">
            <a:solidFill>
              <a:schemeClr val="tx1"/>
            </a:solidFill>
          </a:endParaRPr>
        </a:p>
        <a:p>
          <a:r>
            <a:rPr lang="en-CA" sz="2800" dirty="0" smtClean="0">
              <a:solidFill>
                <a:schemeClr val="tx1"/>
              </a:solidFill>
            </a:rPr>
            <a:t>Organize &amp; Plan</a:t>
          </a:r>
        </a:p>
        <a:p>
          <a:endParaRPr lang="en-CA" sz="1800" dirty="0">
            <a:solidFill>
              <a:schemeClr val="tx1"/>
            </a:solidFill>
          </a:endParaRPr>
        </a:p>
      </dgm:t>
    </dgm:pt>
    <dgm:pt modelId="{B2E95ED3-5F41-4EFE-9FA5-148085E9FA6D}" type="parTrans" cxnId="{3E35A1FB-B321-4D01-A924-F47BD6844C7E}">
      <dgm:prSet/>
      <dgm:spPr/>
      <dgm:t>
        <a:bodyPr/>
        <a:lstStyle/>
        <a:p>
          <a:endParaRPr lang="en-CA"/>
        </a:p>
      </dgm:t>
    </dgm:pt>
    <dgm:pt modelId="{479180DC-0EB6-44B5-9048-E0F824705529}" type="sibTrans" cxnId="{3E35A1FB-B321-4D01-A924-F47BD6844C7E}">
      <dgm:prSet/>
      <dgm:spPr/>
      <dgm:t>
        <a:bodyPr/>
        <a:lstStyle/>
        <a:p>
          <a:endParaRPr lang="en-CA"/>
        </a:p>
      </dgm:t>
    </dgm:pt>
    <dgm:pt modelId="{3849C115-13C5-4E19-829D-50B8EE8B490E}">
      <dgm:prSet phldrT="[Text]" custT="1"/>
      <dgm:spPr>
        <a:solidFill>
          <a:srgbClr val="CCCCFF"/>
        </a:solidFill>
      </dgm:spPr>
      <dgm:t>
        <a:bodyPr/>
        <a:lstStyle/>
        <a:p>
          <a:r>
            <a:rPr lang="en-CA" sz="2800" dirty="0" smtClean="0">
              <a:solidFill>
                <a:schemeClr val="tx1"/>
              </a:solidFill>
            </a:rPr>
            <a:t>Connect</a:t>
          </a:r>
          <a:endParaRPr lang="en-CA" sz="2800" dirty="0">
            <a:solidFill>
              <a:schemeClr val="tx1"/>
            </a:solidFill>
          </a:endParaRPr>
        </a:p>
      </dgm:t>
    </dgm:pt>
    <dgm:pt modelId="{1BDB5A6A-F25C-4913-B548-845CC8492EAD}" type="parTrans" cxnId="{DE6221B9-5316-461E-B4DD-98BED1A1A901}">
      <dgm:prSet/>
      <dgm:spPr/>
      <dgm:t>
        <a:bodyPr/>
        <a:lstStyle/>
        <a:p>
          <a:endParaRPr lang="en-CA"/>
        </a:p>
      </dgm:t>
    </dgm:pt>
    <dgm:pt modelId="{723F5E29-942E-44ED-A8DF-E113B2D5282D}" type="sibTrans" cxnId="{DE6221B9-5316-461E-B4DD-98BED1A1A901}">
      <dgm:prSet/>
      <dgm:spPr/>
      <dgm:t>
        <a:bodyPr/>
        <a:lstStyle/>
        <a:p>
          <a:endParaRPr lang="en-CA"/>
        </a:p>
      </dgm:t>
    </dgm:pt>
    <dgm:pt modelId="{3DFA6D27-4865-4072-9C69-09F6F46527C3}">
      <dgm:prSet phldrT="[Text]" custT="1"/>
      <dgm:spPr>
        <a:solidFill>
          <a:srgbClr val="C5EFF1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Feedback</a:t>
          </a:r>
          <a:endParaRPr lang="en-CA" sz="2400" dirty="0">
            <a:solidFill>
              <a:schemeClr val="tx1"/>
            </a:solidFill>
          </a:endParaRPr>
        </a:p>
      </dgm:t>
    </dgm:pt>
    <dgm:pt modelId="{86D425A1-9CFD-4202-9505-C4E41FB267FE}" type="parTrans" cxnId="{7FA1D833-DD7B-406E-9AD2-73797EE7C6AB}">
      <dgm:prSet/>
      <dgm:spPr/>
      <dgm:t>
        <a:bodyPr/>
        <a:lstStyle/>
        <a:p>
          <a:endParaRPr lang="en-CA"/>
        </a:p>
      </dgm:t>
    </dgm:pt>
    <dgm:pt modelId="{74D2516D-EC05-4715-B972-F5E5A454648C}" type="sibTrans" cxnId="{7FA1D833-DD7B-406E-9AD2-73797EE7C6AB}">
      <dgm:prSet/>
      <dgm:spPr/>
      <dgm:t>
        <a:bodyPr/>
        <a:lstStyle/>
        <a:p>
          <a:endParaRPr lang="en-CA"/>
        </a:p>
      </dgm:t>
    </dgm:pt>
    <dgm:pt modelId="{2BB8426D-53ED-4B33-98D9-27010503094E}">
      <dgm:prSet phldrT="[Text]" custT="1"/>
      <dgm:spPr>
        <a:solidFill>
          <a:srgbClr val="66FFFF"/>
        </a:solidFill>
      </dgm:spPr>
      <dgm:t>
        <a:bodyPr/>
        <a:lstStyle/>
        <a:p>
          <a:r>
            <a:rPr lang="en-CA" sz="2800" dirty="0" smtClean="0">
              <a:solidFill>
                <a:schemeClr val="tx1"/>
              </a:solidFill>
            </a:rPr>
            <a:t>Revise</a:t>
          </a:r>
          <a:endParaRPr lang="en-CA" sz="2800" dirty="0">
            <a:solidFill>
              <a:schemeClr val="tx1"/>
            </a:solidFill>
          </a:endParaRPr>
        </a:p>
      </dgm:t>
    </dgm:pt>
    <dgm:pt modelId="{65B523D6-458E-4151-9D75-9A7B01AC8C6A}" type="parTrans" cxnId="{7CD0D706-0F90-4ED8-9892-4D6AA7E2A5E6}">
      <dgm:prSet/>
      <dgm:spPr/>
      <dgm:t>
        <a:bodyPr/>
        <a:lstStyle/>
        <a:p>
          <a:endParaRPr lang="en-CA"/>
        </a:p>
      </dgm:t>
    </dgm:pt>
    <dgm:pt modelId="{FDC4034A-3193-4C5D-BFE3-94E11F28FA76}" type="sibTrans" cxnId="{7CD0D706-0F90-4ED8-9892-4D6AA7E2A5E6}">
      <dgm:prSet/>
      <dgm:spPr/>
      <dgm:t>
        <a:bodyPr/>
        <a:lstStyle/>
        <a:p>
          <a:endParaRPr lang="en-CA"/>
        </a:p>
      </dgm:t>
    </dgm:pt>
    <dgm:pt modelId="{BEB81948-C2DF-4EC4-9B2C-D6888D6BCDD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800" dirty="0" smtClean="0">
              <a:solidFill>
                <a:schemeClr val="tx1"/>
              </a:solidFill>
            </a:rPr>
            <a:t>Story</a:t>
          </a:r>
          <a:endParaRPr lang="en-CA" sz="2800" dirty="0">
            <a:solidFill>
              <a:schemeClr val="tx1"/>
            </a:solidFill>
          </a:endParaRPr>
        </a:p>
        <a:p>
          <a:pPr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dirty="0"/>
        </a:p>
      </dgm:t>
    </dgm:pt>
    <dgm:pt modelId="{FFB6F17B-BD54-437A-9124-3F1323D8B70D}" type="parTrans" cxnId="{A93020E8-5652-483F-B999-FA36F4C2C2E6}">
      <dgm:prSet/>
      <dgm:spPr/>
      <dgm:t>
        <a:bodyPr/>
        <a:lstStyle/>
        <a:p>
          <a:endParaRPr lang="en-CA"/>
        </a:p>
      </dgm:t>
    </dgm:pt>
    <dgm:pt modelId="{86952D29-A2DE-4273-9099-EF1AAED19353}" type="sibTrans" cxnId="{A93020E8-5652-483F-B999-FA36F4C2C2E6}">
      <dgm:prSet/>
      <dgm:spPr/>
      <dgm:t>
        <a:bodyPr/>
        <a:lstStyle/>
        <a:p>
          <a:endParaRPr lang="en-CA"/>
        </a:p>
      </dgm:t>
    </dgm:pt>
    <dgm:pt modelId="{4AECE06D-433C-4F8E-81F9-6C539C3A8AA2}" type="pres">
      <dgm:prSet presAssocID="{B5F702CC-6E77-4E3F-91E9-EF7939A2371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2FA9E2F-48EC-4467-B032-C1B2E9AE7D30}" type="pres">
      <dgm:prSet presAssocID="{B2508177-ACAC-4FDA-ACCB-F418313F9588}" presName="compNode" presStyleCnt="0"/>
      <dgm:spPr/>
    </dgm:pt>
    <dgm:pt modelId="{4D8E63C0-ED5B-4289-A07A-E10F2F8A273C}" type="pres">
      <dgm:prSet presAssocID="{B2508177-ACAC-4FDA-ACCB-F418313F9588}" presName="dummyConnPt" presStyleCnt="0"/>
      <dgm:spPr/>
    </dgm:pt>
    <dgm:pt modelId="{3E8E1BBF-CBB6-4F6A-B215-A87940BFCCDA}" type="pres">
      <dgm:prSet presAssocID="{B2508177-ACAC-4FDA-ACCB-F418313F9588}" presName="node" presStyleLbl="node1" presStyleIdx="0" presStyleCnt="12" custLinFactNeighborX="-1432" custLinFactNeighborY="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9CAF1-B93B-4418-A313-7096F7EB110C}" type="pres">
      <dgm:prSet presAssocID="{FF58C85D-81DF-4445-BCAD-E245639CF08F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848341F5-339A-4C7B-B70F-3CFD6761E6E6}" type="pres">
      <dgm:prSet presAssocID="{73C1AC13-15C5-4FAE-9E5A-70C1637C78AF}" presName="compNode" presStyleCnt="0"/>
      <dgm:spPr/>
    </dgm:pt>
    <dgm:pt modelId="{EDDF8082-424B-4EF1-ACDA-AA755BD9EBBE}" type="pres">
      <dgm:prSet presAssocID="{73C1AC13-15C5-4FAE-9E5A-70C1637C78AF}" presName="dummyConnPt" presStyleCnt="0"/>
      <dgm:spPr/>
    </dgm:pt>
    <dgm:pt modelId="{7386938B-178B-4BF6-A9D1-1B166E4F7CE1}" type="pres">
      <dgm:prSet presAssocID="{73C1AC13-15C5-4FAE-9E5A-70C1637C78AF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879C9-3685-451F-AB9F-23A10F546AB4}" type="pres">
      <dgm:prSet presAssocID="{6470C610-4155-4FD0-BCB8-B51D6A4E3899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EC2455D8-F859-49B8-B1A9-847A8C83A579}" type="pres">
      <dgm:prSet presAssocID="{24CFD27D-D685-4308-8193-B676AB985818}" presName="compNode" presStyleCnt="0"/>
      <dgm:spPr/>
    </dgm:pt>
    <dgm:pt modelId="{A59727B6-AB56-4EBD-8FBD-24F967FE0B7F}" type="pres">
      <dgm:prSet presAssocID="{24CFD27D-D685-4308-8193-B676AB985818}" presName="dummyConnPt" presStyleCnt="0"/>
      <dgm:spPr/>
    </dgm:pt>
    <dgm:pt modelId="{93C383EE-A6F5-4C66-B1F0-5C24CA247764}" type="pres">
      <dgm:prSet presAssocID="{24CFD27D-D685-4308-8193-B676AB98581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85E80-A39F-4085-A898-776BBCAFC33A}" type="pres">
      <dgm:prSet presAssocID="{FA5B4B67-003F-4E0D-8A99-C0E417CECEFA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467D1F04-C591-48DB-A53B-DDC7F5BB25ED}" type="pres">
      <dgm:prSet presAssocID="{0BD69BC4-C9D7-4A24-BAE1-4490F527B521}" presName="compNode" presStyleCnt="0"/>
      <dgm:spPr/>
    </dgm:pt>
    <dgm:pt modelId="{98F4DAA5-6EC9-449F-BB10-84C27C9EFD15}" type="pres">
      <dgm:prSet presAssocID="{0BD69BC4-C9D7-4A24-BAE1-4490F527B521}" presName="dummyConnPt" presStyleCnt="0"/>
      <dgm:spPr/>
    </dgm:pt>
    <dgm:pt modelId="{85BB671E-72E0-4F20-B260-67EBF14A00BE}" type="pres">
      <dgm:prSet presAssocID="{0BD69BC4-C9D7-4A24-BAE1-4490F527B52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34012-3BA5-499E-B1FF-620ED04DC0BC}" type="pres">
      <dgm:prSet presAssocID="{081A0376-D196-471B-9AE9-E90C4D6BAB5D}" presName="sibTrans" presStyleLbl="bgSibTrans2D1" presStyleIdx="3" presStyleCnt="11"/>
      <dgm:spPr/>
      <dgm:t>
        <a:bodyPr/>
        <a:lstStyle/>
        <a:p>
          <a:endParaRPr lang="en-US"/>
        </a:p>
      </dgm:t>
    </dgm:pt>
    <dgm:pt modelId="{2854692F-680E-4780-981E-1B3CF7B43B78}" type="pres">
      <dgm:prSet presAssocID="{BA0BC8FD-1D49-453A-99D3-46942E374443}" presName="compNode" presStyleCnt="0"/>
      <dgm:spPr/>
    </dgm:pt>
    <dgm:pt modelId="{41498BB7-B449-4935-823B-C0ACBFD4CFCF}" type="pres">
      <dgm:prSet presAssocID="{BA0BC8FD-1D49-453A-99D3-46942E374443}" presName="dummyConnPt" presStyleCnt="0"/>
      <dgm:spPr/>
    </dgm:pt>
    <dgm:pt modelId="{41CAEF64-5F00-48B0-BE19-CC15C02029D4}" type="pres">
      <dgm:prSet presAssocID="{BA0BC8FD-1D49-453A-99D3-46942E374443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916AA-C448-489B-89B4-414FB51BD62C}" type="pres">
      <dgm:prSet presAssocID="{59CD5CED-1F88-486A-A319-1CDD7E925CE9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4D85D51B-74CD-4DC4-A484-9C95F7B498B9}" type="pres">
      <dgm:prSet presAssocID="{DC882EA6-93FD-47F2-BD68-81CF0B413C7B}" presName="compNode" presStyleCnt="0"/>
      <dgm:spPr/>
    </dgm:pt>
    <dgm:pt modelId="{34E17281-4364-4126-996F-7AE8E2A7E68D}" type="pres">
      <dgm:prSet presAssocID="{DC882EA6-93FD-47F2-BD68-81CF0B413C7B}" presName="dummyConnPt" presStyleCnt="0"/>
      <dgm:spPr/>
    </dgm:pt>
    <dgm:pt modelId="{A9C4CA69-C1A1-47DA-A107-9BA081F03DA3}" type="pres">
      <dgm:prSet presAssocID="{DC882EA6-93FD-47F2-BD68-81CF0B413C7B}" presName="node" presStyleLbl="node1" presStyleIdx="5" presStyleCnt="12" custLinFactNeighborX="2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6DEEA-42F8-4941-A5DA-1E0272E9A4F4}" type="pres">
      <dgm:prSet presAssocID="{48BB5341-67FD-418E-BD18-D6D37652E432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973235E8-9EDE-49A6-9EA3-56BDFF423D2C}" type="pres">
      <dgm:prSet presAssocID="{B3B229E7-2C32-4FE5-A790-5B3093CAF936}" presName="compNode" presStyleCnt="0"/>
      <dgm:spPr/>
    </dgm:pt>
    <dgm:pt modelId="{28F8E401-F8F9-4E24-9304-65201892A8D0}" type="pres">
      <dgm:prSet presAssocID="{B3B229E7-2C32-4FE5-A790-5B3093CAF936}" presName="dummyConnPt" presStyleCnt="0"/>
      <dgm:spPr/>
    </dgm:pt>
    <dgm:pt modelId="{96E44713-7ED2-448E-A35F-CCBD89D0295F}" type="pres">
      <dgm:prSet presAssocID="{B3B229E7-2C32-4FE5-A790-5B3093CAF93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8B17-2999-405A-9BAC-C3F8D5EA8CA9}" type="pres">
      <dgm:prSet presAssocID="{900265FA-F1FE-40B5-A8EA-E2BF9D7E55B4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CF9F9BE3-497E-4DA5-A517-AA68C846433F}" type="pres">
      <dgm:prSet presAssocID="{FF24E55D-64E2-4AAE-8E8C-10973E25BFB6}" presName="compNode" presStyleCnt="0"/>
      <dgm:spPr/>
    </dgm:pt>
    <dgm:pt modelId="{712FFA4A-A939-4323-B1F2-E48FF39A3639}" type="pres">
      <dgm:prSet presAssocID="{FF24E55D-64E2-4AAE-8E8C-10973E25BFB6}" presName="dummyConnPt" presStyleCnt="0"/>
      <dgm:spPr/>
    </dgm:pt>
    <dgm:pt modelId="{1F0427AA-0B9A-4091-9E7C-C67132AAA898}" type="pres">
      <dgm:prSet presAssocID="{FF24E55D-64E2-4AAE-8E8C-10973E25BFB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6CF5-612F-4FD9-B315-F02131533358}" type="pres">
      <dgm:prSet presAssocID="{479180DC-0EB6-44B5-9048-E0F824705529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A168B8E4-C4DA-4D70-A859-44F12414F27E}" type="pres">
      <dgm:prSet presAssocID="{BEB81948-C2DF-4EC4-9B2C-D6888D6BCDD7}" presName="compNode" presStyleCnt="0"/>
      <dgm:spPr/>
    </dgm:pt>
    <dgm:pt modelId="{26F3CBFD-059E-488E-AD3E-87CBBE493B5E}" type="pres">
      <dgm:prSet presAssocID="{BEB81948-C2DF-4EC4-9B2C-D6888D6BCDD7}" presName="dummyConnPt" presStyleCnt="0"/>
      <dgm:spPr/>
    </dgm:pt>
    <dgm:pt modelId="{C5BDE37A-6803-43E4-92DD-764C4E9095A7}" type="pres">
      <dgm:prSet presAssocID="{BEB81948-C2DF-4EC4-9B2C-D6888D6BCDD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20437-DEDD-4CF1-9CF3-B86860A837F8}" type="pres">
      <dgm:prSet presAssocID="{86952D29-A2DE-4273-9099-EF1AAED19353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6BD373F2-7F7E-4E0C-B0A7-B2D7432283D9}" type="pres">
      <dgm:prSet presAssocID="{3849C115-13C5-4E19-829D-50B8EE8B490E}" presName="compNode" presStyleCnt="0"/>
      <dgm:spPr/>
    </dgm:pt>
    <dgm:pt modelId="{917F7D05-A31A-48DD-81D2-971D4D35C246}" type="pres">
      <dgm:prSet presAssocID="{3849C115-13C5-4E19-829D-50B8EE8B490E}" presName="dummyConnPt" presStyleCnt="0"/>
      <dgm:spPr/>
    </dgm:pt>
    <dgm:pt modelId="{46049251-9314-46F3-99E2-BDA17749DCDA}" type="pres">
      <dgm:prSet presAssocID="{3849C115-13C5-4E19-829D-50B8EE8B490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EEC30-33F5-4238-B23E-B6A9C4458882}" type="pres">
      <dgm:prSet presAssocID="{723F5E29-942E-44ED-A8DF-E113B2D5282D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0723102F-811C-45CC-BA11-E917EA3E8F0D}" type="pres">
      <dgm:prSet presAssocID="{3DFA6D27-4865-4072-9C69-09F6F46527C3}" presName="compNode" presStyleCnt="0"/>
      <dgm:spPr/>
    </dgm:pt>
    <dgm:pt modelId="{4F2C9AA7-A188-40E8-814B-A217C88AB0AA}" type="pres">
      <dgm:prSet presAssocID="{3DFA6D27-4865-4072-9C69-09F6F46527C3}" presName="dummyConnPt" presStyleCnt="0"/>
      <dgm:spPr/>
    </dgm:pt>
    <dgm:pt modelId="{E49A9C81-323F-4022-A70C-2B9BE7C276B7}" type="pres">
      <dgm:prSet presAssocID="{3DFA6D27-4865-4072-9C69-09F6F46527C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98920-136B-4573-B8B2-140A2FDD3F81}" type="pres">
      <dgm:prSet presAssocID="{74D2516D-EC05-4715-B972-F5E5A454648C}" presName="sibTrans" presStyleLbl="bgSibTrans2D1" presStyleIdx="10" presStyleCnt="11"/>
      <dgm:spPr/>
      <dgm:t>
        <a:bodyPr/>
        <a:lstStyle/>
        <a:p>
          <a:endParaRPr lang="en-US"/>
        </a:p>
      </dgm:t>
    </dgm:pt>
    <dgm:pt modelId="{333EB126-3CDA-49FA-A97C-2FDE00897460}" type="pres">
      <dgm:prSet presAssocID="{2BB8426D-53ED-4B33-98D9-27010503094E}" presName="compNode" presStyleCnt="0"/>
      <dgm:spPr/>
    </dgm:pt>
    <dgm:pt modelId="{51E34744-1147-4C49-9EE3-C824EEAF70A6}" type="pres">
      <dgm:prSet presAssocID="{2BB8426D-53ED-4B33-98D9-27010503094E}" presName="dummyConnPt" presStyleCnt="0"/>
      <dgm:spPr/>
    </dgm:pt>
    <dgm:pt modelId="{F82FAE7B-A474-4BDA-BDFF-4DFCE4BB5CC5}" type="pres">
      <dgm:prSet presAssocID="{2BB8426D-53ED-4B33-98D9-27010503094E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45E234-4EF1-4BE1-AB02-F69DB18CF492}" type="presOf" srcId="{3849C115-13C5-4E19-829D-50B8EE8B490E}" destId="{46049251-9314-46F3-99E2-BDA17749DCDA}" srcOrd="0" destOrd="0" presId="urn:microsoft.com/office/officeart/2005/8/layout/bProcess4"/>
    <dgm:cxn modelId="{7D011857-CA82-420B-8B37-3BD22936525F}" type="presOf" srcId="{B3B229E7-2C32-4FE5-A790-5B3093CAF936}" destId="{96E44713-7ED2-448E-A35F-CCBD89D0295F}" srcOrd="0" destOrd="0" presId="urn:microsoft.com/office/officeart/2005/8/layout/bProcess4"/>
    <dgm:cxn modelId="{90B02C17-7914-49A6-803E-7E1C27EB57FC}" type="presOf" srcId="{74D2516D-EC05-4715-B972-F5E5A454648C}" destId="{55898920-136B-4573-B8B2-140A2FDD3F81}" srcOrd="0" destOrd="0" presId="urn:microsoft.com/office/officeart/2005/8/layout/bProcess4"/>
    <dgm:cxn modelId="{B4AC74E3-3D7F-4019-992C-8CAFCFAB4503}" type="presOf" srcId="{3DFA6D27-4865-4072-9C69-09F6F46527C3}" destId="{E49A9C81-323F-4022-A70C-2B9BE7C276B7}" srcOrd="0" destOrd="0" presId="urn:microsoft.com/office/officeart/2005/8/layout/bProcess4"/>
    <dgm:cxn modelId="{F5364F1D-93DE-4605-BA3F-C2E0248FCDAC}" type="presOf" srcId="{DC882EA6-93FD-47F2-BD68-81CF0B413C7B}" destId="{A9C4CA69-C1A1-47DA-A107-9BA081F03DA3}" srcOrd="0" destOrd="0" presId="urn:microsoft.com/office/officeart/2005/8/layout/bProcess4"/>
    <dgm:cxn modelId="{F68C000A-82AC-45D7-81B4-31BDA926FF11}" type="presOf" srcId="{86952D29-A2DE-4273-9099-EF1AAED19353}" destId="{64F20437-DEDD-4CF1-9CF3-B86860A837F8}" srcOrd="0" destOrd="0" presId="urn:microsoft.com/office/officeart/2005/8/layout/bProcess4"/>
    <dgm:cxn modelId="{E454769C-E115-4F88-A7DA-BC5D184079B5}" type="presOf" srcId="{FF24E55D-64E2-4AAE-8E8C-10973E25BFB6}" destId="{1F0427AA-0B9A-4091-9E7C-C67132AAA898}" srcOrd="0" destOrd="0" presId="urn:microsoft.com/office/officeart/2005/8/layout/bProcess4"/>
    <dgm:cxn modelId="{529ED36F-A2D5-4571-BAB6-3C8EED1D547E}" type="presOf" srcId="{FA5B4B67-003F-4E0D-8A99-C0E417CECEFA}" destId="{BEE85E80-A39F-4085-A898-776BBCAFC33A}" srcOrd="0" destOrd="0" presId="urn:microsoft.com/office/officeart/2005/8/layout/bProcess4"/>
    <dgm:cxn modelId="{33C44286-BF26-4FB0-88D0-FB1F3A249C66}" type="presOf" srcId="{24CFD27D-D685-4308-8193-B676AB985818}" destId="{93C383EE-A6F5-4C66-B1F0-5C24CA247764}" srcOrd="0" destOrd="0" presId="urn:microsoft.com/office/officeart/2005/8/layout/bProcess4"/>
    <dgm:cxn modelId="{D8D23EEA-42AB-49F9-A7CE-88F426C165E9}" type="presOf" srcId="{BA0BC8FD-1D49-453A-99D3-46942E374443}" destId="{41CAEF64-5F00-48B0-BE19-CC15C02029D4}" srcOrd="0" destOrd="0" presId="urn:microsoft.com/office/officeart/2005/8/layout/bProcess4"/>
    <dgm:cxn modelId="{BD50854B-7C45-4674-B93C-E63D33F0D3AA}" type="presOf" srcId="{479180DC-0EB6-44B5-9048-E0F824705529}" destId="{9E326CF5-612F-4FD9-B315-F02131533358}" srcOrd="0" destOrd="0" presId="urn:microsoft.com/office/officeart/2005/8/layout/bProcess4"/>
    <dgm:cxn modelId="{6D5CF0BD-7366-4704-97E5-C902660FD96E}" type="presOf" srcId="{900265FA-F1FE-40B5-A8EA-E2BF9D7E55B4}" destId="{152D8B17-2999-405A-9BAC-C3F8D5EA8CA9}" srcOrd="0" destOrd="0" presId="urn:microsoft.com/office/officeart/2005/8/layout/bProcess4"/>
    <dgm:cxn modelId="{7CD0D706-0F90-4ED8-9892-4D6AA7E2A5E6}" srcId="{B5F702CC-6E77-4E3F-91E9-EF7939A23714}" destId="{2BB8426D-53ED-4B33-98D9-27010503094E}" srcOrd="11" destOrd="0" parTransId="{65B523D6-458E-4151-9D75-9A7B01AC8C6A}" sibTransId="{FDC4034A-3193-4C5D-BFE3-94E11F28FA76}"/>
    <dgm:cxn modelId="{C02C8FDE-6CB3-4FB5-83D4-7EC6CD1FEDC8}" type="presOf" srcId="{59CD5CED-1F88-486A-A319-1CDD7E925CE9}" destId="{E40916AA-C448-489B-89B4-414FB51BD62C}" srcOrd="0" destOrd="0" presId="urn:microsoft.com/office/officeart/2005/8/layout/bProcess4"/>
    <dgm:cxn modelId="{3D44ABF5-16F5-4DFA-A12B-FBF71064197E}" srcId="{B5F702CC-6E77-4E3F-91E9-EF7939A23714}" destId="{73C1AC13-15C5-4FAE-9E5A-70C1637C78AF}" srcOrd="1" destOrd="0" parTransId="{E2C4E5CA-6BB1-4E80-B439-7F20CD92C426}" sibTransId="{6470C610-4155-4FD0-BCB8-B51D6A4E3899}"/>
    <dgm:cxn modelId="{FE824706-3A1E-41C9-94F6-625F1A9403F8}" type="presOf" srcId="{48BB5341-67FD-418E-BD18-D6D37652E432}" destId="{1D86DEEA-42F8-4941-A5DA-1E0272E9A4F4}" srcOrd="0" destOrd="0" presId="urn:microsoft.com/office/officeart/2005/8/layout/bProcess4"/>
    <dgm:cxn modelId="{A93020E8-5652-483F-B999-FA36F4C2C2E6}" srcId="{B5F702CC-6E77-4E3F-91E9-EF7939A23714}" destId="{BEB81948-C2DF-4EC4-9B2C-D6888D6BCDD7}" srcOrd="8" destOrd="0" parTransId="{FFB6F17B-BD54-437A-9124-3F1323D8B70D}" sibTransId="{86952D29-A2DE-4273-9099-EF1AAED19353}"/>
    <dgm:cxn modelId="{DE6221B9-5316-461E-B4DD-98BED1A1A901}" srcId="{B5F702CC-6E77-4E3F-91E9-EF7939A23714}" destId="{3849C115-13C5-4E19-829D-50B8EE8B490E}" srcOrd="9" destOrd="0" parTransId="{1BDB5A6A-F25C-4913-B548-845CC8492EAD}" sibTransId="{723F5E29-942E-44ED-A8DF-E113B2D5282D}"/>
    <dgm:cxn modelId="{3BCF4B23-496C-4653-AAA1-F64AAF94613F}" type="presOf" srcId="{0BD69BC4-C9D7-4A24-BAE1-4490F527B521}" destId="{85BB671E-72E0-4F20-B260-67EBF14A00BE}" srcOrd="0" destOrd="0" presId="urn:microsoft.com/office/officeart/2005/8/layout/bProcess4"/>
    <dgm:cxn modelId="{E62BE4B2-5DFF-431C-B596-630DB5A46D42}" type="presOf" srcId="{B2508177-ACAC-4FDA-ACCB-F418313F9588}" destId="{3E8E1BBF-CBB6-4F6A-B215-A87940BFCCDA}" srcOrd="0" destOrd="0" presId="urn:microsoft.com/office/officeart/2005/8/layout/bProcess4"/>
    <dgm:cxn modelId="{CA258C47-CBE1-4566-9F9A-0A45AC0105B9}" srcId="{B5F702CC-6E77-4E3F-91E9-EF7939A23714}" destId="{24CFD27D-D685-4308-8193-B676AB985818}" srcOrd="2" destOrd="0" parTransId="{D726B4E2-137F-4BE8-B33B-D8C5DD328043}" sibTransId="{FA5B4B67-003F-4E0D-8A99-C0E417CECEFA}"/>
    <dgm:cxn modelId="{D1064337-A400-4628-B4E3-1BB8821CECE4}" srcId="{B5F702CC-6E77-4E3F-91E9-EF7939A23714}" destId="{B3B229E7-2C32-4FE5-A790-5B3093CAF936}" srcOrd="6" destOrd="0" parTransId="{4E34ACA6-A77D-421C-B5A2-D94B45938806}" sibTransId="{900265FA-F1FE-40B5-A8EA-E2BF9D7E55B4}"/>
    <dgm:cxn modelId="{36AEA1BA-4D4A-45F3-845B-2740AEBFA141}" type="presOf" srcId="{081A0376-D196-471B-9AE9-E90C4D6BAB5D}" destId="{72A34012-3BA5-499E-B1FF-620ED04DC0BC}" srcOrd="0" destOrd="0" presId="urn:microsoft.com/office/officeart/2005/8/layout/bProcess4"/>
    <dgm:cxn modelId="{7FA1D833-DD7B-406E-9AD2-73797EE7C6AB}" srcId="{B5F702CC-6E77-4E3F-91E9-EF7939A23714}" destId="{3DFA6D27-4865-4072-9C69-09F6F46527C3}" srcOrd="10" destOrd="0" parTransId="{86D425A1-9CFD-4202-9505-C4E41FB267FE}" sibTransId="{74D2516D-EC05-4715-B972-F5E5A454648C}"/>
    <dgm:cxn modelId="{7A8F757E-5DBA-40BF-A9E1-9DCF0CBDC1D2}" srcId="{B5F702CC-6E77-4E3F-91E9-EF7939A23714}" destId="{BA0BC8FD-1D49-453A-99D3-46942E374443}" srcOrd="4" destOrd="0" parTransId="{94EFFBEC-A218-463B-81C0-597F0E44D5AB}" sibTransId="{59CD5CED-1F88-486A-A319-1CDD7E925CE9}"/>
    <dgm:cxn modelId="{64F75083-5D98-4CF7-9A01-571DB17FD193}" srcId="{B5F702CC-6E77-4E3F-91E9-EF7939A23714}" destId="{DC882EA6-93FD-47F2-BD68-81CF0B413C7B}" srcOrd="5" destOrd="0" parTransId="{A1C79B31-0A1F-468B-8A89-E783B882ED7D}" sibTransId="{48BB5341-67FD-418E-BD18-D6D37652E432}"/>
    <dgm:cxn modelId="{CE5935D9-D36C-4B88-B023-A9CBEC1092B8}" type="presOf" srcId="{FF58C85D-81DF-4445-BCAD-E245639CF08F}" destId="{EDB9CAF1-B93B-4418-A313-7096F7EB110C}" srcOrd="0" destOrd="0" presId="urn:microsoft.com/office/officeart/2005/8/layout/bProcess4"/>
    <dgm:cxn modelId="{3E35A1FB-B321-4D01-A924-F47BD6844C7E}" srcId="{B5F702CC-6E77-4E3F-91E9-EF7939A23714}" destId="{FF24E55D-64E2-4AAE-8E8C-10973E25BFB6}" srcOrd="7" destOrd="0" parTransId="{B2E95ED3-5F41-4EFE-9FA5-148085E9FA6D}" sibTransId="{479180DC-0EB6-44B5-9048-E0F824705529}"/>
    <dgm:cxn modelId="{DABE62FC-F044-4C3A-8E62-311AC2C8A6AB}" type="presOf" srcId="{2BB8426D-53ED-4B33-98D9-27010503094E}" destId="{F82FAE7B-A474-4BDA-BDFF-4DFCE4BB5CC5}" srcOrd="0" destOrd="0" presId="urn:microsoft.com/office/officeart/2005/8/layout/bProcess4"/>
    <dgm:cxn modelId="{9D257D81-E1A4-497B-9919-90F6607BA827}" type="presOf" srcId="{B5F702CC-6E77-4E3F-91E9-EF7939A23714}" destId="{4AECE06D-433C-4F8E-81F9-6C539C3A8AA2}" srcOrd="0" destOrd="0" presId="urn:microsoft.com/office/officeart/2005/8/layout/bProcess4"/>
    <dgm:cxn modelId="{45E6D0DC-7C19-4141-B4C2-D357D0B69336}" srcId="{B5F702CC-6E77-4E3F-91E9-EF7939A23714}" destId="{0BD69BC4-C9D7-4A24-BAE1-4490F527B521}" srcOrd="3" destOrd="0" parTransId="{F744FD5C-F8A2-4349-B702-597D381811FE}" sibTransId="{081A0376-D196-471B-9AE9-E90C4D6BAB5D}"/>
    <dgm:cxn modelId="{F1FBEA03-0BD0-4A29-BE87-57286B5B17E9}" type="presOf" srcId="{BEB81948-C2DF-4EC4-9B2C-D6888D6BCDD7}" destId="{C5BDE37A-6803-43E4-92DD-764C4E9095A7}" srcOrd="0" destOrd="0" presId="urn:microsoft.com/office/officeart/2005/8/layout/bProcess4"/>
    <dgm:cxn modelId="{E1EE30CF-76E7-4568-9B92-7ED10AAFAC3C}" type="presOf" srcId="{6470C610-4155-4FD0-BCB8-B51D6A4E3899}" destId="{E74879C9-3685-451F-AB9F-23A10F546AB4}" srcOrd="0" destOrd="0" presId="urn:microsoft.com/office/officeart/2005/8/layout/bProcess4"/>
    <dgm:cxn modelId="{36C00B79-A0E5-4D7F-BDCC-33108C01EB69}" srcId="{B5F702CC-6E77-4E3F-91E9-EF7939A23714}" destId="{B2508177-ACAC-4FDA-ACCB-F418313F9588}" srcOrd="0" destOrd="0" parTransId="{B52941CE-BB9D-49DD-AC90-1F4A62489642}" sibTransId="{FF58C85D-81DF-4445-BCAD-E245639CF08F}"/>
    <dgm:cxn modelId="{5C8E9D37-E56C-4AB9-8DFB-D58C75CEE093}" type="presOf" srcId="{723F5E29-942E-44ED-A8DF-E113B2D5282D}" destId="{CEDEEC30-33F5-4238-B23E-B6A9C4458882}" srcOrd="0" destOrd="0" presId="urn:microsoft.com/office/officeart/2005/8/layout/bProcess4"/>
    <dgm:cxn modelId="{14A939F2-78E8-4E33-9666-B347EC8D1CF6}" type="presOf" srcId="{73C1AC13-15C5-4FAE-9E5A-70C1637C78AF}" destId="{7386938B-178B-4BF6-A9D1-1B166E4F7CE1}" srcOrd="0" destOrd="0" presId="urn:microsoft.com/office/officeart/2005/8/layout/bProcess4"/>
    <dgm:cxn modelId="{ACA57FA5-0701-482C-8C82-6DC2D00DC187}" type="presParOf" srcId="{4AECE06D-433C-4F8E-81F9-6C539C3A8AA2}" destId="{72FA9E2F-48EC-4467-B032-C1B2E9AE7D30}" srcOrd="0" destOrd="0" presId="urn:microsoft.com/office/officeart/2005/8/layout/bProcess4"/>
    <dgm:cxn modelId="{EDF04EFE-A1B6-4DD2-86F9-F80EAC5476D0}" type="presParOf" srcId="{72FA9E2F-48EC-4467-B032-C1B2E9AE7D30}" destId="{4D8E63C0-ED5B-4289-A07A-E10F2F8A273C}" srcOrd="0" destOrd="0" presId="urn:microsoft.com/office/officeart/2005/8/layout/bProcess4"/>
    <dgm:cxn modelId="{3435D8B8-5C05-43E9-964B-0BFD5B2AAE5F}" type="presParOf" srcId="{72FA9E2F-48EC-4467-B032-C1B2E9AE7D30}" destId="{3E8E1BBF-CBB6-4F6A-B215-A87940BFCCDA}" srcOrd="1" destOrd="0" presId="urn:microsoft.com/office/officeart/2005/8/layout/bProcess4"/>
    <dgm:cxn modelId="{6288B8C2-4E28-4C35-9B48-E4413551B741}" type="presParOf" srcId="{4AECE06D-433C-4F8E-81F9-6C539C3A8AA2}" destId="{EDB9CAF1-B93B-4418-A313-7096F7EB110C}" srcOrd="1" destOrd="0" presId="urn:microsoft.com/office/officeart/2005/8/layout/bProcess4"/>
    <dgm:cxn modelId="{0CCA8734-9B0A-43E6-9A7F-257611B4680F}" type="presParOf" srcId="{4AECE06D-433C-4F8E-81F9-6C539C3A8AA2}" destId="{848341F5-339A-4C7B-B70F-3CFD6761E6E6}" srcOrd="2" destOrd="0" presId="urn:microsoft.com/office/officeart/2005/8/layout/bProcess4"/>
    <dgm:cxn modelId="{9272EC7D-8C71-4DE5-95CA-1AD307E1E5DA}" type="presParOf" srcId="{848341F5-339A-4C7B-B70F-3CFD6761E6E6}" destId="{EDDF8082-424B-4EF1-ACDA-AA755BD9EBBE}" srcOrd="0" destOrd="0" presId="urn:microsoft.com/office/officeart/2005/8/layout/bProcess4"/>
    <dgm:cxn modelId="{CCB2D540-1965-4570-9D3E-272FD1BC4202}" type="presParOf" srcId="{848341F5-339A-4C7B-B70F-3CFD6761E6E6}" destId="{7386938B-178B-4BF6-A9D1-1B166E4F7CE1}" srcOrd="1" destOrd="0" presId="urn:microsoft.com/office/officeart/2005/8/layout/bProcess4"/>
    <dgm:cxn modelId="{E79B3F06-D00B-4A64-8DD6-471CE5AF9047}" type="presParOf" srcId="{4AECE06D-433C-4F8E-81F9-6C539C3A8AA2}" destId="{E74879C9-3685-451F-AB9F-23A10F546AB4}" srcOrd="3" destOrd="0" presId="urn:microsoft.com/office/officeart/2005/8/layout/bProcess4"/>
    <dgm:cxn modelId="{61EE8178-F910-4696-89BA-D80FC56F9D7C}" type="presParOf" srcId="{4AECE06D-433C-4F8E-81F9-6C539C3A8AA2}" destId="{EC2455D8-F859-49B8-B1A9-847A8C83A579}" srcOrd="4" destOrd="0" presId="urn:microsoft.com/office/officeart/2005/8/layout/bProcess4"/>
    <dgm:cxn modelId="{47AF9DDC-D2AD-4478-8F88-C581ACE5DA90}" type="presParOf" srcId="{EC2455D8-F859-49B8-B1A9-847A8C83A579}" destId="{A59727B6-AB56-4EBD-8FBD-24F967FE0B7F}" srcOrd="0" destOrd="0" presId="urn:microsoft.com/office/officeart/2005/8/layout/bProcess4"/>
    <dgm:cxn modelId="{752A2791-47A1-4952-B534-A619843786AE}" type="presParOf" srcId="{EC2455D8-F859-49B8-B1A9-847A8C83A579}" destId="{93C383EE-A6F5-4C66-B1F0-5C24CA247764}" srcOrd="1" destOrd="0" presId="urn:microsoft.com/office/officeart/2005/8/layout/bProcess4"/>
    <dgm:cxn modelId="{4E94B215-14EF-4A7B-8847-0D34A989E9E8}" type="presParOf" srcId="{4AECE06D-433C-4F8E-81F9-6C539C3A8AA2}" destId="{BEE85E80-A39F-4085-A898-776BBCAFC33A}" srcOrd="5" destOrd="0" presId="urn:microsoft.com/office/officeart/2005/8/layout/bProcess4"/>
    <dgm:cxn modelId="{5A4EF2C0-A3CC-4D08-A3C5-E239F893B132}" type="presParOf" srcId="{4AECE06D-433C-4F8E-81F9-6C539C3A8AA2}" destId="{467D1F04-C591-48DB-A53B-DDC7F5BB25ED}" srcOrd="6" destOrd="0" presId="urn:microsoft.com/office/officeart/2005/8/layout/bProcess4"/>
    <dgm:cxn modelId="{EA23C944-02FC-4BDB-8ABD-B4D27D2DF438}" type="presParOf" srcId="{467D1F04-C591-48DB-A53B-DDC7F5BB25ED}" destId="{98F4DAA5-6EC9-449F-BB10-84C27C9EFD15}" srcOrd="0" destOrd="0" presId="urn:microsoft.com/office/officeart/2005/8/layout/bProcess4"/>
    <dgm:cxn modelId="{B4E614DE-09A7-4F94-BBBA-0F48B58EB690}" type="presParOf" srcId="{467D1F04-C591-48DB-A53B-DDC7F5BB25ED}" destId="{85BB671E-72E0-4F20-B260-67EBF14A00BE}" srcOrd="1" destOrd="0" presId="urn:microsoft.com/office/officeart/2005/8/layout/bProcess4"/>
    <dgm:cxn modelId="{24E1860B-D458-4125-AE20-32F10461234D}" type="presParOf" srcId="{4AECE06D-433C-4F8E-81F9-6C539C3A8AA2}" destId="{72A34012-3BA5-499E-B1FF-620ED04DC0BC}" srcOrd="7" destOrd="0" presId="urn:microsoft.com/office/officeart/2005/8/layout/bProcess4"/>
    <dgm:cxn modelId="{87AF638C-4C4A-483B-A893-C34340F6F343}" type="presParOf" srcId="{4AECE06D-433C-4F8E-81F9-6C539C3A8AA2}" destId="{2854692F-680E-4780-981E-1B3CF7B43B78}" srcOrd="8" destOrd="0" presId="urn:microsoft.com/office/officeart/2005/8/layout/bProcess4"/>
    <dgm:cxn modelId="{86D27D80-0EFD-4B52-9934-8B201E2008EC}" type="presParOf" srcId="{2854692F-680E-4780-981E-1B3CF7B43B78}" destId="{41498BB7-B449-4935-823B-C0ACBFD4CFCF}" srcOrd="0" destOrd="0" presId="urn:microsoft.com/office/officeart/2005/8/layout/bProcess4"/>
    <dgm:cxn modelId="{FC25E381-F862-4DE8-9E84-B87B025DFDEE}" type="presParOf" srcId="{2854692F-680E-4780-981E-1B3CF7B43B78}" destId="{41CAEF64-5F00-48B0-BE19-CC15C02029D4}" srcOrd="1" destOrd="0" presId="urn:microsoft.com/office/officeart/2005/8/layout/bProcess4"/>
    <dgm:cxn modelId="{AC98EE05-08FE-40FB-A691-E2BDADD6D76D}" type="presParOf" srcId="{4AECE06D-433C-4F8E-81F9-6C539C3A8AA2}" destId="{E40916AA-C448-489B-89B4-414FB51BD62C}" srcOrd="9" destOrd="0" presId="urn:microsoft.com/office/officeart/2005/8/layout/bProcess4"/>
    <dgm:cxn modelId="{0562B2ED-8AD7-4752-AF70-900F28A2B8FC}" type="presParOf" srcId="{4AECE06D-433C-4F8E-81F9-6C539C3A8AA2}" destId="{4D85D51B-74CD-4DC4-A484-9C95F7B498B9}" srcOrd="10" destOrd="0" presId="urn:microsoft.com/office/officeart/2005/8/layout/bProcess4"/>
    <dgm:cxn modelId="{0D37B0EE-73FC-4BD1-9022-66DA1E4DA708}" type="presParOf" srcId="{4D85D51B-74CD-4DC4-A484-9C95F7B498B9}" destId="{34E17281-4364-4126-996F-7AE8E2A7E68D}" srcOrd="0" destOrd="0" presId="urn:microsoft.com/office/officeart/2005/8/layout/bProcess4"/>
    <dgm:cxn modelId="{60E2875E-ECDB-4196-A287-5BDA746B666E}" type="presParOf" srcId="{4D85D51B-74CD-4DC4-A484-9C95F7B498B9}" destId="{A9C4CA69-C1A1-47DA-A107-9BA081F03DA3}" srcOrd="1" destOrd="0" presId="urn:microsoft.com/office/officeart/2005/8/layout/bProcess4"/>
    <dgm:cxn modelId="{BF33F33D-5194-4A81-A869-FE8FE99E30D7}" type="presParOf" srcId="{4AECE06D-433C-4F8E-81F9-6C539C3A8AA2}" destId="{1D86DEEA-42F8-4941-A5DA-1E0272E9A4F4}" srcOrd="11" destOrd="0" presId="urn:microsoft.com/office/officeart/2005/8/layout/bProcess4"/>
    <dgm:cxn modelId="{53A77EE7-FF03-4B21-A370-0B0C7F234610}" type="presParOf" srcId="{4AECE06D-433C-4F8E-81F9-6C539C3A8AA2}" destId="{973235E8-9EDE-49A6-9EA3-56BDFF423D2C}" srcOrd="12" destOrd="0" presId="urn:microsoft.com/office/officeart/2005/8/layout/bProcess4"/>
    <dgm:cxn modelId="{F8E9D72D-F840-4527-95FD-6534FBC77226}" type="presParOf" srcId="{973235E8-9EDE-49A6-9EA3-56BDFF423D2C}" destId="{28F8E401-F8F9-4E24-9304-65201892A8D0}" srcOrd="0" destOrd="0" presId="urn:microsoft.com/office/officeart/2005/8/layout/bProcess4"/>
    <dgm:cxn modelId="{8A4CEBA9-2C68-4E22-9FCF-56247F3B7103}" type="presParOf" srcId="{973235E8-9EDE-49A6-9EA3-56BDFF423D2C}" destId="{96E44713-7ED2-448E-A35F-CCBD89D0295F}" srcOrd="1" destOrd="0" presId="urn:microsoft.com/office/officeart/2005/8/layout/bProcess4"/>
    <dgm:cxn modelId="{02345BEF-5A83-4DB4-A75E-DB7F8190610F}" type="presParOf" srcId="{4AECE06D-433C-4F8E-81F9-6C539C3A8AA2}" destId="{152D8B17-2999-405A-9BAC-C3F8D5EA8CA9}" srcOrd="13" destOrd="0" presId="urn:microsoft.com/office/officeart/2005/8/layout/bProcess4"/>
    <dgm:cxn modelId="{CC87D68F-178C-4021-B97C-13CFC6B7F59B}" type="presParOf" srcId="{4AECE06D-433C-4F8E-81F9-6C539C3A8AA2}" destId="{CF9F9BE3-497E-4DA5-A517-AA68C846433F}" srcOrd="14" destOrd="0" presId="urn:microsoft.com/office/officeart/2005/8/layout/bProcess4"/>
    <dgm:cxn modelId="{474E15C4-924D-4035-916A-339430D9E716}" type="presParOf" srcId="{CF9F9BE3-497E-4DA5-A517-AA68C846433F}" destId="{712FFA4A-A939-4323-B1F2-E48FF39A3639}" srcOrd="0" destOrd="0" presId="urn:microsoft.com/office/officeart/2005/8/layout/bProcess4"/>
    <dgm:cxn modelId="{1E78BCC0-ED0C-474B-8257-4C5E60114AA0}" type="presParOf" srcId="{CF9F9BE3-497E-4DA5-A517-AA68C846433F}" destId="{1F0427AA-0B9A-4091-9E7C-C67132AAA898}" srcOrd="1" destOrd="0" presId="urn:microsoft.com/office/officeart/2005/8/layout/bProcess4"/>
    <dgm:cxn modelId="{0BC661C0-7499-415C-A925-0E244CC6667A}" type="presParOf" srcId="{4AECE06D-433C-4F8E-81F9-6C539C3A8AA2}" destId="{9E326CF5-612F-4FD9-B315-F02131533358}" srcOrd="15" destOrd="0" presId="urn:microsoft.com/office/officeart/2005/8/layout/bProcess4"/>
    <dgm:cxn modelId="{C09482B0-D53F-4F87-A8D5-BA01DEC39EB0}" type="presParOf" srcId="{4AECE06D-433C-4F8E-81F9-6C539C3A8AA2}" destId="{A168B8E4-C4DA-4D70-A859-44F12414F27E}" srcOrd="16" destOrd="0" presId="urn:microsoft.com/office/officeart/2005/8/layout/bProcess4"/>
    <dgm:cxn modelId="{E254B63C-B527-4280-BCDB-4B09FA44DF93}" type="presParOf" srcId="{A168B8E4-C4DA-4D70-A859-44F12414F27E}" destId="{26F3CBFD-059E-488E-AD3E-87CBBE493B5E}" srcOrd="0" destOrd="0" presId="urn:microsoft.com/office/officeart/2005/8/layout/bProcess4"/>
    <dgm:cxn modelId="{83AFC9FE-C8D1-4A30-98DF-E063803A365B}" type="presParOf" srcId="{A168B8E4-C4DA-4D70-A859-44F12414F27E}" destId="{C5BDE37A-6803-43E4-92DD-764C4E9095A7}" srcOrd="1" destOrd="0" presId="urn:microsoft.com/office/officeart/2005/8/layout/bProcess4"/>
    <dgm:cxn modelId="{ED765D4E-4E9A-4F3C-82C6-5FBFD4E5FBBE}" type="presParOf" srcId="{4AECE06D-433C-4F8E-81F9-6C539C3A8AA2}" destId="{64F20437-DEDD-4CF1-9CF3-B86860A837F8}" srcOrd="17" destOrd="0" presId="urn:microsoft.com/office/officeart/2005/8/layout/bProcess4"/>
    <dgm:cxn modelId="{AB2A3149-C479-4A85-8F3E-0876081CA85E}" type="presParOf" srcId="{4AECE06D-433C-4F8E-81F9-6C539C3A8AA2}" destId="{6BD373F2-7F7E-4E0C-B0A7-B2D7432283D9}" srcOrd="18" destOrd="0" presId="urn:microsoft.com/office/officeart/2005/8/layout/bProcess4"/>
    <dgm:cxn modelId="{A3898E36-4FFE-4A52-B299-B833B3B4006D}" type="presParOf" srcId="{6BD373F2-7F7E-4E0C-B0A7-B2D7432283D9}" destId="{917F7D05-A31A-48DD-81D2-971D4D35C246}" srcOrd="0" destOrd="0" presId="urn:microsoft.com/office/officeart/2005/8/layout/bProcess4"/>
    <dgm:cxn modelId="{6BE8C99F-B2C9-4C76-9147-07836E5EAD3A}" type="presParOf" srcId="{6BD373F2-7F7E-4E0C-B0A7-B2D7432283D9}" destId="{46049251-9314-46F3-99E2-BDA17749DCDA}" srcOrd="1" destOrd="0" presId="urn:microsoft.com/office/officeart/2005/8/layout/bProcess4"/>
    <dgm:cxn modelId="{210F18C6-286A-4635-8F4D-344A86E0D976}" type="presParOf" srcId="{4AECE06D-433C-4F8E-81F9-6C539C3A8AA2}" destId="{CEDEEC30-33F5-4238-B23E-B6A9C4458882}" srcOrd="19" destOrd="0" presId="urn:microsoft.com/office/officeart/2005/8/layout/bProcess4"/>
    <dgm:cxn modelId="{89C510C4-11A4-4B0E-B388-4585DA56BEE6}" type="presParOf" srcId="{4AECE06D-433C-4F8E-81F9-6C539C3A8AA2}" destId="{0723102F-811C-45CC-BA11-E917EA3E8F0D}" srcOrd="20" destOrd="0" presId="urn:microsoft.com/office/officeart/2005/8/layout/bProcess4"/>
    <dgm:cxn modelId="{7DAA2E71-4582-43F2-9DE1-C95712B6E5CB}" type="presParOf" srcId="{0723102F-811C-45CC-BA11-E917EA3E8F0D}" destId="{4F2C9AA7-A188-40E8-814B-A217C88AB0AA}" srcOrd="0" destOrd="0" presId="urn:microsoft.com/office/officeart/2005/8/layout/bProcess4"/>
    <dgm:cxn modelId="{689D419E-DFE6-40A5-A9E1-722B65091B9B}" type="presParOf" srcId="{0723102F-811C-45CC-BA11-E917EA3E8F0D}" destId="{E49A9C81-323F-4022-A70C-2B9BE7C276B7}" srcOrd="1" destOrd="0" presId="urn:microsoft.com/office/officeart/2005/8/layout/bProcess4"/>
    <dgm:cxn modelId="{832EE2E5-2BCF-4330-A954-EDBD79CF427E}" type="presParOf" srcId="{4AECE06D-433C-4F8E-81F9-6C539C3A8AA2}" destId="{55898920-136B-4573-B8B2-140A2FDD3F81}" srcOrd="21" destOrd="0" presId="urn:microsoft.com/office/officeart/2005/8/layout/bProcess4"/>
    <dgm:cxn modelId="{2108D70E-3EB1-4EF5-A8A0-305C5A9D4433}" type="presParOf" srcId="{4AECE06D-433C-4F8E-81F9-6C539C3A8AA2}" destId="{333EB126-3CDA-49FA-A97C-2FDE00897460}" srcOrd="22" destOrd="0" presId="urn:microsoft.com/office/officeart/2005/8/layout/bProcess4"/>
    <dgm:cxn modelId="{0C57BA7D-C477-4C23-83A1-B387C47EE5B3}" type="presParOf" srcId="{333EB126-3CDA-49FA-A97C-2FDE00897460}" destId="{51E34744-1147-4C49-9EE3-C824EEAF70A6}" srcOrd="0" destOrd="0" presId="urn:microsoft.com/office/officeart/2005/8/layout/bProcess4"/>
    <dgm:cxn modelId="{FC98FC12-922A-44C2-A546-82C64CE66245}" type="presParOf" srcId="{333EB126-3CDA-49FA-A97C-2FDE00897460}" destId="{F82FAE7B-A474-4BDA-BDFF-4DFCE4BB5CC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9CAF1-B93B-4418-A313-7096F7EB110C}">
      <dsp:nvSpPr>
        <dsp:cNvPr id="0" name=""/>
        <dsp:cNvSpPr/>
      </dsp:nvSpPr>
      <dsp:spPr>
        <a:xfrm rot="5344563">
          <a:off x="568456" y="784248"/>
          <a:ext cx="1207451" cy="1463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E1BBF-CBB6-4F6A-B215-A87940BFCCDA}">
      <dsp:nvSpPr>
        <dsp:cNvPr id="0" name=""/>
        <dsp:cNvSpPr/>
      </dsp:nvSpPr>
      <dsp:spPr>
        <a:xfrm>
          <a:off x="833358" y="10328"/>
          <a:ext cx="1626345" cy="9758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Team</a:t>
          </a:r>
          <a:endParaRPr lang="en-CA" sz="2800" kern="1200" dirty="0">
            <a:solidFill>
              <a:schemeClr val="tx1"/>
            </a:solidFill>
          </a:endParaRPr>
        </a:p>
      </dsp:txBody>
      <dsp:txXfrm>
        <a:off x="861938" y="38908"/>
        <a:ext cx="1569185" cy="918647"/>
      </dsp:txXfrm>
    </dsp:sp>
    <dsp:sp modelId="{E74879C9-3685-451F-AB9F-23A10F546AB4}">
      <dsp:nvSpPr>
        <dsp:cNvPr id="0" name=""/>
        <dsp:cNvSpPr/>
      </dsp:nvSpPr>
      <dsp:spPr>
        <a:xfrm rot="5400000">
          <a:off x="579675" y="1997775"/>
          <a:ext cx="1212121" cy="146371"/>
        </a:xfrm>
        <a:prstGeom prst="rect">
          <a:avLst/>
        </a:prstGeom>
        <a:solidFill>
          <a:schemeClr val="accent4">
            <a:hueOff val="1039569"/>
            <a:satOff val="-4797"/>
            <a:lumOff val="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6938B-178B-4BF6-A9D1-1B166E4F7CE1}">
      <dsp:nvSpPr>
        <dsp:cNvPr id="0" name=""/>
        <dsp:cNvSpPr/>
      </dsp:nvSpPr>
      <dsp:spPr>
        <a:xfrm>
          <a:off x="856647" y="1221442"/>
          <a:ext cx="1626345" cy="975807"/>
        </a:xfrm>
        <a:prstGeom prst="roundRect">
          <a:avLst>
            <a:gd name="adj" fmla="val 10000"/>
          </a:avLst>
        </a:prstGeom>
        <a:solidFill>
          <a:schemeClr val="accent4">
            <a:hueOff val="945063"/>
            <a:satOff val="-4361"/>
            <a:lumOff val="1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>
              <a:solidFill>
                <a:schemeClr val="tx1"/>
              </a:solidFill>
            </a:rPr>
            <a:t>Discuss</a:t>
          </a:r>
        </a:p>
      </dsp:txBody>
      <dsp:txXfrm>
        <a:off x="885227" y="1250022"/>
        <a:ext cx="1569185" cy="918647"/>
      </dsp:txXfrm>
    </dsp:sp>
    <dsp:sp modelId="{BEE85E80-A39F-4085-A898-776BBCAFC33A}">
      <dsp:nvSpPr>
        <dsp:cNvPr id="0" name=""/>
        <dsp:cNvSpPr/>
      </dsp:nvSpPr>
      <dsp:spPr>
        <a:xfrm rot="5400000">
          <a:off x="579675" y="3217534"/>
          <a:ext cx="1212121" cy="146371"/>
        </a:xfrm>
        <a:prstGeom prst="rect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383EE-A6F5-4C66-B1F0-5C24CA247764}">
      <dsp:nvSpPr>
        <dsp:cNvPr id="0" name=""/>
        <dsp:cNvSpPr/>
      </dsp:nvSpPr>
      <dsp:spPr>
        <a:xfrm>
          <a:off x="856647" y="2441201"/>
          <a:ext cx="1626345" cy="975807"/>
        </a:xfrm>
        <a:prstGeom prst="roundRect">
          <a:avLst>
            <a:gd name="adj" fmla="val 10000"/>
          </a:avLst>
        </a:prstGeom>
        <a:solidFill>
          <a:schemeClr val="accent4">
            <a:hueOff val="1890126"/>
            <a:satOff val="-8721"/>
            <a:lumOff val="3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Funding Options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85227" y="2469781"/>
        <a:ext cx="1569185" cy="918647"/>
      </dsp:txXfrm>
    </dsp:sp>
    <dsp:sp modelId="{72A34012-3BA5-499E-B1FF-620ED04DC0BC}">
      <dsp:nvSpPr>
        <dsp:cNvPr id="0" name=""/>
        <dsp:cNvSpPr/>
      </dsp:nvSpPr>
      <dsp:spPr>
        <a:xfrm>
          <a:off x="1189554" y="3827413"/>
          <a:ext cx="2155401" cy="146371"/>
        </a:xfrm>
        <a:prstGeom prst="rect">
          <a:avLst/>
        </a:prstGeom>
        <a:solidFill>
          <a:schemeClr val="accent4">
            <a:hueOff val="3118708"/>
            <a:satOff val="-14390"/>
            <a:lumOff val="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B671E-72E0-4F20-B260-67EBF14A00BE}">
      <dsp:nvSpPr>
        <dsp:cNvPr id="0" name=""/>
        <dsp:cNvSpPr/>
      </dsp:nvSpPr>
      <dsp:spPr>
        <a:xfrm>
          <a:off x="856647" y="3660960"/>
          <a:ext cx="1626345" cy="975807"/>
        </a:xfrm>
        <a:prstGeom prst="roundRect">
          <a:avLst>
            <a:gd name="adj" fmla="val 10000"/>
          </a:avLst>
        </a:prstGeom>
        <a:solidFill>
          <a:schemeClr val="accent4">
            <a:hueOff val="2835189"/>
            <a:satOff val="-13082"/>
            <a:lumOff val="4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Review Guidelines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885227" y="3689540"/>
        <a:ext cx="1569185" cy="918647"/>
      </dsp:txXfrm>
    </dsp:sp>
    <dsp:sp modelId="{E40916AA-C448-489B-89B4-414FB51BD62C}">
      <dsp:nvSpPr>
        <dsp:cNvPr id="0" name=""/>
        <dsp:cNvSpPr/>
      </dsp:nvSpPr>
      <dsp:spPr>
        <a:xfrm rot="16321071">
          <a:off x="2765667" y="3219443"/>
          <a:ext cx="1216694" cy="146371"/>
        </a:xfrm>
        <a:prstGeom prst="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AEF64-5F00-48B0-BE19-CC15C02029D4}">
      <dsp:nvSpPr>
        <dsp:cNvPr id="0" name=""/>
        <dsp:cNvSpPr/>
      </dsp:nvSpPr>
      <dsp:spPr>
        <a:xfrm>
          <a:off x="3019687" y="3660960"/>
          <a:ext cx="1626345" cy="975807"/>
        </a:xfrm>
        <a:prstGeom prst="roundRect">
          <a:avLst>
            <a:gd name="adj" fmla="val 10000"/>
          </a:avLst>
        </a:prstGeom>
        <a:solidFill>
          <a:srgbClr val="A1C7F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>
              <a:solidFill>
                <a:schemeClr val="tx1"/>
              </a:solidFill>
            </a:rPr>
            <a:t>Alignment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48267" y="3689540"/>
        <a:ext cx="1569185" cy="918647"/>
      </dsp:txXfrm>
    </dsp:sp>
    <dsp:sp modelId="{1D86DEEA-42F8-4941-A5DA-1E0272E9A4F4}">
      <dsp:nvSpPr>
        <dsp:cNvPr id="0" name=""/>
        <dsp:cNvSpPr/>
      </dsp:nvSpPr>
      <dsp:spPr>
        <a:xfrm rot="16067731">
          <a:off x="2765595" y="1997775"/>
          <a:ext cx="1213019" cy="146371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4CA69-C1A1-47DA-A107-9BA081F03DA3}">
      <dsp:nvSpPr>
        <dsp:cNvPr id="0" name=""/>
        <dsp:cNvSpPr/>
      </dsp:nvSpPr>
      <dsp:spPr>
        <a:xfrm>
          <a:off x="3066347" y="2441201"/>
          <a:ext cx="1626345" cy="97580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>
              <a:solidFill>
                <a:schemeClr val="tx1"/>
              </a:solidFill>
            </a:rPr>
            <a:t>Read</a:t>
          </a:r>
          <a:endParaRPr lang="en-CA" sz="1200" kern="1200" dirty="0">
            <a:solidFill>
              <a:schemeClr val="tx1"/>
            </a:solidFill>
          </a:endParaRPr>
        </a:p>
      </dsp:txBody>
      <dsp:txXfrm>
        <a:off x="3094927" y="2469781"/>
        <a:ext cx="1569185" cy="918647"/>
      </dsp:txXfrm>
    </dsp:sp>
    <dsp:sp modelId="{152D8B17-2999-405A-9BAC-C3F8D5EA8CA9}">
      <dsp:nvSpPr>
        <dsp:cNvPr id="0" name=""/>
        <dsp:cNvSpPr/>
      </dsp:nvSpPr>
      <dsp:spPr>
        <a:xfrm rot="16200000">
          <a:off x="2742714" y="778016"/>
          <a:ext cx="1212121" cy="146371"/>
        </a:xfrm>
        <a:prstGeom prst="rect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44713-7ED2-448E-A35F-CCBD89D0295F}">
      <dsp:nvSpPr>
        <dsp:cNvPr id="0" name=""/>
        <dsp:cNvSpPr/>
      </dsp:nvSpPr>
      <dsp:spPr>
        <a:xfrm>
          <a:off x="3019687" y="1221442"/>
          <a:ext cx="1626345" cy="975807"/>
        </a:xfrm>
        <a:prstGeom prst="roundRect">
          <a:avLst>
            <a:gd name="adj" fmla="val 10000"/>
          </a:avLst>
        </a:prstGeom>
        <a:solidFill>
          <a:schemeClr val="accent4">
            <a:hueOff val="5670378"/>
            <a:satOff val="-26164"/>
            <a:lumOff val="9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>
              <a:solidFill>
                <a:schemeClr val="tx1"/>
              </a:solidFill>
            </a:rPr>
            <a:t>Outline</a:t>
          </a:r>
          <a:endParaRPr lang="en-CA" sz="2800" kern="1200" dirty="0">
            <a:solidFill>
              <a:schemeClr val="tx1"/>
            </a:solidFill>
          </a:endParaRPr>
        </a:p>
      </dsp:txBody>
      <dsp:txXfrm>
        <a:off x="3048267" y="1250022"/>
        <a:ext cx="1569185" cy="918647"/>
      </dsp:txXfrm>
    </dsp:sp>
    <dsp:sp modelId="{9E326CF5-612F-4FD9-B315-F02131533358}">
      <dsp:nvSpPr>
        <dsp:cNvPr id="0" name=""/>
        <dsp:cNvSpPr/>
      </dsp:nvSpPr>
      <dsp:spPr>
        <a:xfrm>
          <a:off x="3352594" y="168136"/>
          <a:ext cx="2155401" cy="146371"/>
        </a:xfrm>
        <a:prstGeom prst="rect">
          <a:avLst/>
        </a:prstGeom>
        <a:solidFill>
          <a:schemeClr val="accent4">
            <a:hueOff val="7276984"/>
            <a:satOff val="-33578"/>
            <a:lumOff val="1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427AA-0B9A-4091-9E7C-C67132AAA898}">
      <dsp:nvSpPr>
        <dsp:cNvPr id="0" name=""/>
        <dsp:cNvSpPr/>
      </dsp:nvSpPr>
      <dsp:spPr>
        <a:xfrm>
          <a:off x="3019687" y="1683"/>
          <a:ext cx="1626345" cy="97580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>
              <a:solidFill>
                <a:schemeClr val="tx1"/>
              </a:solidFill>
            </a:rPr>
            <a:t>Organize &amp; Plan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 dirty="0">
            <a:solidFill>
              <a:schemeClr val="tx1"/>
            </a:solidFill>
          </a:endParaRPr>
        </a:p>
      </dsp:txBody>
      <dsp:txXfrm>
        <a:off x="3048267" y="30263"/>
        <a:ext cx="1569185" cy="918647"/>
      </dsp:txXfrm>
    </dsp:sp>
    <dsp:sp modelId="{64F20437-DEDD-4CF1-9CF3-B86860A837F8}">
      <dsp:nvSpPr>
        <dsp:cNvPr id="0" name=""/>
        <dsp:cNvSpPr/>
      </dsp:nvSpPr>
      <dsp:spPr>
        <a:xfrm rot="5400000">
          <a:off x="4905753" y="778016"/>
          <a:ext cx="1212121" cy="146371"/>
        </a:xfrm>
        <a:prstGeom prst="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DE37A-6803-43E4-92DD-764C4E9095A7}">
      <dsp:nvSpPr>
        <dsp:cNvPr id="0" name=""/>
        <dsp:cNvSpPr/>
      </dsp:nvSpPr>
      <dsp:spPr>
        <a:xfrm>
          <a:off x="5182726" y="1683"/>
          <a:ext cx="1626345" cy="97580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800" kern="1200" dirty="0" smtClean="0">
              <a:solidFill>
                <a:schemeClr val="tx1"/>
              </a:solidFill>
            </a:rPr>
            <a:t>Story</a:t>
          </a:r>
          <a:endParaRPr lang="en-CA" sz="2800" kern="1200" dirty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/>
        </a:p>
      </dsp:txBody>
      <dsp:txXfrm>
        <a:off x="5211306" y="30263"/>
        <a:ext cx="1569185" cy="918647"/>
      </dsp:txXfrm>
    </dsp:sp>
    <dsp:sp modelId="{CEDEEC30-33F5-4238-B23E-B6A9C4458882}">
      <dsp:nvSpPr>
        <dsp:cNvPr id="0" name=""/>
        <dsp:cNvSpPr/>
      </dsp:nvSpPr>
      <dsp:spPr>
        <a:xfrm rot="5400000">
          <a:off x="4905753" y="1997775"/>
          <a:ext cx="1212121" cy="146371"/>
        </a:xfrm>
        <a:prstGeom prst="rect">
          <a:avLst/>
        </a:prstGeom>
        <a:solidFill>
          <a:schemeClr val="accent4">
            <a:hueOff val="9356123"/>
            <a:satOff val="-43171"/>
            <a:lumOff val="15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49251-9314-46F3-99E2-BDA17749DCDA}">
      <dsp:nvSpPr>
        <dsp:cNvPr id="0" name=""/>
        <dsp:cNvSpPr/>
      </dsp:nvSpPr>
      <dsp:spPr>
        <a:xfrm>
          <a:off x="5182726" y="1221442"/>
          <a:ext cx="1626345" cy="975807"/>
        </a:xfrm>
        <a:prstGeom prst="roundRect">
          <a:avLst>
            <a:gd name="adj" fmla="val 10000"/>
          </a:avLst>
        </a:prstGeom>
        <a:solidFill>
          <a:srgbClr val="CC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>
              <a:solidFill>
                <a:schemeClr val="tx1"/>
              </a:solidFill>
            </a:rPr>
            <a:t>Connect</a:t>
          </a:r>
          <a:endParaRPr lang="en-CA" sz="2800" kern="1200" dirty="0">
            <a:solidFill>
              <a:schemeClr val="tx1"/>
            </a:solidFill>
          </a:endParaRPr>
        </a:p>
      </dsp:txBody>
      <dsp:txXfrm>
        <a:off x="5211306" y="1250022"/>
        <a:ext cx="1569185" cy="918647"/>
      </dsp:txXfrm>
    </dsp:sp>
    <dsp:sp modelId="{55898920-136B-4573-B8B2-140A2FDD3F81}">
      <dsp:nvSpPr>
        <dsp:cNvPr id="0" name=""/>
        <dsp:cNvSpPr/>
      </dsp:nvSpPr>
      <dsp:spPr>
        <a:xfrm rot="5400000">
          <a:off x="4905753" y="3217534"/>
          <a:ext cx="1212121" cy="146371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A9C81-323F-4022-A70C-2B9BE7C276B7}">
      <dsp:nvSpPr>
        <dsp:cNvPr id="0" name=""/>
        <dsp:cNvSpPr/>
      </dsp:nvSpPr>
      <dsp:spPr>
        <a:xfrm>
          <a:off x="5182726" y="2441201"/>
          <a:ext cx="1626345" cy="975807"/>
        </a:xfrm>
        <a:prstGeom prst="roundRect">
          <a:avLst>
            <a:gd name="adj" fmla="val 10000"/>
          </a:avLst>
        </a:prstGeom>
        <a:solidFill>
          <a:srgbClr val="C5EFF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Feedback</a:t>
          </a:r>
          <a:endParaRPr lang="en-CA" sz="2400" kern="1200" dirty="0">
            <a:solidFill>
              <a:schemeClr val="tx1"/>
            </a:solidFill>
          </a:endParaRPr>
        </a:p>
      </dsp:txBody>
      <dsp:txXfrm>
        <a:off x="5211306" y="2469781"/>
        <a:ext cx="1569185" cy="918647"/>
      </dsp:txXfrm>
    </dsp:sp>
    <dsp:sp modelId="{F82FAE7B-A474-4BDA-BDFF-4DFCE4BB5CC5}">
      <dsp:nvSpPr>
        <dsp:cNvPr id="0" name=""/>
        <dsp:cNvSpPr/>
      </dsp:nvSpPr>
      <dsp:spPr>
        <a:xfrm>
          <a:off x="5182726" y="3660960"/>
          <a:ext cx="1626345" cy="975807"/>
        </a:xfrm>
        <a:prstGeom prst="roundRect">
          <a:avLst>
            <a:gd name="adj" fmla="val 10000"/>
          </a:avLst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>
              <a:solidFill>
                <a:schemeClr val="tx1"/>
              </a:solidFill>
            </a:rPr>
            <a:t>Revise</a:t>
          </a:r>
          <a:endParaRPr lang="en-CA" sz="2800" kern="1200" dirty="0">
            <a:solidFill>
              <a:schemeClr val="tx1"/>
            </a:solidFill>
          </a:endParaRPr>
        </a:p>
      </dsp:txBody>
      <dsp:txXfrm>
        <a:off x="5211306" y="3689540"/>
        <a:ext cx="1569185" cy="918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FB59CDE7-AB72-4C6B-BD31-8FEAAD4EBF0C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B2AFFB27-743A-4F09-8BA8-AD577087AB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491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2D18290C-AC4A-4592-83F2-156B54F0BC03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5"/>
            <a:ext cx="5618480" cy="3665458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BFC0AC29-8B1E-4546-8F6D-230D1DAFC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82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63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55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9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218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30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393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705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3611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AC29-8B1E-4546-8F6D-230D1DAFC87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33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1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9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8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58149" y="1392037"/>
            <a:ext cx="7099160" cy="1261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565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4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0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9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706546" y="2842965"/>
            <a:ext cx="6858000" cy="117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9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1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1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1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l-abrc.ca/strengthening-capacity/research-grants/" TargetMode="External"/><Relationship Id="rId2" Type="http://schemas.openxmlformats.org/officeDocument/2006/relationships/hyperlink" Target="https://queensuca-my.sharepoint.com/personal/lavertyc_queensu_ca/Documents/CONFEREN/OLA/2018/&#8226;%09http:/www.accessola.org/web/OLA/ADVOCACY/Grant_and_Sponsorship_Ideas/OLA/Issues_Advocacy/Grant_and_Sponsorship_Ideas.aspx?hkey=a7c53005-c38c-4d95-af67-9c3772e1644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a.org/news/member-news/2018/01/2018-academic-library-impact-research-grant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iesandautism.org/grant/" TargetMode="External"/><Relationship Id="rId2" Type="http://schemas.openxmlformats.org/officeDocument/2006/relationships/hyperlink" Target="http://www.seamo.ca/funding_opportunit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ampusontario.ca/funding/" TargetMode="External"/><Relationship Id="rId2" Type="http://schemas.openxmlformats.org/officeDocument/2006/relationships/hyperlink" Target="https://www.canadapost.ca/web/en/pages/aboutus/communityfoundation/recipients.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tf.ca/" TargetMode="External"/><Relationship Id="rId5" Type="http://schemas.openxmlformats.org/officeDocument/2006/relationships/hyperlink" Target="http://www.grants.gov.on.ca/GrantsPortal/en/OntarioGrants/GrantOpportunities/PRDR013723" TargetMode="External"/><Relationship Id="rId4" Type="http://schemas.openxmlformats.org/officeDocument/2006/relationships/hyperlink" Target="http://www.grants.gov.on.ca/GrantsPortal/en/OntarioGrants/GrantOpportunities/PRDR013740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canada.grantwatch.com/grant-search.php" TargetMode="External"/><Relationship Id="rId3" Type="http://schemas.openxmlformats.org/officeDocument/2006/relationships/hyperlink" Target="http://canadacouncil.ca/" TargetMode="External"/><Relationship Id="rId7" Type="http://schemas.openxmlformats.org/officeDocument/2006/relationships/hyperlink" Target="https://ca.fundingportal.com/" TargetMode="External"/><Relationship Id="rId2" Type="http://schemas.openxmlformats.org/officeDocument/2006/relationships/hyperlink" Target="http://www.bac-lac.gc.ca/eng/services/documentary-heritage-communities-program/pages/dhcp-portal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ada.ca/en/canadian-heritage/services/funding/building-communities/anniversaries.html" TargetMode="External"/><Relationship Id="rId5" Type="http://schemas.openxmlformats.org/officeDocument/2006/relationships/hyperlink" Target="https://www.canada.ca/en/canadian-heritage/services/funding/canada-history-fund/program-details.html" TargetMode="External"/><Relationship Id="rId4" Type="http://schemas.openxmlformats.org/officeDocument/2006/relationships/hyperlink" Target="https://www.canada.ca/en/canadian-heritage/services/funding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hrc-crsh.gc.ca/funding-financement/programs-programmes/connection_grants-subventions_connexion-eng.aspx" TargetMode="External"/><Relationship Id="rId2" Type="http://schemas.openxmlformats.org/officeDocument/2006/relationships/hyperlink" Target="http://www.sshrc-crsh.gc.ca/home-accueil-eng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shrc-crsh.gc.ca/about-au_sujet/partnerships-partenariats/partnership_grants-bourses_partenariats-eng.aspx" TargetMode="External"/><Relationship Id="rId5" Type="http://schemas.openxmlformats.org/officeDocument/2006/relationships/hyperlink" Target="http://www.sshrc-crsh.gc.ca/funding-financement/programs-programmes/ksg_interconnected_world-ssc_monde_interconnecte-eng.aspx" TargetMode="External"/><Relationship Id="rId4" Type="http://schemas.openxmlformats.org/officeDocument/2006/relationships/hyperlink" Target="http://www.sshrc-crsh.gc.ca/funding-financement/programs-programmes/insight_development_grants-subventions_de_developpement_savoir-eng.asp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eensu.ca/urs/find-funding/funding-opportunity-listserv" TargetMode="External"/><Relationship Id="rId2" Type="http://schemas.openxmlformats.org/officeDocument/2006/relationships/hyperlink" Target="http://www.nserc-crsng.gc.ca/Professors-Professeurs/RPP-PP/CCI-ICC_eng.as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tb.ku.edu/en/writing-grant-appli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409" y="2211184"/>
            <a:ext cx="7543800" cy="3542659"/>
          </a:xfrm>
        </p:spPr>
        <p:txBody>
          <a:bodyPr>
            <a:normAutofit fontScale="90000"/>
          </a:bodyPr>
          <a:lstStyle/>
          <a:p>
            <a:r>
              <a:rPr lang="en-CA" sz="9975" dirty="0">
                <a:solidFill>
                  <a:srgbClr val="BC1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Your Story</a:t>
            </a:r>
            <a:r>
              <a:rPr lang="en-CA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100" dirty="0"/>
              <a:t/>
            </a:r>
            <a:br>
              <a:rPr lang="en-CA" sz="2100" dirty="0"/>
            </a:br>
            <a:r>
              <a:rPr lang="en-CA" dirty="0" smtClean="0"/>
              <a:t>How </a:t>
            </a:r>
            <a:r>
              <a:rPr lang="en-CA" dirty="0"/>
              <a:t>to Write a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Winning </a:t>
            </a:r>
            <a:r>
              <a:rPr lang="en-CA" dirty="0"/>
              <a:t>Grant Proposal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3000" dirty="0"/>
              <a:t/>
            </a:r>
            <a:br>
              <a:rPr lang="en-CA" sz="3000" dirty="0"/>
            </a:br>
            <a:r>
              <a:rPr lang="en-CA" sz="3000" dirty="0"/>
              <a:t>Dr. </a:t>
            </a:r>
            <a:r>
              <a:rPr lang="en-CA" sz="3000" dirty="0"/>
              <a:t>Cory Laverty</a:t>
            </a:r>
            <a:br>
              <a:rPr lang="en-CA" sz="3000" dirty="0"/>
            </a:br>
            <a:r>
              <a:rPr lang="en-CA" sz="3000" dirty="0"/>
              <a:t>Queen’s </a:t>
            </a:r>
            <a:r>
              <a:rPr lang="en-CA" sz="3000" dirty="0"/>
              <a:t>Centre for Teaching &amp; </a:t>
            </a:r>
            <a:r>
              <a:rPr lang="en-CA" sz="3000" dirty="0" smtClean="0"/>
              <a:t>Learning</a:t>
            </a:r>
            <a:br>
              <a:rPr lang="en-CA" sz="3000" dirty="0" smtClean="0"/>
            </a:br>
            <a:r>
              <a:rPr lang="en-CA" sz="3000" dirty="0" smtClean="0"/>
              <a:t>lavertyc@queensu.ca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1448010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" y="1017985"/>
            <a:ext cx="6738198" cy="4768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148" y="1657352"/>
            <a:ext cx="2178844" cy="305038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215065" y="2250281"/>
            <a:ext cx="846535" cy="107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214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Tips for Writing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43" y="1690689"/>
            <a:ext cx="7618952" cy="4003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 Documentation  </a:t>
            </a:r>
          </a:p>
          <a:p>
            <a:pPr lvl="1"/>
            <a:r>
              <a:rPr lang="en-US" dirty="0"/>
              <a:t>Have your CV professionally reviewed; </a:t>
            </a:r>
            <a:r>
              <a:rPr lang="en-US" dirty="0"/>
              <a:t>align to project</a:t>
            </a:r>
          </a:p>
          <a:p>
            <a:pPr lvl="1"/>
            <a:r>
              <a:rPr lang="en-US" dirty="0"/>
              <a:t>Examples of budget categories: </a:t>
            </a:r>
            <a:endParaRPr lang="en-US" dirty="0"/>
          </a:p>
          <a:p>
            <a:pPr lvl="2"/>
            <a:r>
              <a:rPr lang="en-US" sz="2400" dirty="0"/>
              <a:t>Personnel (salaries, employee benefits, external consultants)</a:t>
            </a:r>
          </a:p>
          <a:p>
            <a:pPr lvl="2"/>
            <a:r>
              <a:rPr lang="en-US" sz="2400" dirty="0"/>
              <a:t>Incentives (gift cards </a:t>
            </a:r>
            <a:r>
              <a:rPr lang="en-US" sz="2400" dirty="0"/>
              <a:t>such as bookstore </a:t>
            </a:r>
            <a:r>
              <a:rPr lang="en-US" sz="2400" dirty="0"/>
              <a:t>or coffee)</a:t>
            </a:r>
          </a:p>
          <a:p>
            <a:pPr lvl="2"/>
            <a:r>
              <a:rPr lang="en-US" sz="2400" dirty="0"/>
              <a:t>Supplies (software, equipment, consumables)</a:t>
            </a:r>
          </a:p>
          <a:p>
            <a:pPr lvl="2"/>
            <a:r>
              <a:rPr lang="en-US" sz="2400" dirty="0"/>
              <a:t>Dissemination and Publication (translation, editing, open access fees, producing training materials)</a:t>
            </a:r>
          </a:p>
          <a:p>
            <a:pPr lvl="2"/>
            <a:r>
              <a:rPr lang="en-US" sz="2400" dirty="0"/>
              <a:t>In-Kind Contributions </a:t>
            </a:r>
            <a:r>
              <a:rPr lang="en-US" sz="2400" dirty="0"/>
              <a:t>(space, equipment, people)</a:t>
            </a:r>
          </a:p>
          <a:p>
            <a:pPr lvl="2"/>
            <a:r>
              <a:rPr lang="en-US" sz="2400" dirty="0"/>
              <a:t>Travel: check on travel for dissemination purposes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053040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3193898" y="2645411"/>
            <a:ext cx="2269374" cy="1607716"/>
          </a:xfrm>
          <a:prstGeom prst="ellipse">
            <a:avLst/>
          </a:prstGeom>
          <a:solidFill>
            <a:srgbClr val="FFFF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grpSp>
        <p:nvGrpSpPr>
          <p:cNvPr id="3" name="Group 2"/>
          <p:cNvGrpSpPr/>
          <p:nvPr/>
        </p:nvGrpSpPr>
        <p:grpSpPr>
          <a:xfrm>
            <a:off x="1055485" y="1436458"/>
            <a:ext cx="1795463" cy="1208953"/>
            <a:chOff x="5485204" y="1464283"/>
            <a:chExt cx="2393950" cy="2393950"/>
          </a:xfrm>
        </p:grpSpPr>
        <p:sp>
          <p:nvSpPr>
            <p:cNvPr id="4" name="Rounded Rectangle 3"/>
            <p:cNvSpPr/>
            <p:nvPr/>
          </p:nvSpPr>
          <p:spPr>
            <a:xfrm>
              <a:off x="5485204" y="1464283"/>
              <a:ext cx="2393950" cy="239395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3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 txBox="1"/>
            <p:nvPr/>
          </p:nvSpPr>
          <p:spPr>
            <a:xfrm>
              <a:off x="5602067" y="1581146"/>
              <a:ext cx="2160224" cy="2160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Personal experience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49756" y="1436458"/>
            <a:ext cx="1795463" cy="1208953"/>
            <a:chOff x="1843065" y="599755"/>
            <a:chExt cx="2393950" cy="2393950"/>
          </a:xfrm>
        </p:grpSpPr>
        <p:sp>
          <p:nvSpPr>
            <p:cNvPr id="7" name="Rounded Rectangle 6"/>
            <p:cNvSpPr/>
            <p:nvPr/>
          </p:nvSpPr>
          <p:spPr>
            <a:xfrm>
              <a:off x="1843065" y="599755"/>
              <a:ext cx="2393950" cy="239395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1959928" y="716618"/>
              <a:ext cx="2160224" cy="2160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Exit</a:t>
              </a:r>
            </a:p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s</a:t>
              </a:r>
              <a:r>
                <a:rPr lang="en-US" sz="2100" dirty="0">
                  <a:solidFill>
                    <a:schemeClr val="tx1"/>
                  </a:solidFill>
                </a:rPr>
                <a:t>urveys 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62109" y="4253125"/>
            <a:ext cx="1795463" cy="1241672"/>
            <a:chOff x="3307236" y="3227722"/>
            <a:chExt cx="2393950" cy="239395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3307236" y="3227722"/>
              <a:ext cx="2393950" cy="239395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3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3424099" y="3344585"/>
              <a:ext cx="2160224" cy="2160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Student</a:t>
              </a:r>
            </a:p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Testimonials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50552" y="4236374"/>
            <a:ext cx="1795463" cy="1241671"/>
            <a:chOff x="712522" y="3127990"/>
            <a:chExt cx="2393950" cy="2393950"/>
          </a:xfrm>
        </p:grpSpPr>
        <p:sp>
          <p:nvSpPr>
            <p:cNvPr id="13" name="Rounded Rectangle 12"/>
            <p:cNvSpPr/>
            <p:nvPr/>
          </p:nvSpPr>
          <p:spPr>
            <a:xfrm>
              <a:off x="712522" y="3127990"/>
              <a:ext cx="2393950" cy="239395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3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829385" y="3244853"/>
              <a:ext cx="2160224" cy="2160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Staff</a:t>
              </a:r>
              <a:r>
                <a:rPr lang="en-US" sz="1950" dirty="0">
                  <a:solidFill>
                    <a:schemeClr val="tx1"/>
                  </a:solidFill>
                </a:rPr>
                <a:t> </a:t>
              </a:r>
              <a:r>
                <a:rPr lang="en-US" sz="2100" dirty="0">
                  <a:solidFill>
                    <a:schemeClr val="tx1"/>
                  </a:solidFill>
                </a:rPr>
                <a:t>meetings</a:t>
              </a:r>
            </a:p>
          </p:txBody>
        </p:sp>
      </p:grpSp>
      <p:sp>
        <p:nvSpPr>
          <p:cNvPr id="16" name="Rounded Rectangle 4"/>
          <p:cNvSpPr txBox="1"/>
          <p:nvPr/>
        </p:nvSpPr>
        <p:spPr>
          <a:xfrm>
            <a:off x="3552920" y="2664433"/>
            <a:ext cx="1594865" cy="14117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295" tIns="74295" rIns="74295" bIns="74295" numCol="1" spcCol="1270" anchor="ctr" anchorCtr="0">
            <a:noAutofit/>
          </a:bodyPr>
          <a:lstStyle/>
          <a:p>
            <a:pPr algn="ctr" defTabSz="86675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>
                <a:solidFill>
                  <a:schemeClr val="tx1"/>
                </a:solidFill>
              </a:rPr>
              <a:t>Story</a:t>
            </a:r>
          </a:p>
          <a:p>
            <a:pPr algn="ctr" defTabSz="86675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dirty="0">
                <a:solidFill>
                  <a:schemeClr val="tx1"/>
                </a:solidFill>
              </a:rPr>
              <a:t>Sources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52621" y="1159306"/>
            <a:ext cx="1795463" cy="1181768"/>
          </a:xfrm>
          <a:prstGeom prst="roundRect">
            <a:avLst/>
          </a:prstGeom>
          <a:solidFill>
            <a:srgbClr val="CCCC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465231"/>
              <a:satOff val="-15989"/>
              <a:lumOff val="588"/>
              <a:alphaOff val="0"/>
            </a:schemeClr>
          </a:fillRef>
          <a:effectRef idx="3">
            <a:schemeClr val="accent4">
              <a:hueOff val="3465231"/>
              <a:satOff val="-15989"/>
              <a:lumOff val="588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Rounded Rectangle 4"/>
          <p:cNvSpPr txBox="1"/>
          <p:nvPr/>
        </p:nvSpPr>
        <p:spPr>
          <a:xfrm>
            <a:off x="3541809" y="1228641"/>
            <a:ext cx="1620168" cy="10251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295" tIns="74295" rIns="74295" bIns="74295" numCol="1" spcCol="1270" anchor="ctr" anchorCtr="0">
            <a:noAutofit/>
          </a:bodyPr>
          <a:lstStyle/>
          <a:p>
            <a:pPr algn="ctr" defTabSz="86675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>
                <a:solidFill>
                  <a:schemeClr val="tx1"/>
                </a:solidFill>
              </a:rPr>
              <a:t>Library</a:t>
            </a:r>
          </a:p>
          <a:p>
            <a:pPr algn="ctr" defTabSz="86675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>
                <a:solidFill>
                  <a:schemeClr val="tx1"/>
                </a:solidFill>
              </a:rPr>
              <a:t>workshop</a:t>
            </a:r>
          </a:p>
          <a:p>
            <a:pPr algn="ctr" defTabSz="86675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>
                <a:solidFill>
                  <a:schemeClr val="tx1"/>
                </a:solidFill>
              </a:rPr>
              <a:t>evaluations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430854" y="4602627"/>
            <a:ext cx="1795463" cy="1241671"/>
            <a:chOff x="712522" y="3127990"/>
            <a:chExt cx="2393950" cy="2393950"/>
          </a:xfrm>
          <a:solidFill>
            <a:srgbClr val="66FFFF"/>
          </a:solidFill>
        </p:grpSpPr>
        <p:sp>
          <p:nvSpPr>
            <p:cNvPr id="20" name="Rounded Rectangle 19"/>
            <p:cNvSpPr/>
            <p:nvPr/>
          </p:nvSpPr>
          <p:spPr>
            <a:xfrm>
              <a:off x="712522" y="3127990"/>
              <a:ext cx="2393950" cy="239395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3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 txBox="1"/>
            <p:nvPr/>
          </p:nvSpPr>
          <p:spPr>
            <a:xfrm>
              <a:off x="829385" y="3244853"/>
              <a:ext cx="2160224" cy="2160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Library suggestions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74396" y="2876040"/>
            <a:ext cx="1795463" cy="1134946"/>
            <a:chOff x="1843065" y="599755"/>
            <a:chExt cx="2393950" cy="239395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1843065" y="599755"/>
              <a:ext cx="2393950" cy="239395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 txBox="1"/>
            <p:nvPr/>
          </p:nvSpPr>
          <p:spPr>
            <a:xfrm>
              <a:off x="1959928" y="716618"/>
              <a:ext cx="2160224" cy="2160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Current</a:t>
              </a:r>
            </a:p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news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87312" y="2897766"/>
            <a:ext cx="1795463" cy="1134946"/>
            <a:chOff x="1843065" y="468255"/>
            <a:chExt cx="2393950" cy="2393950"/>
          </a:xfrm>
          <a:solidFill>
            <a:srgbClr val="FFCCFF"/>
          </a:solidFill>
        </p:grpSpPr>
        <p:sp>
          <p:nvSpPr>
            <p:cNvPr id="27" name="Rounded Rectangle 26"/>
            <p:cNvSpPr/>
            <p:nvPr/>
          </p:nvSpPr>
          <p:spPr>
            <a:xfrm>
              <a:off x="1843065" y="468255"/>
              <a:ext cx="2393950" cy="239395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 txBox="1"/>
            <p:nvPr/>
          </p:nvSpPr>
          <p:spPr>
            <a:xfrm>
              <a:off x="1959928" y="515707"/>
              <a:ext cx="2160224" cy="21602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5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schemeClr val="tx1"/>
                  </a:solidFill>
                </a:rPr>
                <a:t>Course Syllabus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3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to include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796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few sentences to a few </a:t>
            </a:r>
            <a:r>
              <a:rPr lang="en-US" dirty="0" smtClean="0"/>
              <a:t>paragraphs in </a:t>
            </a:r>
            <a:r>
              <a:rPr lang="en-US" dirty="0"/>
              <a:t>the introduction </a:t>
            </a:r>
            <a:r>
              <a:rPr lang="en-US" dirty="0" smtClean="0"/>
              <a:t> or statement of need</a:t>
            </a:r>
            <a:endParaRPr lang="en-US" dirty="0"/>
          </a:p>
          <a:p>
            <a:r>
              <a:rPr lang="en-US" dirty="0" smtClean="0"/>
              <a:t>Quotations from testimonials</a:t>
            </a:r>
          </a:p>
          <a:p>
            <a:r>
              <a:rPr lang="en-US" dirty="0" smtClean="0"/>
              <a:t>Paraphrase of someone’s experience</a:t>
            </a:r>
          </a:p>
          <a:p>
            <a:r>
              <a:rPr lang="en-US" dirty="0" smtClean="0"/>
              <a:t>Describe real people </a:t>
            </a:r>
            <a:r>
              <a:rPr lang="en-US" dirty="0" smtClean="0"/>
              <a:t>and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Description of impact on specific people. Who are they?</a:t>
            </a:r>
          </a:p>
          <a:p>
            <a:r>
              <a:rPr lang="en-US" dirty="0"/>
              <a:t>G</a:t>
            </a:r>
            <a:r>
              <a:rPr lang="en-US" dirty="0" smtClean="0"/>
              <a:t>oals of </a:t>
            </a:r>
            <a:r>
              <a:rPr lang="en-US" dirty="0"/>
              <a:t>your </a:t>
            </a:r>
            <a:r>
              <a:rPr lang="en-US" dirty="0" smtClean="0"/>
              <a:t>organization. What are they building towards?</a:t>
            </a:r>
            <a:endParaRPr lang="en-US" dirty="0"/>
          </a:p>
          <a:p>
            <a:r>
              <a:rPr lang="en-US" dirty="0" smtClean="0"/>
              <a:t>Colleagues </a:t>
            </a:r>
            <a:r>
              <a:rPr lang="en-US" dirty="0"/>
              <a:t>behind your </a:t>
            </a:r>
            <a:r>
              <a:rPr lang="en-US" dirty="0" smtClean="0"/>
              <a:t>work. What have they achieved? What are their challenges?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58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57491"/>
              </p:ext>
            </p:extLst>
          </p:nvPr>
        </p:nvGraphicFramePr>
        <p:xfrm>
          <a:off x="2" y="857253"/>
          <a:ext cx="9143999" cy="51434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15332">
                  <a:extLst>
                    <a:ext uri="{9D8B030D-6E8A-4147-A177-3AD203B41FA5}">
                      <a16:colId xmlns:a16="http://schemas.microsoft.com/office/drawing/2014/main" val="2191235022"/>
                    </a:ext>
                  </a:extLst>
                </a:gridCol>
                <a:gridCol w="6728667">
                  <a:extLst>
                    <a:ext uri="{9D8B030D-6E8A-4147-A177-3AD203B41FA5}">
                      <a16:colId xmlns:a16="http://schemas.microsoft.com/office/drawing/2014/main" val="2244247177"/>
                    </a:ext>
                  </a:extLst>
                </a:gridCol>
              </a:tblGrid>
              <a:tr h="440002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C00000"/>
                          </a:solidFill>
                        </a:rPr>
                        <a:t>Components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C00000"/>
                          </a:solidFill>
                        </a:rPr>
                        <a:t>Description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845123542"/>
                  </a:ext>
                </a:extLst>
              </a:tr>
              <a:tr h="436115"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Project title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Capture interest with a compelling title. First impression!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842273508"/>
                  </a:ext>
                </a:extLst>
              </a:tr>
              <a:tr h="1690532"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Introduction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Summarize the project.</a:t>
                      </a:r>
                      <a:endParaRPr lang="en-CA" sz="2100" dirty="0" smtClean="0"/>
                    </a:p>
                    <a:p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story</a:t>
                      </a:r>
                      <a:r>
                        <a:rPr lang="en-C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create interest.</a:t>
                      </a:r>
                      <a:endParaRPr lang="en-CA" sz="2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Situate within sponsor’s priorities.</a:t>
                      </a:r>
                    </a:p>
                    <a:p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who will benefit and</a:t>
                      </a:r>
                      <a:r>
                        <a:rPr lang="en-C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how.</a:t>
                      </a:r>
                      <a:endParaRPr lang="en-CA" sz="2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who you and your team are.</a:t>
                      </a:r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3990252222"/>
                  </a:ext>
                </a:extLst>
              </a:tr>
              <a:tr h="562106"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Goals &amp; Outcomes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specific</a:t>
                      </a:r>
                      <a:r>
                        <a:rPr lang="en-C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outcomes or research questions.</a:t>
                      </a:r>
                      <a:endParaRPr lang="en-CA" sz="2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124383816"/>
                  </a:ext>
                </a:extLst>
              </a:tr>
              <a:tr h="2014744"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Statement of need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Literature</a:t>
                      </a:r>
                      <a:r>
                        <a:rPr lang="en-CA" sz="2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review from</a:t>
                      </a:r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to specific.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dirty="0" smtClean="0"/>
                        <a:t>Establish importance and significance of the 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gap/issue and how it is addressed by the 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preliminary data to demonstrate your knowledge.</a:t>
                      </a:r>
                    </a:p>
                    <a:p>
                      <a:r>
                        <a:rPr lang="en-CA" sz="2100" dirty="0" smtClean="0"/>
                        <a:t>Align </a:t>
                      </a:r>
                      <a:r>
                        <a:rPr lang="en-CA" sz="2100" baseline="0" dirty="0" smtClean="0"/>
                        <a:t>your organization’s and sponsor’s goals.</a:t>
                      </a:r>
                    </a:p>
                    <a:p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855480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99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89138"/>
              </p:ext>
            </p:extLst>
          </p:nvPr>
        </p:nvGraphicFramePr>
        <p:xfrm>
          <a:off x="0" y="857248"/>
          <a:ext cx="9144000" cy="51435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0497">
                  <a:extLst>
                    <a:ext uri="{9D8B030D-6E8A-4147-A177-3AD203B41FA5}">
                      <a16:colId xmlns:a16="http://schemas.microsoft.com/office/drawing/2014/main" val="2191235022"/>
                    </a:ext>
                  </a:extLst>
                </a:gridCol>
                <a:gridCol w="6873503">
                  <a:extLst>
                    <a:ext uri="{9D8B030D-6E8A-4147-A177-3AD203B41FA5}">
                      <a16:colId xmlns:a16="http://schemas.microsoft.com/office/drawing/2014/main" val="2244247177"/>
                    </a:ext>
                  </a:extLst>
                </a:gridCol>
              </a:tblGrid>
              <a:tr h="706107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C00000"/>
                          </a:solidFill>
                        </a:rPr>
                        <a:t>Components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C00000"/>
                          </a:solidFill>
                        </a:rPr>
                        <a:t>Description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845123542"/>
                  </a:ext>
                </a:extLst>
              </a:tr>
              <a:tr h="2047646"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Evaluation criteria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How will you know you’re achieving your goals?</a:t>
                      </a:r>
                    </a:p>
                    <a:p>
                      <a:r>
                        <a:rPr lang="en-CA" sz="2100" dirty="0" smtClean="0"/>
                        <a:t>What will you measure to gauge progress?</a:t>
                      </a:r>
                    </a:p>
                    <a:p>
                      <a:r>
                        <a:rPr lang="en-CA" sz="2100" dirty="0" smtClean="0"/>
                        <a:t>What information will be documented? How and by whom?</a:t>
                      </a:r>
                    </a:p>
                    <a:p>
                      <a:r>
                        <a:rPr lang="en-CA" sz="2100" dirty="0" smtClean="0"/>
                        <a:t>How will the project be sustained?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777684517"/>
                  </a:ext>
                </a:extLst>
              </a:tr>
              <a:tr h="1325820"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Methods &amp; Timeline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Research methods  (sample,</a:t>
                      </a:r>
                      <a:r>
                        <a:rPr lang="en-CA" sz="2100" baseline="0" dirty="0" smtClean="0"/>
                        <a:t> data collection, analysis, ethics) </a:t>
                      </a:r>
                      <a:r>
                        <a:rPr lang="en-CA" sz="2100" dirty="0" smtClean="0"/>
                        <a:t>or process Who is responsible for what?</a:t>
                      </a:r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2116434691"/>
                  </a:ext>
                </a:extLst>
              </a:tr>
              <a:tr h="1063929"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Team Credentials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CA" sz="2100" dirty="0" smtClean="0"/>
                        <a:t>Establish credibility of partners.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3944550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575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46933"/>
              </p:ext>
            </p:extLst>
          </p:nvPr>
        </p:nvGraphicFramePr>
        <p:xfrm>
          <a:off x="0" y="857250"/>
          <a:ext cx="9144000" cy="57992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0497">
                  <a:extLst>
                    <a:ext uri="{9D8B030D-6E8A-4147-A177-3AD203B41FA5}">
                      <a16:colId xmlns:a16="http://schemas.microsoft.com/office/drawing/2014/main" val="2191235022"/>
                    </a:ext>
                  </a:extLst>
                </a:gridCol>
                <a:gridCol w="6873503">
                  <a:extLst>
                    <a:ext uri="{9D8B030D-6E8A-4147-A177-3AD203B41FA5}">
                      <a16:colId xmlns:a16="http://schemas.microsoft.com/office/drawing/2014/main" val="2244247177"/>
                    </a:ext>
                  </a:extLst>
                </a:gridCol>
              </a:tblGrid>
              <a:tr h="498588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C00000"/>
                          </a:solidFill>
                        </a:rPr>
                        <a:t>Components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C00000"/>
                          </a:solidFill>
                        </a:rPr>
                        <a:t>Description</a:t>
                      </a:r>
                      <a:endParaRPr lang="en-CA" sz="2400" dirty="0">
                        <a:solidFill>
                          <a:srgbClr val="C00000"/>
                        </a:solidFill>
                      </a:endParaRPr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845123542"/>
                  </a:ext>
                </a:extLst>
              </a:tr>
              <a:tr h="1988820"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Dissemination &amp; Mobilization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How will you share your findings?</a:t>
                      </a:r>
                    </a:p>
                    <a:p>
                      <a:r>
                        <a:rPr lang="en-CA" sz="2100" dirty="0" smtClean="0"/>
                        <a:t>Consider diverse audiences (within</a:t>
                      </a:r>
                      <a:r>
                        <a:rPr lang="en-CA" sz="2100" baseline="0" dirty="0" smtClean="0"/>
                        <a:t> institution, local community, national and international interest groups)</a:t>
                      </a:r>
                      <a:endParaRPr lang="en-CA" sz="2100" dirty="0" smtClean="0"/>
                    </a:p>
                    <a:p>
                      <a:r>
                        <a:rPr lang="en-CA" sz="2100" dirty="0" smtClean="0"/>
                        <a:t>Include</a:t>
                      </a:r>
                      <a:r>
                        <a:rPr lang="en-CA" sz="2100" baseline="0" dirty="0" smtClean="0"/>
                        <a:t> range of </a:t>
                      </a:r>
                      <a:r>
                        <a:rPr lang="en-CA" sz="2100" dirty="0" smtClean="0"/>
                        <a:t>mediums (conference, article, website,</a:t>
                      </a:r>
                      <a:r>
                        <a:rPr lang="en-CA" sz="2100" baseline="0" dirty="0" smtClean="0"/>
                        <a:t> brochure, policy)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270133291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Budget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Detail is good. Include narrative</a:t>
                      </a:r>
                      <a:r>
                        <a:rPr lang="en-CA" sz="2100" baseline="0" dirty="0" smtClean="0"/>
                        <a:t> to provide context.</a:t>
                      </a:r>
                    </a:p>
                    <a:p>
                      <a:r>
                        <a:rPr lang="en-CA" sz="2100" baseline="0" dirty="0" smtClean="0"/>
                        <a:t>Include all sources of in-kind support.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251437125"/>
                  </a:ext>
                </a:extLst>
              </a:tr>
              <a:tr h="2283179"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References &amp; Appendices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tc>
                  <a:txBody>
                    <a:bodyPr/>
                    <a:lstStyle/>
                    <a:p>
                      <a:endParaRPr lang="en-CA" sz="2100" dirty="0" smtClean="0"/>
                    </a:p>
                    <a:p>
                      <a:r>
                        <a:rPr lang="en-CA" sz="2100" dirty="0" smtClean="0"/>
                        <a:t>Ethics forms</a:t>
                      </a:r>
                    </a:p>
                    <a:p>
                      <a:r>
                        <a:rPr lang="en-CA" sz="2100" baseline="0" dirty="0" smtClean="0"/>
                        <a:t>Letters of support if allowed  </a:t>
                      </a:r>
                    </a:p>
                    <a:p>
                      <a:r>
                        <a:rPr lang="en-CA" sz="2100" baseline="0" dirty="0" smtClean="0"/>
                        <a:t>Data collection instruments</a:t>
                      </a:r>
                      <a:endParaRPr lang="en-CA" sz="2100" dirty="0"/>
                    </a:p>
                  </a:txBody>
                  <a:tcPr marL="189000" marR="68580" marT="34290" marB="34290"/>
                </a:tc>
                <a:extLst>
                  <a:ext uri="{0D108BD9-81ED-4DB2-BD59-A6C34878D82A}">
                    <a16:rowId xmlns:a16="http://schemas.microsoft.com/office/drawing/2014/main" val="181118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27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</a:t>
            </a:r>
            <a:r>
              <a:rPr lang="en-CA" dirty="0" smtClean="0"/>
              <a:t>Rubric for Research Grant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75" y="1691915"/>
            <a:ext cx="8385849" cy="482332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Articulates </a:t>
            </a:r>
            <a:r>
              <a:rPr lang="en-CA" dirty="0" smtClean="0">
                <a:solidFill>
                  <a:srgbClr val="FF0000"/>
                </a:solidFill>
              </a:rPr>
              <a:t>research question </a:t>
            </a:r>
            <a:r>
              <a:rPr lang="en-CA" dirty="0" smtClean="0"/>
              <a:t>or project need in plain language.</a:t>
            </a:r>
          </a:p>
          <a:p>
            <a:r>
              <a:rPr lang="en-CA" dirty="0" smtClean="0"/>
              <a:t>Outlines how the project </a:t>
            </a:r>
            <a:r>
              <a:rPr lang="en-CA" dirty="0"/>
              <a:t>will </a:t>
            </a:r>
            <a:r>
              <a:rPr lang="en-CA" dirty="0" smtClean="0">
                <a:solidFill>
                  <a:srgbClr val="FF0000"/>
                </a:solidFill>
              </a:rPr>
              <a:t>address the research or need</a:t>
            </a:r>
            <a:r>
              <a:rPr lang="en-CA" dirty="0" smtClean="0"/>
              <a:t>.</a:t>
            </a:r>
          </a:p>
          <a:p>
            <a:r>
              <a:rPr lang="en-CA" dirty="0" smtClean="0"/>
              <a:t>Situates </a:t>
            </a:r>
            <a:r>
              <a:rPr lang="en-CA" dirty="0"/>
              <a:t>the project </a:t>
            </a:r>
            <a:r>
              <a:rPr lang="en-CA" dirty="0" smtClean="0"/>
              <a:t>within </a:t>
            </a:r>
            <a:r>
              <a:rPr lang="en-CA" dirty="0" smtClean="0">
                <a:solidFill>
                  <a:srgbClr val="FF0000"/>
                </a:solidFill>
              </a:rPr>
              <a:t>existing scholarship</a:t>
            </a:r>
            <a:r>
              <a:rPr lang="en-CA" dirty="0" smtClean="0"/>
              <a:t>.</a:t>
            </a:r>
          </a:p>
          <a:p>
            <a:r>
              <a:rPr lang="en-CA" dirty="0" smtClean="0"/>
              <a:t>States appropriate </a:t>
            </a:r>
            <a:r>
              <a:rPr lang="en-CA" dirty="0">
                <a:solidFill>
                  <a:srgbClr val="FF0000"/>
                </a:solidFill>
              </a:rPr>
              <a:t>methods</a:t>
            </a:r>
            <a:r>
              <a:rPr lang="en-CA" dirty="0"/>
              <a:t> for achieving </a:t>
            </a:r>
            <a:r>
              <a:rPr lang="en-CA" dirty="0" smtClean="0"/>
              <a:t>project goals.</a:t>
            </a:r>
          </a:p>
          <a:p>
            <a:r>
              <a:rPr lang="en-CA" dirty="0" smtClean="0"/>
              <a:t>Demonstrates the ability of the applicant to </a:t>
            </a:r>
            <a:r>
              <a:rPr lang="en-CA" dirty="0" smtClean="0">
                <a:solidFill>
                  <a:srgbClr val="FF0000"/>
                </a:solidFill>
              </a:rPr>
              <a:t>complete </a:t>
            </a:r>
            <a:r>
              <a:rPr lang="en-CA" dirty="0" smtClean="0"/>
              <a:t>the project.</a:t>
            </a:r>
          </a:p>
          <a:p>
            <a:r>
              <a:rPr lang="en-CA" dirty="0" smtClean="0"/>
              <a:t>Provides </a:t>
            </a:r>
            <a:r>
              <a:rPr lang="en-CA" dirty="0"/>
              <a:t>realistic and appropriate </a:t>
            </a:r>
            <a:r>
              <a:rPr lang="en-CA" dirty="0">
                <a:solidFill>
                  <a:srgbClr val="FF0000"/>
                </a:solidFill>
              </a:rPr>
              <a:t>timelines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Includes detailed </a:t>
            </a:r>
            <a:r>
              <a:rPr lang="en-CA" dirty="0"/>
              <a:t>and justifiable </a:t>
            </a:r>
            <a:r>
              <a:rPr lang="en-CA" dirty="0">
                <a:solidFill>
                  <a:srgbClr val="FF0000"/>
                </a:solidFill>
              </a:rPr>
              <a:t>budget</a:t>
            </a:r>
            <a:r>
              <a:rPr lang="en-CA" dirty="0" smtClean="0"/>
              <a:t>.</a:t>
            </a:r>
          </a:p>
          <a:p>
            <a:r>
              <a:rPr lang="en-CA" dirty="0" smtClean="0"/>
              <a:t>Offers specific plans </a:t>
            </a:r>
            <a:r>
              <a:rPr lang="en-CA" dirty="0"/>
              <a:t>for </a:t>
            </a:r>
            <a:r>
              <a:rPr lang="en-CA" dirty="0">
                <a:solidFill>
                  <a:srgbClr val="FF0000"/>
                </a:solidFill>
              </a:rPr>
              <a:t>assessing the </a:t>
            </a:r>
            <a:r>
              <a:rPr lang="en-CA" dirty="0" smtClean="0">
                <a:solidFill>
                  <a:srgbClr val="FF0000"/>
                </a:solidFill>
              </a:rPr>
              <a:t>impact </a:t>
            </a:r>
            <a:r>
              <a:rPr lang="en-CA" dirty="0"/>
              <a:t>of the project</a:t>
            </a:r>
            <a:r>
              <a:rPr lang="en-CA" dirty="0" smtClean="0"/>
              <a:t>.</a:t>
            </a:r>
          </a:p>
          <a:p>
            <a:r>
              <a:rPr lang="en-CA" dirty="0"/>
              <a:t>D</a:t>
            </a:r>
            <a:r>
              <a:rPr lang="en-CA" dirty="0" smtClean="0"/>
              <a:t>escribes </a:t>
            </a:r>
            <a:r>
              <a:rPr lang="en-CA" dirty="0"/>
              <a:t>how the project </a:t>
            </a:r>
            <a:r>
              <a:rPr lang="en-CA" dirty="0" smtClean="0"/>
              <a:t>will </a:t>
            </a:r>
            <a:r>
              <a:rPr lang="en-CA" dirty="0"/>
              <a:t>be </a:t>
            </a:r>
            <a:r>
              <a:rPr lang="en-CA" dirty="0">
                <a:solidFill>
                  <a:srgbClr val="FF0000"/>
                </a:solidFill>
              </a:rPr>
              <a:t>sustained</a:t>
            </a:r>
            <a:r>
              <a:rPr lang="en-CA" dirty="0"/>
              <a:t> beyond the </a:t>
            </a:r>
            <a:r>
              <a:rPr lang="en-CA" dirty="0" smtClean="0"/>
              <a:t>grant.</a:t>
            </a:r>
          </a:p>
          <a:p>
            <a:r>
              <a:rPr lang="en-CA" dirty="0"/>
              <a:t>P</a:t>
            </a:r>
            <a:r>
              <a:rPr lang="en-CA" dirty="0" smtClean="0"/>
              <a:t>rovides </a:t>
            </a:r>
            <a:r>
              <a:rPr lang="en-CA" dirty="0"/>
              <a:t>a plan for </a:t>
            </a:r>
            <a:r>
              <a:rPr lang="en-CA" dirty="0">
                <a:solidFill>
                  <a:srgbClr val="FF0000"/>
                </a:solidFill>
              </a:rPr>
              <a:t>disseminating</a:t>
            </a:r>
            <a:r>
              <a:rPr lang="en-CA" dirty="0"/>
              <a:t> the results of the </a:t>
            </a:r>
            <a:r>
              <a:rPr lang="en-CA" dirty="0" smtClean="0"/>
              <a:t>project.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Offers </a:t>
            </a:r>
            <a:r>
              <a:rPr lang="en-CA" dirty="0">
                <a:solidFill>
                  <a:srgbClr val="FF0000"/>
                </a:solidFill>
              </a:rPr>
              <a:t>potential</a:t>
            </a:r>
            <a:r>
              <a:rPr lang="en-CA" dirty="0">
                <a:solidFill>
                  <a:srgbClr val="7030A0"/>
                </a:solidFill>
              </a:rPr>
              <a:t> for application by </a:t>
            </a:r>
            <a:r>
              <a:rPr lang="en-CA" dirty="0" smtClean="0">
                <a:solidFill>
                  <a:srgbClr val="7030A0"/>
                </a:solidFill>
              </a:rPr>
              <a:t>other librarians/libraries.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7684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Funding Opportunities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2984" y="1968255"/>
            <a:ext cx="7293974" cy="326350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100" dirty="0"/>
              <a:t>Within your institution: </a:t>
            </a:r>
          </a:p>
          <a:p>
            <a:pPr lvl="1"/>
            <a:r>
              <a:rPr lang="en-CA" sz="2100" dirty="0"/>
              <a:t>SEED money from department or library  </a:t>
            </a:r>
          </a:p>
          <a:p>
            <a:pPr lvl="1"/>
            <a:r>
              <a:rPr lang="en-CA" sz="2100" dirty="0"/>
              <a:t>Centres for teaching: teaching enhancement and educational research grants</a:t>
            </a:r>
          </a:p>
          <a:p>
            <a:pPr lvl="1"/>
            <a:r>
              <a:rPr lang="en-CA" sz="2100" dirty="0"/>
              <a:t>Alumni association grants (conferences, networking)</a:t>
            </a:r>
          </a:p>
          <a:p>
            <a:r>
              <a:rPr lang="en-CA" sz="2100" dirty="0"/>
              <a:t>Library Associations: </a:t>
            </a:r>
          </a:p>
          <a:p>
            <a:pPr lvl="1"/>
            <a:r>
              <a:rPr lang="en-CA" sz="2100" dirty="0"/>
              <a:t>OLA </a:t>
            </a:r>
            <a:r>
              <a:rPr lang="en-CA" sz="2100" u="sng" dirty="0">
                <a:hlinkClick r:id="rId2"/>
              </a:rPr>
              <a:t>Grant and Sponsorship ideas</a:t>
            </a:r>
            <a:endParaRPr lang="en-CA" sz="2100" dirty="0"/>
          </a:p>
          <a:p>
            <a:pPr lvl="1"/>
            <a:r>
              <a:rPr lang="en-CA" sz="2100" dirty="0"/>
              <a:t>Canadian Association of Research Libraries: </a:t>
            </a:r>
            <a:r>
              <a:rPr lang="en-CA" sz="2100" u="sng" dirty="0">
                <a:hlinkClick r:id="rId3"/>
              </a:rPr>
              <a:t>Research Grants</a:t>
            </a:r>
            <a:endParaRPr lang="en-CA" sz="2100" dirty="0"/>
          </a:p>
          <a:p>
            <a:pPr lvl="1"/>
            <a:r>
              <a:rPr lang="en-CA" sz="2100" dirty="0"/>
              <a:t>ALA </a:t>
            </a:r>
            <a:r>
              <a:rPr lang="en-CA" sz="2100" dirty="0">
                <a:hlinkClick r:id="rId4"/>
              </a:rPr>
              <a:t>Impact Grants</a:t>
            </a:r>
            <a:r>
              <a:rPr lang="en-CA" sz="2100" dirty="0"/>
              <a:t> (must be ACRL member)</a:t>
            </a:r>
          </a:p>
          <a:p>
            <a:endParaRPr lang="en-CA" sz="2100" dirty="0"/>
          </a:p>
          <a:p>
            <a:pPr marL="342884" lvl="1" indent="0">
              <a:buNone/>
            </a:pPr>
            <a:endParaRPr lang="en-CA" sz="2100" dirty="0"/>
          </a:p>
          <a:p>
            <a:pPr marL="342884" lvl="1" indent="0">
              <a:buNone/>
            </a:pPr>
            <a:endParaRPr lang="en-CA" sz="1500" dirty="0"/>
          </a:p>
          <a:p>
            <a:pPr lvl="1"/>
            <a:endParaRPr lang="en-CA" sz="1800" dirty="0"/>
          </a:p>
          <a:p>
            <a:pPr lvl="1"/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010488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Funding Opportunities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4276" y="2029215"/>
            <a:ext cx="6256877" cy="326350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100" dirty="0"/>
              <a:t>Other Organizations: </a:t>
            </a:r>
          </a:p>
          <a:p>
            <a:pPr lvl="1"/>
            <a:r>
              <a:rPr lang="en-CA" sz="2100" dirty="0">
                <a:hlinkClick r:id="rId2"/>
              </a:rPr>
              <a:t>Southeastern Ontario Academic Medical Organization</a:t>
            </a:r>
            <a:endParaRPr lang="en-CA" sz="2100" dirty="0"/>
          </a:p>
          <a:p>
            <a:pPr lvl="1"/>
            <a:r>
              <a:rPr lang="en-US" sz="1800" dirty="0"/>
              <a:t> </a:t>
            </a:r>
            <a:r>
              <a:rPr lang="en-US" sz="2100" dirty="0"/>
              <a:t>Libraries and Autism: We're </a:t>
            </a:r>
            <a:r>
              <a:rPr lang="en-US" sz="2100" dirty="0"/>
              <a:t>Connected: </a:t>
            </a:r>
            <a:r>
              <a:rPr lang="en-US" sz="2100" dirty="0">
                <a:hlinkClick r:id="rId3"/>
              </a:rPr>
              <a:t>Autism </a:t>
            </a:r>
            <a:r>
              <a:rPr lang="en-US" sz="2100" dirty="0">
                <a:hlinkClick r:id="rId3"/>
              </a:rPr>
              <a:t>Welcome Here: Library Programs, Services, and More </a:t>
            </a:r>
            <a:r>
              <a:rPr lang="en-US" sz="2100" dirty="0">
                <a:hlinkClick r:id="rId3"/>
              </a:rPr>
              <a:t>Grant </a:t>
            </a:r>
            <a:r>
              <a:rPr lang="en-US" sz="2100" dirty="0"/>
              <a:t>(any library U.S. or Canada)</a:t>
            </a:r>
            <a:endParaRPr lang="en-CA" sz="2100" dirty="0"/>
          </a:p>
          <a:p>
            <a:pPr marL="342884" lvl="1" indent="0">
              <a:buNone/>
            </a:pPr>
            <a:endParaRPr lang="en-CA" sz="2100" dirty="0"/>
          </a:p>
          <a:p>
            <a:pPr marL="342884" lvl="1" indent="0">
              <a:buNone/>
            </a:pPr>
            <a:endParaRPr lang="en-CA" sz="2100" dirty="0"/>
          </a:p>
          <a:p>
            <a:pPr lvl="1"/>
            <a:endParaRPr lang="en-CA" sz="2100" dirty="0"/>
          </a:p>
          <a:p>
            <a:pPr lvl="1"/>
            <a:endParaRPr lang="en-CA" sz="2100" dirty="0"/>
          </a:p>
        </p:txBody>
      </p:sp>
    </p:spTree>
    <p:extLst>
      <p:ext uri="{BB962C8B-B14F-4D97-AF65-F5344CB8AC3E}">
        <p14:creationId xmlns:p14="http://schemas.microsoft.com/office/powerpoint/2010/main" val="4116923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703" y="306686"/>
            <a:ext cx="7543800" cy="1088068"/>
          </a:xfrm>
        </p:spPr>
        <p:txBody>
          <a:bodyPr/>
          <a:lstStyle/>
          <a:p>
            <a:r>
              <a:rPr lang="en-CA" dirty="0" smtClean="0"/>
              <a:t>Outcomes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53" y="1822021"/>
            <a:ext cx="7886700" cy="3263504"/>
          </a:xfrm>
        </p:spPr>
        <p:txBody>
          <a:bodyPr>
            <a:normAutofit/>
          </a:bodyPr>
          <a:lstStyle/>
          <a:p>
            <a:pPr fontAlgn="base"/>
            <a:r>
              <a:rPr lang="en-CA" sz="2700" dirty="0"/>
              <a:t>Identify elements that </a:t>
            </a:r>
            <a:r>
              <a:rPr lang="en-CA" sz="2700" dirty="0"/>
              <a:t>lead to success</a:t>
            </a:r>
            <a:endParaRPr lang="en-CA" sz="2700" dirty="0"/>
          </a:p>
          <a:p>
            <a:pPr fontAlgn="base"/>
            <a:r>
              <a:rPr lang="en-CA" sz="2700" dirty="0"/>
              <a:t>Describe writing techniques to improve readability</a:t>
            </a:r>
          </a:p>
          <a:p>
            <a:pPr fontAlgn="base"/>
            <a:r>
              <a:rPr lang="en-CA" sz="2700" dirty="0"/>
              <a:t>Review assessment criteria for research grants</a:t>
            </a:r>
          </a:p>
          <a:p>
            <a:pPr fontAlgn="base"/>
            <a:r>
              <a:rPr lang="en-CA" sz="2700" dirty="0"/>
              <a:t>Identify </a:t>
            </a:r>
            <a:r>
              <a:rPr lang="en-CA" sz="2700" dirty="0"/>
              <a:t>potential funding sources </a:t>
            </a:r>
          </a:p>
          <a:p>
            <a:endParaRPr lang="en-CA" sz="2700" dirty="0"/>
          </a:p>
        </p:txBody>
      </p:sp>
    </p:spTree>
    <p:extLst>
      <p:ext uri="{BB962C8B-B14F-4D97-AF65-F5344CB8AC3E}">
        <p14:creationId xmlns:p14="http://schemas.microsoft.com/office/powerpoint/2010/main" val="3373256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Funding Opportunities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1174" y="2177509"/>
            <a:ext cx="7892895" cy="3840659"/>
          </a:xfrm>
        </p:spPr>
        <p:txBody>
          <a:bodyPr>
            <a:noAutofit/>
          </a:bodyPr>
          <a:lstStyle/>
          <a:p>
            <a:r>
              <a:rPr lang="en-CA" dirty="0" smtClean="0"/>
              <a:t>Corporations</a:t>
            </a:r>
            <a:r>
              <a:rPr lang="en-CA" dirty="0"/>
              <a:t>: </a:t>
            </a:r>
            <a:r>
              <a:rPr lang="en-CA" dirty="0">
                <a:hlinkClick r:id="rId2"/>
              </a:rPr>
              <a:t>Canada </a:t>
            </a:r>
            <a:r>
              <a:rPr lang="en-CA" dirty="0" smtClean="0">
                <a:hlinkClick r:id="rId2"/>
              </a:rPr>
              <a:t>Post Community Foundation</a:t>
            </a:r>
            <a:endParaRPr lang="en-CA" dirty="0"/>
          </a:p>
          <a:p>
            <a:r>
              <a:rPr lang="en-CA" dirty="0" smtClean="0"/>
              <a:t>Provincial:</a:t>
            </a:r>
            <a:endParaRPr lang="en-CA" dirty="0"/>
          </a:p>
          <a:p>
            <a:pPr lvl="1"/>
            <a:r>
              <a:rPr lang="en-CA" sz="2100" dirty="0" err="1">
                <a:hlinkClick r:id="rId3"/>
              </a:rPr>
              <a:t>eCampus</a:t>
            </a:r>
            <a:r>
              <a:rPr lang="en-CA" sz="2100" dirty="0">
                <a:hlinkClick r:id="rId3"/>
              </a:rPr>
              <a:t> Ontario </a:t>
            </a:r>
            <a:r>
              <a:rPr lang="en-CA" sz="2100" dirty="0"/>
              <a:t>(building tutorials, courses</a:t>
            </a:r>
            <a:r>
              <a:rPr lang="en-CA" sz="2100" dirty="0"/>
              <a:t>)</a:t>
            </a:r>
          </a:p>
          <a:p>
            <a:pPr lvl="1"/>
            <a:r>
              <a:rPr lang="en-CA" sz="2100" dirty="0">
                <a:hlinkClick r:id="rId4"/>
              </a:rPr>
              <a:t>Ontario Libraries Capacities Fund </a:t>
            </a:r>
            <a:r>
              <a:rPr lang="en-CA" sz="2100" dirty="0"/>
              <a:t>(public libraries)</a:t>
            </a:r>
          </a:p>
          <a:p>
            <a:pPr lvl="1"/>
            <a:r>
              <a:rPr lang="en-CA" sz="2100" dirty="0">
                <a:hlinkClick r:id="rId5"/>
              </a:rPr>
              <a:t>Improving Library Digital Services </a:t>
            </a:r>
            <a:r>
              <a:rPr lang="en-CA" sz="2100" dirty="0"/>
              <a:t>(public/First Nation)</a:t>
            </a:r>
          </a:p>
          <a:p>
            <a:pPr lvl="1"/>
            <a:r>
              <a:rPr lang="en-CA" sz="2100" dirty="0">
                <a:hlinkClick r:id="rId6"/>
              </a:rPr>
              <a:t>Ontario Trillium Foundation</a:t>
            </a:r>
            <a:endParaRPr lang="en-CA" sz="2100" dirty="0"/>
          </a:p>
          <a:p>
            <a:pPr lvl="1"/>
            <a:endParaRPr lang="en-CA" sz="1500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8327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Funding Opportunities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Federal:</a:t>
            </a:r>
          </a:p>
          <a:p>
            <a:pPr lvl="1"/>
            <a:r>
              <a:rPr lang="en-CA" sz="2100" dirty="0">
                <a:hlinkClick r:id="rId2"/>
              </a:rPr>
              <a:t>Library and Archive Canada </a:t>
            </a:r>
            <a:r>
              <a:rPr lang="en-CA" sz="2100" dirty="0"/>
              <a:t> (documentary heritage)</a:t>
            </a:r>
            <a:endParaRPr lang="en-CA" sz="2100" dirty="0">
              <a:hlinkClick r:id="rId3"/>
            </a:endParaRPr>
          </a:p>
          <a:p>
            <a:pPr lvl="1"/>
            <a:r>
              <a:rPr lang="en-CA" sz="2100" dirty="0">
                <a:hlinkClick r:id="rId3"/>
              </a:rPr>
              <a:t>Canada Council for the Arts </a:t>
            </a:r>
            <a:r>
              <a:rPr lang="en-CA" sz="2100" dirty="0"/>
              <a:t>(</a:t>
            </a:r>
            <a:r>
              <a:rPr lang="en-CA" sz="2100" dirty="0" err="1"/>
              <a:t>ebooks</a:t>
            </a:r>
            <a:r>
              <a:rPr lang="en-CA" sz="2100" dirty="0"/>
              <a:t>, digitization, use)</a:t>
            </a:r>
            <a:endParaRPr lang="en-CA" sz="2100" dirty="0">
              <a:hlinkClick r:id="rId4"/>
            </a:endParaRPr>
          </a:p>
          <a:p>
            <a:pPr lvl="1"/>
            <a:r>
              <a:rPr lang="en-CA" sz="2100" dirty="0">
                <a:hlinkClick r:id="rId4"/>
              </a:rPr>
              <a:t>Canadian Culture Funding</a:t>
            </a:r>
            <a:r>
              <a:rPr lang="en-CA" sz="2100" dirty="0"/>
              <a:t>: </a:t>
            </a:r>
            <a:r>
              <a:rPr lang="en-CA" sz="2100" dirty="0">
                <a:hlinkClick r:id="rId5"/>
              </a:rPr>
              <a:t>Canada History </a:t>
            </a:r>
            <a:r>
              <a:rPr lang="en-CA" sz="2100" dirty="0">
                <a:hlinkClick r:id="rId5"/>
              </a:rPr>
              <a:t>Fund</a:t>
            </a:r>
            <a:endParaRPr lang="en-CA" sz="2100" dirty="0"/>
          </a:p>
          <a:p>
            <a:pPr lvl="1"/>
            <a:r>
              <a:rPr lang="en-CA" sz="2100" dirty="0">
                <a:hlinkClick r:id="rId6"/>
              </a:rPr>
              <a:t>Canadian Heritage</a:t>
            </a:r>
            <a:endParaRPr lang="en-CA" sz="2100" dirty="0"/>
          </a:p>
          <a:p>
            <a:r>
              <a:rPr lang="en-CA" dirty="0" smtClean="0"/>
              <a:t>Funding Databases</a:t>
            </a:r>
            <a:endParaRPr lang="en-CA" dirty="0"/>
          </a:p>
          <a:p>
            <a:pPr lvl="1"/>
            <a:r>
              <a:rPr lang="en-CA" sz="2100" dirty="0">
                <a:hlinkClick r:id="rId7"/>
              </a:rPr>
              <a:t>Canadian Funding Portal</a:t>
            </a:r>
            <a:r>
              <a:rPr lang="en-CA" sz="2100" dirty="0"/>
              <a:t>: </a:t>
            </a:r>
            <a:r>
              <a:rPr lang="en-US" sz="2100" dirty="0"/>
              <a:t>aggregates 7,000 sources within free database (government and private</a:t>
            </a:r>
            <a:r>
              <a:rPr lang="en-US" sz="2100" dirty="0"/>
              <a:t>).</a:t>
            </a:r>
          </a:p>
          <a:p>
            <a:pPr lvl="1"/>
            <a:r>
              <a:rPr lang="en-US" sz="2100" dirty="0">
                <a:hlinkClick r:id="rId8"/>
              </a:rPr>
              <a:t>Canada Grant Watch</a:t>
            </a:r>
            <a:endParaRPr lang="en-US" sz="21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9092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Funding Opportunities</a:t>
            </a:r>
            <a:endParaRPr lang="en-CA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628650" y="1936193"/>
            <a:ext cx="7748996" cy="36237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CA" dirty="0"/>
              <a:t>SSHRC: </a:t>
            </a:r>
            <a:r>
              <a:rPr lang="en-CA" dirty="0">
                <a:hlinkClick r:id="rId2"/>
              </a:rPr>
              <a:t>view competition results</a:t>
            </a:r>
            <a:endParaRPr lang="en-CA" dirty="0"/>
          </a:p>
          <a:p>
            <a:pPr lvl="1"/>
            <a:r>
              <a:rPr lang="en-CA" sz="2100" dirty="0">
                <a:hlinkClick r:id="rId3"/>
              </a:rPr>
              <a:t>Connection Grants</a:t>
            </a:r>
            <a:r>
              <a:rPr lang="en-CA" sz="2100" dirty="0"/>
              <a:t> (international network for research; stories of race and sports; data visualization; personal narratives; conferences)</a:t>
            </a:r>
          </a:p>
          <a:p>
            <a:pPr lvl="1"/>
            <a:r>
              <a:rPr lang="en-CA" sz="2100" dirty="0">
                <a:hlinkClick r:id="rId4"/>
              </a:rPr>
              <a:t>Insight Development Grants </a:t>
            </a:r>
            <a:r>
              <a:rPr lang="en-CA" sz="2100" dirty="0"/>
              <a:t>(emerging researchers)</a:t>
            </a:r>
          </a:p>
          <a:p>
            <a:pPr lvl="1"/>
            <a:r>
              <a:rPr lang="en-CA" sz="2100" dirty="0">
                <a:hlinkClick r:id="rId5"/>
              </a:rPr>
              <a:t>Knowledge Synthesis Grants </a:t>
            </a:r>
            <a:r>
              <a:rPr lang="en-CA" sz="2100" dirty="0"/>
              <a:t>(digital literacy skills; digital textbook; data literacy education)</a:t>
            </a:r>
          </a:p>
          <a:p>
            <a:pPr lvl="1"/>
            <a:r>
              <a:rPr lang="en-CA" sz="2100" dirty="0">
                <a:hlinkClick r:id="rId6"/>
              </a:rPr>
              <a:t>Partnership Grants </a:t>
            </a:r>
            <a:r>
              <a:rPr lang="en-CA" sz="2100" dirty="0"/>
              <a:t>(financial literacy; makerspace training; online reviews; open non-profit data; memoirs of migration; impact of community archives; scientific communication; research dissemination strategies)</a:t>
            </a:r>
          </a:p>
          <a:p>
            <a:endParaRPr lang="en-CA" dirty="0"/>
          </a:p>
          <a:p>
            <a:endParaRPr lang="en-CA" sz="1500" dirty="0"/>
          </a:p>
          <a:p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3842021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Funding Opportunities</a:t>
            </a:r>
            <a:endParaRPr lang="en-CA" dirty="0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628650" y="2031987"/>
            <a:ext cx="7775121" cy="43078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CA" dirty="0" smtClean="0"/>
              <a:t>NSERC/CIHR/SSHRC</a:t>
            </a:r>
            <a:r>
              <a:rPr lang="en-CA" dirty="0"/>
              <a:t>: (library as partner)</a:t>
            </a:r>
          </a:p>
          <a:p>
            <a:pPr lvl="1"/>
            <a:r>
              <a:rPr lang="en-CA" sz="2100" dirty="0">
                <a:hlinkClick r:id="rId2"/>
              </a:rPr>
              <a:t>Community and College Innovation Fund </a:t>
            </a:r>
            <a:r>
              <a:rPr lang="en-CA" sz="2100" dirty="0"/>
              <a:t>(literacy; open data; learning materials for Aboriginal children; storytelling exchange; evidence-based practice in science; community guide to cancer nutrition)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Keeping Current: </a:t>
            </a:r>
          </a:p>
          <a:p>
            <a:pPr lvl="1"/>
            <a:r>
              <a:rPr lang="en-CA" sz="2100" dirty="0"/>
              <a:t>Contact your research services unit for </a:t>
            </a:r>
            <a:r>
              <a:rPr lang="en-CA" sz="2100" dirty="0">
                <a:hlinkClick r:id="rId3"/>
              </a:rPr>
              <a:t>grant digest</a:t>
            </a:r>
            <a:r>
              <a:rPr lang="en-CA" sz="2100" dirty="0"/>
              <a:t> and grant database</a:t>
            </a:r>
          </a:p>
          <a:p>
            <a:endParaRPr lang="en-CA" sz="1500" dirty="0"/>
          </a:p>
          <a:p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4274034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7768"/>
            <a:ext cx="7886700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Blanco, M. A., &amp; Lee, M. Y. (2012). Twelve tips for writing educational research </a:t>
            </a:r>
            <a:r>
              <a:rPr lang="en-US" dirty="0" smtClean="0"/>
              <a:t>grant </a:t>
            </a:r>
            <a:r>
              <a:rPr lang="en-US" dirty="0"/>
              <a:t>proposals. </a:t>
            </a:r>
            <a:r>
              <a:rPr lang="en-US" i="1" dirty="0"/>
              <a:t>Medical teacher</a:t>
            </a:r>
            <a:r>
              <a:rPr lang="en-US" dirty="0"/>
              <a:t>, </a:t>
            </a:r>
            <a:r>
              <a:rPr lang="en-US" i="1" dirty="0"/>
              <a:t>34</a:t>
            </a:r>
            <a:r>
              <a:rPr lang="en-US" dirty="0"/>
              <a:t>(6), 450-453</a:t>
            </a:r>
            <a:r>
              <a:rPr lang="en-US" dirty="0" smtClean="0"/>
              <a:t>.</a:t>
            </a:r>
          </a:p>
          <a:p>
            <a:r>
              <a:rPr lang="en-US" dirty="0" err="1"/>
              <a:t>Gerding</a:t>
            </a:r>
            <a:r>
              <a:rPr lang="en-US" dirty="0"/>
              <a:t>, S. K., &amp; </a:t>
            </a:r>
            <a:r>
              <a:rPr lang="en-CA" dirty="0" err="1"/>
              <a:t>MacKellar</a:t>
            </a:r>
            <a:r>
              <a:rPr lang="en-CA" dirty="0"/>
              <a:t>, P. H. </a:t>
            </a:r>
            <a:r>
              <a:rPr lang="en-US" dirty="0"/>
              <a:t>(2016). </a:t>
            </a:r>
            <a:r>
              <a:rPr lang="en-US" i="1" dirty="0"/>
              <a:t>Winning </a:t>
            </a:r>
            <a:r>
              <a:rPr lang="en-US" i="1" dirty="0" smtClean="0"/>
              <a:t>grants</a:t>
            </a:r>
            <a:r>
              <a:rPr lang="en-US" i="1" dirty="0"/>
              <a:t>: A </a:t>
            </a:r>
            <a:r>
              <a:rPr lang="en-US" i="1" dirty="0" smtClean="0"/>
              <a:t>how-to-do-it manual for librarians</a:t>
            </a:r>
            <a:r>
              <a:rPr lang="en-US" i="1" dirty="0"/>
              <a:t>.</a:t>
            </a:r>
            <a:r>
              <a:rPr lang="en-US" dirty="0"/>
              <a:t> Chicago: ALA Neal-Schuman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University of Kansas. </a:t>
            </a:r>
            <a:r>
              <a:rPr lang="en-US" dirty="0" smtClean="0">
                <a:hlinkClick r:id="rId2"/>
              </a:rPr>
              <a:t>Writing a grant application for funding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Sample grant proposal for Kurzweil Education: </a:t>
            </a:r>
            <a:r>
              <a:rPr lang="en-CA" dirty="0"/>
              <a:t>https://</a:t>
            </a:r>
            <a:r>
              <a:rPr lang="en-CA" dirty="0" smtClean="0"/>
              <a:t>www.kurzweiledu.com/files/proof_resources_grant1.pdf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182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88" y="1988800"/>
            <a:ext cx="2176115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Grant Writing Process</a:t>
            </a: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18725401"/>
              </p:ext>
            </p:extLst>
          </p:nvPr>
        </p:nvGraphicFramePr>
        <p:xfrm>
          <a:off x="1493045" y="1109205"/>
          <a:ext cx="7665720" cy="463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990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55" y="373834"/>
            <a:ext cx="7886700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Preparing to Write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sz="2800" dirty="0"/>
              <a:t>Review </a:t>
            </a:r>
            <a:r>
              <a:rPr lang="en-CA" sz="2800" dirty="0"/>
              <a:t>granting agency </a:t>
            </a:r>
            <a:r>
              <a:rPr lang="en-CA" sz="2800" dirty="0"/>
              <a:t>goals. What </a:t>
            </a:r>
            <a:r>
              <a:rPr lang="en-CA" sz="2800" dirty="0"/>
              <a:t>is important to them?</a:t>
            </a:r>
          </a:p>
          <a:p>
            <a:pPr lvl="1"/>
            <a:r>
              <a:rPr lang="en-CA" sz="2800" dirty="0"/>
              <a:t>Review guidelines </a:t>
            </a:r>
            <a:r>
              <a:rPr lang="en-CA" sz="2800" dirty="0"/>
              <a:t>and process</a:t>
            </a:r>
            <a:endParaRPr lang="en-CA" sz="2800" dirty="0"/>
          </a:p>
          <a:p>
            <a:pPr lvl="1"/>
            <a:r>
              <a:rPr lang="en-CA" sz="2800" dirty="0"/>
              <a:t>Use </a:t>
            </a:r>
            <a:r>
              <a:rPr lang="en-CA" sz="2800" dirty="0"/>
              <a:t>their headings as outline for your </a:t>
            </a:r>
            <a:r>
              <a:rPr lang="en-CA" sz="2800" dirty="0"/>
              <a:t>proposal</a:t>
            </a:r>
          </a:p>
          <a:p>
            <a:pPr lvl="1"/>
            <a:r>
              <a:rPr lang="en-CA" sz="2800" dirty="0"/>
              <a:t>Structure </a:t>
            </a:r>
            <a:r>
              <a:rPr lang="en-CA" sz="2800" dirty="0"/>
              <a:t>your project around funding deadlines</a:t>
            </a:r>
          </a:p>
          <a:p>
            <a:pPr lvl="1"/>
            <a:r>
              <a:rPr lang="en-CA" sz="2800" dirty="0"/>
              <a:t>Review </a:t>
            </a:r>
            <a:r>
              <a:rPr lang="en-CA" sz="2800" dirty="0"/>
              <a:t>successful </a:t>
            </a:r>
            <a:r>
              <a:rPr lang="en-CA" sz="2800" dirty="0"/>
              <a:t>grants</a:t>
            </a:r>
          </a:p>
          <a:p>
            <a:pPr lvl="1"/>
            <a:r>
              <a:rPr lang="en-CA" sz="2800" dirty="0"/>
              <a:t>Discuss ideas with colleagues </a:t>
            </a:r>
            <a:endParaRPr lang="en-CA" sz="2800" dirty="0"/>
          </a:p>
          <a:p>
            <a:pPr lvl="1"/>
            <a:r>
              <a:rPr lang="en-CA" sz="2800" dirty="0"/>
              <a:t>Seek reviewers unfamiliar with your </a:t>
            </a:r>
            <a:r>
              <a:rPr lang="en-CA" sz="2800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391196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Clarify Your Goals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sz="2800" dirty="0"/>
              <a:t>State goals clearly; don’t let them get lost in narrative</a:t>
            </a:r>
          </a:p>
          <a:p>
            <a:pPr lvl="1"/>
            <a:r>
              <a:rPr lang="en-CA" sz="2800" dirty="0"/>
              <a:t>Demonstrate that goals are achievable within timeline</a:t>
            </a:r>
            <a:r>
              <a:rPr lang="en-CA" sz="2800" dirty="0"/>
              <a:t>, budget, and resources </a:t>
            </a:r>
            <a:endParaRPr lang="en-CA" sz="2800" dirty="0"/>
          </a:p>
          <a:p>
            <a:pPr lvl="1"/>
            <a:r>
              <a:rPr lang="en-CA" sz="2800" dirty="0"/>
              <a:t>Describe how goals relate to your organization </a:t>
            </a:r>
          </a:p>
          <a:p>
            <a:pPr lvl="1"/>
            <a:r>
              <a:rPr lang="en-CA" sz="2800" dirty="0"/>
              <a:t>Align goals with granting agency goals/mission</a:t>
            </a:r>
          </a:p>
          <a:p>
            <a:pPr marL="685766" lvl="2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818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Tell Your Story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189595" cy="3515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Grants are pitches, not descriptions </a:t>
            </a:r>
            <a:endParaRPr lang="en-CA" dirty="0" smtClean="0"/>
          </a:p>
          <a:p>
            <a:pPr lvl="1"/>
            <a:r>
              <a:rPr lang="en-CA" dirty="0"/>
              <a:t>Describing steps </a:t>
            </a:r>
            <a:r>
              <a:rPr lang="en-CA" dirty="0"/>
              <a:t>is not sufficient </a:t>
            </a:r>
            <a:endParaRPr lang="en-CA" dirty="0"/>
          </a:p>
          <a:p>
            <a:pPr lvl="1"/>
            <a:r>
              <a:rPr lang="en-US" dirty="0"/>
              <a:t>Make a case using a scenario and/or stakeholder voices</a:t>
            </a:r>
          </a:p>
          <a:p>
            <a:pPr lvl="1"/>
            <a:r>
              <a:rPr lang="en-US" dirty="0"/>
              <a:t>Include </a:t>
            </a:r>
            <a:r>
              <a:rPr lang="en-US" dirty="0"/>
              <a:t>quotations and examples </a:t>
            </a:r>
            <a:r>
              <a:rPr lang="en-US" dirty="0"/>
              <a:t>to tell </a:t>
            </a:r>
            <a:r>
              <a:rPr lang="en-US" dirty="0"/>
              <a:t>your </a:t>
            </a:r>
            <a:r>
              <a:rPr lang="en-US" dirty="0"/>
              <a:t>story</a:t>
            </a:r>
            <a:endParaRPr lang="en-CA" dirty="0"/>
          </a:p>
          <a:p>
            <a:pPr lvl="1"/>
            <a:r>
              <a:rPr lang="en-CA" dirty="0"/>
              <a:t>Consider what </a:t>
            </a:r>
            <a:r>
              <a:rPr lang="en-CA" dirty="0"/>
              <a:t>makes your project unique &amp; </a:t>
            </a:r>
            <a:r>
              <a:rPr lang="en-CA" dirty="0"/>
              <a:t>significant  </a:t>
            </a:r>
            <a:endParaRPr lang="en-CA" dirty="0"/>
          </a:p>
          <a:p>
            <a:pPr lvl="2"/>
            <a:r>
              <a:rPr lang="en-CA" sz="2400" dirty="0"/>
              <a:t>Novel datasets, archives, or documentary </a:t>
            </a:r>
            <a:r>
              <a:rPr lang="en-CA" sz="2400" dirty="0"/>
              <a:t>sources  </a:t>
            </a:r>
            <a:endParaRPr lang="en-CA" sz="2400" dirty="0"/>
          </a:p>
          <a:p>
            <a:pPr lvl="2"/>
            <a:r>
              <a:rPr lang="en-CA" sz="2400" dirty="0"/>
              <a:t>Innovative </a:t>
            </a:r>
            <a:r>
              <a:rPr lang="en-CA" sz="2400" dirty="0"/>
              <a:t>approach </a:t>
            </a:r>
            <a:endParaRPr lang="en-CA" sz="2400" dirty="0"/>
          </a:p>
          <a:p>
            <a:pPr lvl="2"/>
            <a:r>
              <a:rPr lang="en-CA" sz="2400" dirty="0"/>
              <a:t>Outreach to marginalized populations </a:t>
            </a:r>
            <a:endParaRPr lang="en-CA" sz="2400" dirty="0"/>
          </a:p>
          <a:p>
            <a:pPr lvl="2"/>
            <a:r>
              <a:rPr lang="en-CA" sz="2400" dirty="0"/>
              <a:t>Timely information needs</a:t>
            </a:r>
          </a:p>
          <a:p>
            <a:pPr lvl="2"/>
            <a:endParaRPr lang="en-CA" sz="2100" dirty="0"/>
          </a:p>
          <a:p>
            <a:pPr lvl="1"/>
            <a:endParaRPr lang="en-CA" sz="2100" dirty="0"/>
          </a:p>
        </p:txBody>
      </p:sp>
    </p:spTree>
    <p:extLst>
      <p:ext uri="{BB962C8B-B14F-4D97-AF65-F5344CB8AC3E}">
        <p14:creationId xmlns:p14="http://schemas.microsoft.com/office/powerpoint/2010/main" val="1500705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Write for the Reviewers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692" y="1827125"/>
            <a:ext cx="7189595" cy="32635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Grants are about reading, not writing</a:t>
            </a:r>
          </a:p>
          <a:p>
            <a:pPr lvl="1"/>
            <a:r>
              <a:rPr lang="en-CA" sz="2800" dirty="0"/>
              <a:t>Use </a:t>
            </a:r>
            <a:r>
              <a:rPr lang="en-CA" sz="2800" dirty="0"/>
              <a:t>language appropriate to your </a:t>
            </a:r>
            <a:r>
              <a:rPr lang="en-CA" sz="2800" dirty="0"/>
              <a:t>reviewers </a:t>
            </a:r>
            <a:r>
              <a:rPr lang="en-CA" sz="2800" dirty="0"/>
              <a:t>(researcher vs. </a:t>
            </a:r>
            <a:r>
              <a:rPr lang="en-CA" sz="2800" dirty="0"/>
              <a:t>public</a:t>
            </a:r>
            <a:r>
              <a:rPr lang="en-CA" sz="2800" dirty="0"/>
              <a:t>; specialist vs. non-specialist) </a:t>
            </a:r>
          </a:p>
          <a:p>
            <a:pPr lvl="1"/>
            <a:r>
              <a:rPr lang="en-CA" sz="2800" dirty="0"/>
              <a:t>Never assume that reviewers know about the topic</a:t>
            </a:r>
          </a:p>
          <a:p>
            <a:pPr lvl="1"/>
            <a:r>
              <a:rPr lang="en-CA" sz="2800" dirty="0"/>
              <a:t>Reviewers </a:t>
            </a:r>
            <a:r>
              <a:rPr lang="en-CA" sz="2800" dirty="0"/>
              <a:t>should be able to summarize your project within 1-2 minutes of </a:t>
            </a:r>
            <a:r>
              <a:rPr lang="en-CA" sz="2800" dirty="0"/>
              <a:t>reading</a:t>
            </a:r>
          </a:p>
          <a:p>
            <a:pPr lvl="1"/>
            <a:r>
              <a:rPr lang="en-CA" sz="2800" dirty="0"/>
              <a:t>Use their headings </a:t>
            </a:r>
            <a:r>
              <a:rPr lang="en-CA" sz="2800" dirty="0"/>
              <a:t>to </a:t>
            </a:r>
            <a:r>
              <a:rPr lang="en-CA" sz="2800" dirty="0"/>
              <a:t>outline </a:t>
            </a:r>
            <a:r>
              <a:rPr lang="en-CA" sz="2800" dirty="0"/>
              <a:t>your proposal (e.g. Purpose, Statement of Need, Project Plan, Timelines, Budget)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69978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Tips for Writing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6814"/>
            <a:ext cx="8140881" cy="4003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Organization</a:t>
            </a:r>
          </a:p>
          <a:p>
            <a:r>
              <a:rPr lang="en-CA" dirty="0"/>
              <a:t>Use headings </a:t>
            </a:r>
            <a:r>
              <a:rPr lang="en-CA" dirty="0" smtClean="0"/>
              <a:t>derived </a:t>
            </a:r>
            <a:r>
              <a:rPr lang="en-CA" dirty="0"/>
              <a:t>from </a:t>
            </a:r>
            <a:r>
              <a:rPr lang="en-CA" dirty="0" smtClean="0"/>
              <a:t>guidelines </a:t>
            </a:r>
            <a:r>
              <a:rPr lang="en-CA" dirty="0"/>
              <a:t>or </a:t>
            </a:r>
            <a:r>
              <a:rPr lang="en-CA" dirty="0" smtClean="0"/>
              <a:t>questions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Language</a:t>
            </a:r>
          </a:p>
          <a:p>
            <a:r>
              <a:rPr lang="en-CA" dirty="0"/>
              <a:t>Match guideline language and terminology</a:t>
            </a:r>
          </a:p>
          <a:p>
            <a:r>
              <a:rPr lang="en-CA" dirty="0"/>
              <a:t>No jargon; spell out acronyms</a:t>
            </a:r>
          </a:p>
          <a:p>
            <a:r>
              <a:rPr lang="en-CA" dirty="0"/>
              <a:t>Define </a:t>
            </a:r>
            <a:r>
              <a:rPr lang="en-CA" dirty="0" smtClean="0"/>
              <a:t>your terms or concepts  </a:t>
            </a:r>
            <a:endParaRPr lang="en-CA" dirty="0"/>
          </a:p>
          <a:p>
            <a:r>
              <a:rPr lang="en-CA" dirty="0" smtClean="0"/>
              <a:t>Substantiate </a:t>
            </a:r>
            <a:r>
              <a:rPr lang="en-CA" dirty="0" smtClean="0"/>
              <a:t>facts with evidence</a:t>
            </a:r>
            <a:endParaRPr lang="en-CA" dirty="0"/>
          </a:p>
          <a:p>
            <a:r>
              <a:rPr lang="en-CA" dirty="0"/>
              <a:t>Active </a:t>
            </a:r>
            <a:r>
              <a:rPr lang="en-CA" dirty="0" smtClean="0"/>
              <a:t>voice: It has been demonstrated by research that …. Research shows that</a:t>
            </a:r>
            <a:endParaRPr lang="en-CA" dirty="0"/>
          </a:p>
          <a:p>
            <a:r>
              <a:rPr lang="en-CA" dirty="0" smtClean="0"/>
              <a:t>Direct language: NOT in </a:t>
            </a:r>
            <a:r>
              <a:rPr lang="en-CA" dirty="0"/>
              <a:t>addition to, it would thus appear, in the event of, etc.</a:t>
            </a:r>
          </a:p>
          <a:p>
            <a:endParaRPr lang="en-CA" dirty="0"/>
          </a:p>
          <a:p>
            <a:endParaRPr lang="en-CA" sz="1650" dirty="0"/>
          </a:p>
        </p:txBody>
      </p:sp>
    </p:spTree>
    <p:extLst>
      <p:ext uri="{BB962C8B-B14F-4D97-AF65-F5344CB8AC3E}">
        <p14:creationId xmlns:p14="http://schemas.microsoft.com/office/powerpoint/2010/main" val="3857870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Tips for Writing</a:t>
            </a:r>
            <a:br>
              <a:rPr lang="en-CA" dirty="0" smtClean="0"/>
            </a:br>
            <a:endParaRPr lang="en-CA" sz="16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42" y="1562977"/>
            <a:ext cx="7075923" cy="4003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Style</a:t>
            </a:r>
          </a:p>
          <a:p>
            <a:r>
              <a:rPr lang="en-CA" dirty="0"/>
              <a:t>Check required font and page </a:t>
            </a:r>
            <a:r>
              <a:rPr lang="en-CA" dirty="0" smtClean="0"/>
              <a:t>limit  </a:t>
            </a:r>
            <a:endParaRPr lang="en-CA" dirty="0"/>
          </a:p>
          <a:p>
            <a:r>
              <a:rPr lang="en-CA" dirty="0"/>
              <a:t>Use data visualization techniques </a:t>
            </a:r>
          </a:p>
          <a:p>
            <a:pPr marL="0" indent="0">
              <a:buNone/>
            </a:pPr>
            <a:r>
              <a:rPr lang="en-CA" dirty="0"/>
              <a:t>    (e.g. diagrams, graphs)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dirty="0"/>
              <a:t>Example from </a:t>
            </a:r>
            <a:r>
              <a:rPr lang="en-CA" dirty="0" err="1"/>
              <a:t>eCampus</a:t>
            </a:r>
            <a:r>
              <a:rPr lang="en-CA" dirty="0"/>
              <a:t>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Ontario </a:t>
            </a:r>
            <a:r>
              <a:rPr lang="en-CA" dirty="0"/>
              <a:t>grant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399" y="3564777"/>
            <a:ext cx="4614383" cy="278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21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4990</TotalTime>
  <Words>1194</Words>
  <Application>Microsoft Office PowerPoint</Application>
  <PresentationFormat>On-screen Show (4:3)</PresentationFormat>
  <Paragraphs>227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Tell Your Story  How to Write a  Winning Grant Proposal    Dr. Cory Laverty Queen’s Centre for Teaching &amp; Learning lavertyc@queensu.ca</vt:lpstr>
      <vt:lpstr>Outcomes</vt:lpstr>
      <vt:lpstr>Grant Writing Process</vt:lpstr>
      <vt:lpstr>Preparing to Write </vt:lpstr>
      <vt:lpstr>Clarify Your Goals </vt:lpstr>
      <vt:lpstr>Tell Your Story </vt:lpstr>
      <vt:lpstr>Write for the Reviewers </vt:lpstr>
      <vt:lpstr>Tips for Writing </vt:lpstr>
      <vt:lpstr>Tips for Writing </vt:lpstr>
      <vt:lpstr>PowerPoint Presentation</vt:lpstr>
      <vt:lpstr>Tips for Writing </vt:lpstr>
      <vt:lpstr>PowerPoint Presentation</vt:lpstr>
      <vt:lpstr>What to include</vt:lpstr>
      <vt:lpstr>PowerPoint Presentation</vt:lpstr>
      <vt:lpstr>PowerPoint Presentation</vt:lpstr>
      <vt:lpstr>PowerPoint Presentation</vt:lpstr>
      <vt:lpstr>Sample Rubric for Research Grant</vt:lpstr>
      <vt:lpstr>Funding Opportunities</vt:lpstr>
      <vt:lpstr>Funding Opportunities</vt:lpstr>
      <vt:lpstr>Funding Opportunities</vt:lpstr>
      <vt:lpstr>Funding Opportunities</vt:lpstr>
      <vt:lpstr>Funding Opportunities</vt:lpstr>
      <vt:lpstr>Funding Opportunities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Stockley</dc:creator>
  <cp:lastModifiedBy>Corinne Laverty</cp:lastModifiedBy>
  <cp:revision>171</cp:revision>
  <cp:lastPrinted>2018-01-30T17:24:46Z</cp:lastPrinted>
  <dcterms:created xsi:type="dcterms:W3CDTF">2017-03-08T01:30:26Z</dcterms:created>
  <dcterms:modified xsi:type="dcterms:W3CDTF">2018-02-05T18:50:18Z</dcterms:modified>
</cp:coreProperties>
</file>