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257" r:id="rId3"/>
    <p:sldId id="258" r:id="rId4"/>
    <p:sldId id="266" r:id="rId5"/>
    <p:sldId id="267" r:id="rId6"/>
    <p:sldId id="259" r:id="rId7"/>
    <p:sldId id="261" r:id="rId8"/>
    <p:sldId id="268" r:id="rId9"/>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6"/>
    <a:srgbClr val="0A3255"/>
    <a:srgbClr val="00A185"/>
    <a:srgbClr val="2F7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1571" autoAdjust="0"/>
  </p:normalViewPr>
  <p:slideViewPr>
    <p:cSldViewPr snapToGrid="0" snapToObjects="1">
      <p:cViewPr varScale="1">
        <p:scale>
          <a:sx n="129" d="100"/>
          <a:sy n="129" d="100"/>
        </p:scale>
        <p:origin x="3184" y="20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830" tIns="46415" rIns="92830" bIns="46415" rtlCol="0"/>
          <a:lstStyle>
            <a:lvl1pPr algn="r">
              <a:defRPr sz="1200"/>
            </a:lvl1pPr>
          </a:lstStyle>
          <a:p>
            <a:fld id="{EB4B66E6-EDCB-40C4-B872-F51DF66CF270}" type="datetimeFigureOut">
              <a:rPr lang="en-US" smtClean="0"/>
              <a:t>2/1/18</a:t>
            </a:fld>
            <a:endParaRPr lang="en-US"/>
          </a:p>
        </p:txBody>
      </p:sp>
      <p:sp>
        <p:nvSpPr>
          <p:cNvPr id="4" name="Footer Placeholder 3"/>
          <p:cNvSpPr>
            <a:spLocks noGrp="1"/>
          </p:cNvSpPr>
          <p:nvPr>
            <p:ph type="ftr" sz="quarter" idx="2"/>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92830" tIns="46415" rIns="92830" bIns="46415" rtlCol="0" anchor="b"/>
          <a:lstStyle>
            <a:lvl1pPr algn="r">
              <a:defRPr sz="1200"/>
            </a:lvl1pPr>
          </a:lstStyle>
          <a:p>
            <a:fld id="{E0945065-5C5D-4FD8-A5DA-FB5525332D9E}" type="slidenum">
              <a:rPr lang="en-US" smtClean="0"/>
              <a:t>‹#›</a:t>
            </a:fld>
            <a:endParaRPr lang="en-US"/>
          </a:p>
        </p:txBody>
      </p:sp>
    </p:spTree>
    <p:extLst>
      <p:ext uri="{BB962C8B-B14F-4D97-AF65-F5344CB8AC3E}">
        <p14:creationId xmlns:p14="http://schemas.microsoft.com/office/powerpoint/2010/main" val="951686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9F4B5A36-CE1B-466C-AE13-B5184FC6AB3D}" type="datetimeFigureOut">
              <a:rPr lang="en-US" smtClean="0"/>
              <a:t>2/1/18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4D080FBE-6610-4D16-8F30-799C1427B945}" type="slidenum">
              <a:rPr lang="en-US" smtClean="0"/>
              <a:t>‹#›</a:t>
            </a:fld>
            <a:endParaRPr lang="en-US" dirty="0"/>
          </a:p>
        </p:txBody>
      </p:sp>
    </p:spTree>
    <p:extLst>
      <p:ext uri="{BB962C8B-B14F-4D97-AF65-F5344CB8AC3E}">
        <p14:creationId xmlns:p14="http://schemas.microsoft.com/office/powerpoint/2010/main" val="420773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80FBE-6610-4D16-8F30-799C1427B945}" type="slidenum">
              <a:rPr lang="en-US" smtClean="0"/>
              <a:t>1</a:t>
            </a:fld>
            <a:endParaRPr lang="en-US" dirty="0"/>
          </a:p>
        </p:txBody>
      </p:sp>
    </p:spTree>
    <p:extLst>
      <p:ext uri="{BB962C8B-B14F-4D97-AF65-F5344CB8AC3E}">
        <p14:creationId xmlns:p14="http://schemas.microsoft.com/office/powerpoint/2010/main" val="34303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Starling is a wearable tech device for babies that measure the number of words spoken daily between baby and caregiver.  Using a free downloadable app, Starling will set a baseline for the number of words normally spoken with baby.  From there, it will create goals for the amount of words you could use daily with your baby.  Starling will create graphs so you can see when peak times for language activity occur. </a:t>
            </a:r>
          </a:p>
          <a:p>
            <a:endParaRPr lang="en-US" dirty="0"/>
          </a:p>
          <a:p>
            <a:r>
              <a:rPr lang="en-US" dirty="0"/>
              <a:t>**Show Starling</a:t>
            </a:r>
          </a:p>
        </p:txBody>
      </p:sp>
      <p:sp>
        <p:nvSpPr>
          <p:cNvPr id="4" name="Slide Number Placeholder 3"/>
          <p:cNvSpPr>
            <a:spLocks noGrp="1"/>
          </p:cNvSpPr>
          <p:nvPr>
            <p:ph type="sldNum" sz="quarter" idx="10"/>
          </p:nvPr>
        </p:nvSpPr>
        <p:spPr/>
        <p:txBody>
          <a:bodyPr/>
          <a:lstStyle/>
          <a:p>
            <a:fld id="{4D080FBE-6610-4D16-8F30-799C1427B945}" type="slidenum">
              <a:rPr lang="en-US" smtClean="0"/>
              <a:t>2</a:t>
            </a:fld>
            <a:endParaRPr lang="en-US" dirty="0"/>
          </a:p>
        </p:txBody>
      </p:sp>
    </p:spTree>
    <p:extLst>
      <p:ext uri="{BB962C8B-B14F-4D97-AF65-F5344CB8AC3E}">
        <p14:creationId xmlns:p14="http://schemas.microsoft.com/office/powerpoint/2010/main" val="120713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biggest predictors of school success is the amount of vocabulary a child has by the time they enter kindergarten.  Starlings encourage and remind parents and caregivers that even though babies don’t “talk”, using language with them is still important.</a:t>
            </a:r>
          </a:p>
        </p:txBody>
      </p:sp>
      <p:sp>
        <p:nvSpPr>
          <p:cNvPr id="4" name="Slide Number Placeholder 3"/>
          <p:cNvSpPr>
            <a:spLocks noGrp="1"/>
          </p:cNvSpPr>
          <p:nvPr>
            <p:ph type="sldNum" sz="quarter" idx="10"/>
          </p:nvPr>
        </p:nvSpPr>
        <p:spPr/>
        <p:txBody>
          <a:bodyPr/>
          <a:lstStyle/>
          <a:p>
            <a:fld id="{4D080FBE-6610-4D16-8F30-799C1427B945}" type="slidenum">
              <a:rPr lang="en-US" smtClean="0"/>
              <a:t>3</a:t>
            </a:fld>
            <a:endParaRPr lang="en-US" dirty="0"/>
          </a:p>
        </p:txBody>
      </p:sp>
    </p:spTree>
    <p:extLst>
      <p:ext uri="{BB962C8B-B14F-4D97-AF65-F5344CB8AC3E}">
        <p14:creationId xmlns:p14="http://schemas.microsoft.com/office/powerpoint/2010/main" val="346050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Pin device to baby</a:t>
            </a:r>
          </a:p>
          <a:p>
            <a:r>
              <a:rPr lang="en-US" dirty="0"/>
              <a:t>Download free app (iOS or Android)</a:t>
            </a:r>
          </a:p>
          <a:p>
            <a:r>
              <a:rPr lang="en-US" dirty="0"/>
              <a:t>Create an account</a:t>
            </a:r>
          </a:p>
          <a:p>
            <a:r>
              <a:rPr lang="en-US" dirty="0"/>
              <a:t>Talk with baby to start</a:t>
            </a:r>
            <a:r>
              <a:rPr lang="en-US" baseline="0" dirty="0"/>
              <a:t> tracking!</a:t>
            </a:r>
          </a:p>
          <a:p>
            <a:endParaRPr lang="en-US" baseline="0" dirty="0"/>
          </a:p>
          <a:p>
            <a:r>
              <a:rPr lang="en-US" baseline="0" dirty="0"/>
              <a:t>Monitor registers language usage and will graph results.</a:t>
            </a:r>
          </a:p>
          <a:p>
            <a:r>
              <a:rPr lang="en-US" baseline="0" dirty="0"/>
              <a:t>App offers daily tips and topics to talk about with your baby.</a:t>
            </a:r>
            <a:endParaRPr lang="en-US" dirty="0"/>
          </a:p>
          <a:p>
            <a:endParaRPr lang="en-US" dirty="0"/>
          </a:p>
        </p:txBody>
      </p:sp>
      <p:sp>
        <p:nvSpPr>
          <p:cNvPr id="4" name="Slide Number Placeholder 3"/>
          <p:cNvSpPr>
            <a:spLocks noGrp="1"/>
          </p:cNvSpPr>
          <p:nvPr>
            <p:ph type="sldNum" sz="quarter" idx="10"/>
          </p:nvPr>
        </p:nvSpPr>
        <p:spPr/>
        <p:txBody>
          <a:bodyPr/>
          <a:lstStyle/>
          <a:p>
            <a:fld id="{4D080FBE-6610-4D16-8F30-799C1427B945}" type="slidenum">
              <a:rPr lang="en-US" smtClean="0"/>
              <a:t>4</a:t>
            </a:fld>
            <a:endParaRPr lang="en-US" dirty="0"/>
          </a:p>
        </p:txBody>
      </p:sp>
    </p:spTree>
    <p:extLst>
      <p:ext uri="{BB962C8B-B14F-4D97-AF65-F5344CB8AC3E}">
        <p14:creationId xmlns:p14="http://schemas.microsoft.com/office/powerpoint/2010/main" val="384642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dirty="0"/>
              <a:t>App is available on iOS and</a:t>
            </a:r>
            <a:r>
              <a:rPr lang="en-US" baseline="0" dirty="0"/>
              <a:t> Android</a:t>
            </a:r>
          </a:p>
          <a:p>
            <a:pPr marL="174056" indent="-174056">
              <a:buFont typeface="Arial" panose="020B0604020202020204" pitchFamily="34" charset="0"/>
              <a:buChar char="•"/>
            </a:pPr>
            <a:r>
              <a:rPr lang="en-US" baseline="0" dirty="0"/>
              <a:t>Customers do need to register their child (but can give them a nickname).  All info entered is confidential.</a:t>
            </a:r>
          </a:p>
          <a:p>
            <a:pPr marL="174056" indent="-174056">
              <a:buFont typeface="Arial" panose="020B0604020202020204" pitchFamily="34" charset="0"/>
              <a:buChar char="•"/>
            </a:pPr>
            <a:r>
              <a:rPr lang="en-US" baseline="0" dirty="0"/>
              <a:t>As each Starling has its own identification number, people may have to “Pair New Starling” when they take a Starling out more than once.  This is found in the Menu under “My Starling”.</a:t>
            </a:r>
          </a:p>
          <a:p>
            <a:pPr marL="174056" indent="-174056">
              <a:buFont typeface="Arial" panose="020B0604020202020204" pitchFamily="34" charset="0"/>
              <a:buChar char="•"/>
            </a:pPr>
            <a:r>
              <a:rPr lang="en-US" baseline="0" dirty="0"/>
              <a:t>Full instructions included under “Help and Settings” or on Starling website.</a:t>
            </a:r>
          </a:p>
        </p:txBody>
      </p:sp>
      <p:sp>
        <p:nvSpPr>
          <p:cNvPr id="4" name="Slide Number Placeholder 3"/>
          <p:cNvSpPr>
            <a:spLocks noGrp="1"/>
          </p:cNvSpPr>
          <p:nvPr>
            <p:ph type="sldNum" sz="quarter" idx="10"/>
          </p:nvPr>
        </p:nvSpPr>
        <p:spPr/>
        <p:txBody>
          <a:bodyPr/>
          <a:lstStyle/>
          <a:p>
            <a:fld id="{4D080FBE-6610-4D16-8F30-799C1427B945}" type="slidenum">
              <a:rPr lang="en-US" smtClean="0"/>
              <a:t>5</a:t>
            </a:fld>
            <a:endParaRPr lang="en-US" dirty="0"/>
          </a:p>
        </p:txBody>
      </p:sp>
    </p:spTree>
    <p:extLst>
      <p:ext uri="{BB962C8B-B14F-4D97-AF65-F5344CB8AC3E}">
        <p14:creationId xmlns:p14="http://schemas.microsoft.com/office/powerpoint/2010/main" val="3145876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dirty="0"/>
              <a:t>One of the outcomes of offering the MYBT early literacy bags is to affect an increase in literacy in Bruce County.  Starlings are a measurable way of determining if there is an increase in literacy engagement with those who receive the bags.</a:t>
            </a:r>
          </a:p>
          <a:p>
            <a:pPr marL="174056" indent="-174056">
              <a:buFont typeface="Arial" panose="020B0604020202020204" pitchFamily="34" charset="0"/>
              <a:buChar char="•"/>
            </a:pPr>
            <a:r>
              <a:rPr lang="en-US" dirty="0"/>
              <a:t>Starlings align with our BCPL Strategic Goal of balancing new innovations and technology with existing services, and the Bruce County Corporate Strategies of leveraging technology and finding creative new ways to engage our public. </a:t>
            </a:r>
          </a:p>
        </p:txBody>
      </p:sp>
      <p:sp>
        <p:nvSpPr>
          <p:cNvPr id="4" name="Slide Number Placeholder 3"/>
          <p:cNvSpPr>
            <a:spLocks noGrp="1"/>
          </p:cNvSpPr>
          <p:nvPr>
            <p:ph type="sldNum" sz="quarter" idx="10"/>
          </p:nvPr>
        </p:nvSpPr>
        <p:spPr/>
        <p:txBody>
          <a:bodyPr/>
          <a:lstStyle/>
          <a:p>
            <a:fld id="{4D080FBE-6610-4D16-8F30-799C1427B945}" type="slidenum">
              <a:rPr lang="en-US" smtClean="0"/>
              <a:t>6</a:t>
            </a:fld>
            <a:endParaRPr lang="en-US" dirty="0"/>
          </a:p>
        </p:txBody>
      </p:sp>
    </p:spTree>
    <p:extLst>
      <p:ext uri="{BB962C8B-B14F-4D97-AF65-F5344CB8AC3E}">
        <p14:creationId xmlns:p14="http://schemas.microsoft.com/office/powerpoint/2010/main" val="354684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Redeem coupon from MYBT bags - With MYBT coupon, provides a way for us to track usage and data to see if the baby bags are affecting literacy engagement.</a:t>
            </a:r>
          </a:p>
          <a:p>
            <a:endParaRPr lang="en-US" dirty="0"/>
          </a:p>
          <a:p>
            <a:r>
              <a:rPr lang="en-US" dirty="0"/>
              <a:t>2.	 Starling kits lendable to any library member – offering the lending item allows all our library users to try Starling and doesn’t exclude those who have already received a MYBT bag or are visitors/border community users.</a:t>
            </a:r>
          </a:p>
          <a:p>
            <a:r>
              <a:rPr lang="en-US" dirty="0"/>
              <a:t>3.	Starling kit for staff program use (babytime/storytime) – offers a way for staff to promote literacy during programming and encourage parents/caregivers to try Starling by borrowing one from the Library.  Can be used with other program partners (like </a:t>
            </a:r>
            <a:r>
              <a:rPr lang="en-US" dirty="0" err="1"/>
              <a:t>EarlyON</a:t>
            </a:r>
            <a:r>
              <a:rPr lang="en-US" dirty="0"/>
              <a:t>)</a:t>
            </a:r>
          </a:p>
          <a:p>
            <a:endParaRPr lang="en-US" dirty="0"/>
          </a:p>
        </p:txBody>
      </p:sp>
      <p:sp>
        <p:nvSpPr>
          <p:cNvPr id="4" name="Slide Number Placeholder 3"/>
          <p:cNvSpPr>
            <a:spLocks noGrp="1"/>
          </p:cNvSpPr>
          <p:nvPr>
            <p:ph type="sldNum" sz="quarter" idx="10"/>
          </p:nvPr>
        </p:nvSpPr>
        <p:spPr/>
        <p:txBody>
          <a:bodyPr/>
          <a:lstStyle/>
          <a:p>
            <a:fld id="{4D080FBE-6610-4D16-8F30-799C1427B945}" type="slidenum">
              <a:rPr lang="en-US" smtClean="0"/>
              <a:t>7</a:t>
            </a:fld>
            <a:endParaRPr lang="en-US" dirty="0"/>
          </a:p>
        </p:txBody>
      </p:sp>
    </p:spTree>
    <p:extLst>
      <p:ext uri="{BB962C8B-B14F-4D97-AF65-F5344CB8AC3E}">
        <p14:creationId xmlns:p14="http://schemas.microsoft.com/office/powerpoint/2010/main" val="3660447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a:noFill/>
          <a:ln>
            <a:noFill/>
          </a:ln>
        </p:spPr>
      </p:pic>
      <p:sp>
        <p:nvSpPr>
          <p:cNvPr id="2" name="Title 1"/>
          <p:cNvSpPr>
            <a:spLocks noGrp="1"/>
          </p:cNvSpPr>
          <p:nvPr>
            <p:ph type="ctrTitle"/>
          </p:nvPr>
        </p:nvSpPr>
        <p:spPr>
          <a:xfrm>
            <a:off x="685799" y="1978025"/>
            <a:ext cx="7302501" cy="1470025"/>
          </a:xfrm>
        </p:spPr>
        <p:txBody>
          <a:bodyPr anchor="t">
            <a:normAutofit/>
          </a:bodyPr>
          <a:lstStyle>
            <a:lvl1pPr algn="l">
              <a:defRPr sz="4400" b="1">
                <a:solidFill>
                  <a:srgbClr val="00A185"/>
                </a:solidFill>
                <a:latin typeface="Trebuchet MS"/>
                <a:cs typeface="Trebuchet MS"/>
              </a:defRPr>
            </a:lvl1pPr>
          </a:lstStyle>
          <a:p>
            <a:r>
              <a:rPr lang="en-CA" dirty="0"/>
              <a:t>Click to edit Master title</a:t>
            </a:r>
            <a:endParaRPr lang="en-US" dirty="0"/>
          </a:p>
        </p:txBody>
      </p:sp>
      <p:sp>
        <p:nvSpPr>
          <p:cNvPr id="3" name="Subtitle 2"/>
          <p:cNvSpPr>
            <a:spLocks noGrp="1"/>
          </p:cNvSpPr>
          <p:nvPr>
            <p:ph type="subTitle" idx="1"/>
          </p:nvPr>
        </p:nvSpPr>
        <p:spPr>
          <a:xfrm>
            <a:off x="685800" y="2767271"/>
            <a:ext cx="7302500" cy="1752600"/>
          </a:xfrm>
        </p:spPr>
        <p:txBody>
          <a:bodyPr>
            <a:normAutofit/>
          </a:bodyPr>
          <a:lstStyle>
            <a:lvl1pPr marL="0" indent="0" algn="l">
              <a:buNone/>
              <a:defRPr sz="3400">
                <a:solidFill>
                  <a:schemeClr val="bg1"/>
                </a:solidFill>
                <a:latin typeface="Trebuchet MS"/>
                <a:cs typeface="Trebuchet M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13" name="Content Placeholder 12"/>
          <p:cNvSpPr>
            <a:spLocks noGrp="1"/>
          </p:cNvSpPr>
          <p:nvPr>
            <p:ph sz="quarter" idx="10" hasCustomPrompt="1"/>
          </p:nvPr>
        </p:nvSpPr>
        <p:spPr>
          <a:xfrm>
            <a:off x="685800" y="5791200"/>
            <a:ext cx="2362200" cy="584200"/>
          </a:xfrm>
        </p:spPr>
        <p:txBody>
          <a:bodyPr>
            <a:noAutofit/>
          </a:bodyPr>
          <a:lstStyle>
            <a:lvl1pPr>
              <a:buFontTx/>
              <a:buNone/>
              <a:defRPr sz="1600">
                <a:solidFill>
                  <a:schemeClr val="bg1"/>
                </a:solidFill>
                <a:latin typeface="Trebuchet MS"/>
                <a:cs typeface="Trebuchet MS"/>
              </a:defRPr>
            </a:lvl1pPr>
            <a:lvl2pPr>
              <a:buFontTx/>
              <a:buNone/>
              <a:defRPr sz="1600">
                <a:solidFill>
                  <a:schemeClr val="bg1"/>
                </a:solidFill>
                <a:latin typeface="Trebuchet MS"/>
                <a:cs typeface="Trebuchet MS"/>
              </a:defRPr>
            </a:lvl2pPr>
            <a:lvl3pPr>
              <a:buFontTx/>
              <a:buNone/>
              <a:defRPr sz="1600">
                <a:solidFill>
                  <a:schemeClr val="bg1"/>
                </a:solidFill>
                <a:latin typeface="Trebuchet MS"/>
                <a:cs typeface="Trebuchet MS"/>
              </a:defRPr>
            </a:lvl3pPr>
            <a:lvl4pPr>
              <a:buFontTx/>
              <a:buNone/>
              <a:defRPr sz="1600">
                <a:solidFill>
                  <a:schemeClr val="bg1"/>
                </a:solidFill>
                <a:latin typeface="Trebuchet MS"/>
                <a:cs typeface="Trebuchet MS"/>
              </a:defRPr>
            </a:lvl4pPr>
            <a:lvl5pPr>
              <a:buFontTx/>
              <a:buNone/>
              <a:defRPr sz="1600">
                <a:solidFill>
                  <a:schemeClr val="bg1"/>
                </a:solidFill>
                <a:latin typeface="Trebuchet MS"/>
                <a:cs typeface="Trebuchet MS"/>
              </a:defRPr>
            </a:lvl5pPr>
          </a:lstStyle>
          <a:p>
            <a:pPr lvl="0"/>
            <a:r>
              <a:rPr lang="en-CA"/>
              <a:t>Date</a:t>
            </a: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04365" y="4722459"/>
            <a:ext cx="2209474" cy="1508078"/>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3609" y="334381"/>
            <a:ext cx="590985" cy="57182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432E87B7-7E47-1F4C-A097-4094E055E2DC}" type="datetimeFigureOut">
              <a:t>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C8738B-DFBC-3D4A-BC05-DF3202138CA6}" type="slidenum">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432E87B7-7E47-1F4C-A097-4094E055E2DC}" type="datetimeFigureOut">
              <a:t>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C8738B-DFBC-3D4A-BC05-DF3202138CA6}" type="slidenum">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8456469" cy="6858000"/>
          </a:xfrm>
          <a:prstGeom prst="rect">
            <a:avLst/>
          </a:prstGeom>
        </p:spPr>
      </p:pic>
      <p:sp>
        <p:nvSpPr>
          <p:cNvPr id="2" name="Title 1"/>
          <p:cNvSpPr>
            <a:spLocks noGrp="1"/>
          </p:cNvSpPr>
          <p:nvPr>
            <p:ph type="title" hasCustomPrompt="1"/>
          </p:nvPr>
        </p:nvSpPr>
        <p:spPr>
          <a:xfrm>
            <a:off x="1676400" y="1866900"/>
            <a:ext cx="6239764" cy="969963"/>
          </a:xfrm>
        </p:spPr>
        <p:txBody>
          <a:bodyPr wrap="square" anchor="t">
            <a:normAutofit/>
          </a:bodyPr>
          <a:lstStyle>
            <a:lvl1pPr algn="l">
              <a:defRPr sz="3000" b="1" baseline="0">
                <a:solidFill>
                  <a:srgbClr val="003056"/>
                </a:solidFill>
                <a:latin typeface="Trebuchet MS"/>
                <a:cs typeface="Trebuchet MS"/>
              </a:defRPr>
            </a:lvl1pPr>
          </a:lstStyle>
          <a:p>
            <a:r>
              <a:rPr lang="en-CA"/>
              <a:t>Click to edit Master title style lorem ipsum</a:t>
            </a:r>
            <a:endParaRPr lang="en-US"/>
          </a:p>
        </p:txBody>
      </p:sp>
      <p:sp>
        <p:nvSpPr>
          <p:cNvPr id="3" name="Content Placeholder 2"/>
          <p:cNvSpPr>
            <a:spLocks noGrp="1"/>
          </p:cNvSpPr>
          <p:nvPr>
            <p:ph idx="1"/>
          </p:nvPr>
        </p:nvSpPr>
        <p:spPr>
          <a:xfrm>
            <a:off x="1676400" y="3128963"/>
            <a:ext cx="6239764" cy="2471737"/>
          </a:xfrm>
        </p:spPr>
        <p:txBody>
          <a:bodyPr>
            <a:normAutofit/>
          </a:bodyPr>
          <a:lstStyle>
            <a:lvl1pPr>
              <a:buClr>
                <a:srgbClr val="2F7DE1"/>
              </a:buClr>
              <a:buFont typeface="Arial"/>
              <a:buChar char="•"/>
              <a:defRPr sz="1800">
                <a:solidFill>
                  <a:srgbClr val="003056"/>
                </a:solidFill>
              </a:defRPr>
            </a:lvl1pPr>
            <a:lvl2pPr>
              <a:buClr>
                <a:srgbClr val="2F7DE1"/>
              </a:buClr>
              <a:buFont typeface="Arial"/>
              <a:buChar char="•"/>
              <a:defRPr sz="1800">
                <a:solidFill>
                  <a:srgbClr val="003056"/>
                </a:solidFill>
              </a:defRPr>
            </a:lvl2pPr>
            <a:lvl3pPr>
              <a:buClr>
                <a:srgbClr val="2F7DE1"/>
              </a:buClr>
              <a:buFont typeface="Arial"/>
              <a:buChar char="•"/>
              <a:defRPr sz="1800">
                <a:solidFill>
                  <a:srgbClr val="003056"/>
                </a:solidFill>
              </a:defRPr>
            </a:lvl3pPr>
            <a:lvl4pPr>
              <a:buClr>
                <a:srgbClr val="2F7DE1"/>
              </a:buClr>
              <a:buFont typeface="Arial"/>
              <a:buChar char="•"/>
              <a:defRPr sz="1800">
                <a:solidFill>
                  <a:srgbClr val="003056"/>
                </a:solidFill>
              </a:defRPr>
            </a:lvl4pPr>
            <a:lvl5pPr>
              <a:buClr>
                <a:srgbClr val="2F7DE1"/>
              </a:buClr>
              <a:buFont typeface="Arial"/>
              <a:buChar char="•"/>
              <a:defRPr sz="1800">
                <a:solidFill>
                  <a:srgbClr val="003056"/>
                </a:solidFil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Content Placeholder 12"/>
          <p:cNvSpPr>
            <a:spLocks noGrp="1"/>
          </p:cNvSpPr>
          <p:nvPr>
            <p:ph sz="quarter" idx="10" hasCustomPrompt="1"/>
          </p:nvPr>
        </p:nvSpPr>
        <p:spPr>
          <a:xfrm>
            <a:off x="1676400" y="5918200"/>
            <a:ext cx="3721100" cy="317500"/>
          </a:xfrm>
        </p:spPr>
        <p:txBody>
          <a:bodyPr anchor="t">
            <a:normAutofit/>
          </a:bodyPr>
          <a:lstStyle>
            <a:lvl1pPr>
              <a:buFontTx/>
              <a:buNone/>
              <a:defRPr sz="1100" cap="all" baseline="0">
                <a:solidFill>
                  <a:srgbClr val="003056"/>
                </a:solidFill>
                <a:latin typeface="Trebuchet MS"/>
                <a:cs typeface="Trebuchet MS"/>
              </a:defRPr>
            </a:lvl1pPr>
          </a:lstStyle>
          <a:p>
            <a:pPr lvl="0"/>
            <a:r>
              <a:rPr lang="en-CA"/>
              <a:t>Click to edit section / title of presentation</a:t>
            </a: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88591" y="5201838"/>
            <a:ext cx="1641020" cy="1027512"/>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3609" y="334568"/>
            <a:ext cx="590985" cy="5714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432E87B7-7E47-1F4C-A097-4094E055E2DC}" type="datetimeFigureOut">
              <a:t>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C8738B-DFBC-3D4A-BC05-DF3202138CA6}" type="slidenum">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432E87B7-7E47-1F4C-A097-4094E055E2DC}" type="datetimeFigureOut">
              <a:t>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C8738B-DFBC-3D4A-BC05-DF3202138CA6}" type="slidenum">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432E87B7-7E47-1F4C-A097-4094E055E2DC}" type="datetimeFigureOut">
              <a:t>2/1/18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C8738B-DFBC-3D4A-BC05-DF3202138CA6}" type="slidenum">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432E87B7-7E47-1F4C-A097-4094E055E2DC}" type="datetimeFigureOut">
              <a:t>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C8738B-DFBC-3D4A-BC05-DF3202138CA6}" type="slidenum">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E87B7-7E47-1F4C-A097-4094E055E2DC}" type="datetimeFigureOut">
              <a:t>2/1/18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C8738B-DFBC-3D4A-BC05-DF3202138CA6}" type="slidenum">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432E87B7-7E47-1F4C-A097-4094E055E2DC}" type="datetimeFigureOut">
              <a:t>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C8738B-DFBC-3D4A-BC05-DF3202138CA6}" type="slidenum">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432E87B7-7E47-1F4C-A097-4094E055E2DC}" type="datetimeFigureOut">
              <a:t>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C8738B-DFBC-3D4A-BC05-DF3202138CA6}" type="slidenum">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E87B7-7E47-1F4C-A097-4094E055E2DC}" type="datetimeFigureOut">
              <a:t>2/1/18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8738B-DFBC-3D4A-BC05-DF3202138CA6}" type="slidenum">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303" y="4336656"/>
            <a:ext cx="5630092" cy="1071821"/>
          </a:xfrm>
        </p:spPr>
        <p:txBody>
          <a:bodyPr/>
          <a:lstStyle/>
          <a:p>
            <a:pPr algn="ctr"/>
            <a:r>
              <a:rPr lang="en-US" dirty="0"/>
              <a:t>Baby Language Monitor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482" y="1488620"/>
            <a:ext cx="482573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023110" y="4962707"/>
            <a:ext cx="4446270" cy="646331"/>
          </a:xfrm>
          <a:prstGeom prst="rect">
            <a:avLst/>
          </a:prstGeom>
          <a:noFill/>
        </p:spPr>
        <p:txBody>
          <a:bodyPr wrap="square" rtlCol="0">
            <a:spAutoFit/>
          </a:bodyPr>
          <a:lstStyle/>
          <a:p>
            <a:pPr algn="ctr"/>
            <a:r>
              <a:rPr lang="en-US" dirty="0">
                <a:solidFill>
                  <a:schemeClr val="bg1"/>
                </a:solidFill>
                <a:latin typeface="Trebuchet MS" panose="020B0603020202020204" pitchFamily="34" charset="0"/>
              </a:rPr>
              <a:t>Nicole Charles</a:t>
            </a:r>
          </a:p>
          <a:p>
            <a:pPr algn="ctr"/>
            <a:r>
              <a:rPr lang="en-US" dirty="0">
                <a:solidFill>
                  <a:schemeClr val="bg1"/>
                </a:solidFill>
                <a:latin typeface="Trebuchet MS" panose="020B0603020202020204" pitchFamily="34" charset="0"/>
              </a:rPr>
              <a:t>Assistant Director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Starling?</a:t>
            </a: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2457449"/>
            <a:ext cx="3775710" cy="4128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Starling?</a:t>
            </a:r>
          </a:p>
        </p:txBody>
      </p:sp>
      <p:sp>
        <p:nvSpPr>
          <p:cNvPr id="3" name="Content Placeholder 2"/>
          <p:cNvSpPr>
            <a:spLocks noGrp="1"/>
          </p:cNvSpPr>
          <p:nvPr>
            <p:ph idx="1"/>
          </p:nvPr>
        </p:nvSpPr>
        <p:spPr>
          <a:xfrm>
            <a:off x="3321423" y="2832662"/>
            <a:ext cx="5105729" cy="1957806"/>
          </a:xfrm>
        </p:spPr>
        <p:txBody>
          <a:bodyPr>
            <a:normAutofit/>
          </a:bodyPr>
          <a:lstStyle/>
          <a:p>
            <a:pPr marL="0" indent="0">
              <a:buNone/>
            </a:pPr>
            <a:r>
              <a:rPr lang="en-US" sz="2000" dirty="0">
                <a:latin typeface="Trebuchet MS" panose="020B0603020202020204" pitchFamily="34" charset="0"/>
              </a:rPr>
              <a:t>“What matters most is speech directed to babies and toddlers, not what they overhear.”   </a:t>
            </a:r>
          </a:p>
          <a:p>
            <a:pPr marL="0" indent="0">
              <a:buNone/>
            </a:pPr>
            <a:r>
              <a:rPr lang="en-US" sz="2000" dirty="0">
                <a:latin typeface="Trebuchet MS" panose="020B0603020202020204" pitchFamily="34" charset="0"/>
              </a:rPr>
              <a:t>	- Dr. Anne Fernald, Stanford University</a:t>
            </a:r>
            <a:r>
              <a:rPr lang="en-US" sz="2000" dirty="0"/>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413" y="3671047"/>
            <a:ext cx="2392263" cy="280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22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Starling work?</a:t>
            </a:r>
          </a:p>
        </p:txBody>
      </p:sp>
      <p:sp>
        <p:nvSpPr>
          <p:cNvPr id="3" name="Content Placeholder 2"/>
          <p:cNvSpPr>
            <a:spLocks noGrp="1"/>
          </p:cNvSpPr>
          <p:nvPr>
            <p:ph idx="1"/>
          </p:nvPr>
        </p:nvSpPr>
        <p:spPr>
          <a:xfrm>
            <a:off x="1676400" y="2626043"/>
            <a:ext cx="6239764" cy="2471737"/>
          </a:xfrm>
        </p:spPr>
        <p:txBody>
          <a:bodyPr/>
          <a:lstStyle/>
          <a:p>
            <a:r>
              <a:rPr lang="en-US" sz="2000" dirty="0">
                <a:latin typeface="Trebuchet MS" panose="020B0603020202020204" pitchFamily="34" charset="0"/>
              </a:rPr>
              <a:t>Pin device to baby</a:t>
            </a:r>
          </a:p>
          <a:p>
            <a:r>
              <a:rPr lang="en-US" sz="2000" dirty="0">
                <a:latin typeface="Trebuchet MS" panose="020B0603020202020204" pitchFamily="34" charset="0"/>
              </a:rPr>
              <a:t>Download free app (iOS or Android)</a:t>
            </a:r>
          </a:p>
          <a:p>
            <a:r>
              <a:rPr lang="en-US" sz="2000" dirty="0">
                <a:latin typeface="Trebuchet MS" panose="020B0603020202020204" pitchFamily="34" charset="0"/>
              </a:rPr>
              <a:t>Create an account</a:t>
            </a:r>
          </a:p>
          <a:p>
            <a:r>
              <a:rPr lang="en-US" sz="2000" dirty="0">
                <a:latin typeface="Trebuchet MS" panose="020B0603020202020204" pitchFamily="34" charset="0"/>
              </a:rPr>
              <a:t>Start talking!</a:t>
            </a:r>
          </a:p>
          <a:p>
            <a:endParaRPr lang="en-US" dirty="0">
              <a:latin typeface="Trebuchet MS" panose="020B0603020202020204" pitchFamily="34" charset="0"/>
            </a:endParaRPr>
          </a:p>
        </p:txBody>
      </p:sp>
    </p:spTree>
    <p:extLst>
      <p:ext uri="{BB962C8B-B14F-4D97-AF65-F5344CB8AC3E}">
        <p14:creationId xmlns:p14="http://schemas.microsoft.com/office/powerpoint/2010/main" val="329006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96043" y="1682051"/>
            <a:ext cx="734816" cy="73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4244" b="4282"/>
          <a:stretch/>
        </p:blipFill>
        <p:spPr bwMode="auto">
          <a:xfrm>
            <a:off x="1425283" y="2601716"/>
            <a:ext cx="2445429" cy="39705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93007" y="2527795"/>
            <a:ext cx="1607713" cy="1200329"/>
          </a:xfrm>
          <a:prstGeom prst="rect">
            <a:avLst/>
          </a:prstGeom>
          <a:noFill/>
        </p:spPr>
        <p:txBody>
          <a:bodyPr wrap="square" rtlCol="0">
            <a:spAutoFit/>
          </a:bodyPr>
          <a:lstStyle/>
          <a:p>
            <a:r>
              <a:rPr lang="en-US" dirty="0">
                <a:latin typeface="Trebuchet MS" panose="020B0603020202020204" pitchFamily="34" charset="0"/>
              </a:rPr>
              <a:t>Daily Activity Suggestions and </a:t>
            </a:r>
          </a:p>
          <a:p>
            <a:r>
              <a:rPr lang="en-US" dirty="0">
                <a:latin typeface="Trebuchet MS" panose="020B0603020202020204" pitchFamily="34" charset="0"/>
              </a:rPr>
              <a:t>Word Count</a:t>
            </a:r>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3632" b="6243"/>
          <a:stretch/>
        </p:blipFill>
        <p:spPr bwMode="auto">
          <a:xfrm>
            <a:off x="3952978" y="2601716"/>
            <a:ext cx="2482030" cy="39705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653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BCPL?</a:t>
            </a:r>
          </a:p>
        </p:txBody>
      </p:sp>
      <p:sp>
        <p:nvSpPr>
          <p:cNvPr id="3" name="Content Placeholder 2"/>
          <p:cNvSpPr>
            <a:spLocks noGrp="1"/>
          </p:cNvSpPr>
          <p:nvPr>
            <p:ph idx="1"/>
          </p:nvPr>
        </p:nvSpPr>
        <p:spPr>
          <a:xfrm>
            <a:off x="1676400" y="2571751"/>
            <a:ext cx="6239764" cy="3028950"/>
          </a:xfrm>
        </p:spPr>
        <p:txBody>
          <a:bodyPr>
            <a:normAutofit/>
          </a:bodyPr>
          <a:lstStyle/>
          <a:p>
            <a:pPr marL="0" indent="0">
              <a:buNone/>
            </a:pPr>
            <a:r>
              <a:rPr lang="en-US" dirty="0">
                <a:latin typeface="Trebuchet MS" panose="020B0603020202020204" pitchFamily="34" charset="0"/>
              </a:rPr>
              <a:t>“The Starling heard between 3000-3600 words per two sessions of 1/2 hour storytime. When I explained what the Starling was, parents and caregivers were very interested in it (Like, eyes lit up and paying attention to every word I said, interested). I mentioned that if there was enough interest in the Starling the library might start circulating them, many nodded their heads vigorously, or flat out said “That’s wonderful! When?”</a:t>
            </a:r>
          </a:p>
          <a:p>
            <a:pPr marL="0" indent="0">
              <a:buNone/>
            </a:pPr>
            <a:r>
              <a:rPr lang="en-US" dirty="0">
                <a:latin typeface="Trebuchet MS" panose="020B0603020202020204" pitchFamily="34" charset="0"/>
              </a:rPr>
              <a:t>– Vernon Area Public Library, in Lake County, Illinois, USA</a:t>
            </a:r>
          </a:p>
        </p:txBody>
      </p:sp>
    </p:spTree>
    <p:extLst>
      <p:ext uri="{BB962C8B-B14F-4D97-AF65-F5344CB8AC3E}">
        <p14:creationId xmlns:p14="http://schemas.microsoft.com/office/powerpoint/2010/main" val="818134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583" y="1765617"/>
            <a:ext cx="6239764" cy="969963"/>
          </a:xfrm>
        </p:spPr>
        <p:txBody>
          <a:bodyPr>
            <a:normAutofit/>
          </a:bodyPr>
          <a:lstStyle/>
          <a:p>
            <a:r>
              <a:rPr lang="en-US" dirty="0"/>
              <a:t>Getting Starlings to the Public</a:t>
            </a:r>
          </a:p>
        </p:txBody>
      </p:sp>
      <p:sp>
        <p:nvSpPr>
          <p:cNvPr id="3" name="Content Placeholder 2"/>
          <p:cNvSpPr>
            <a:spLocks noGrp="1"/>
          </p:cNvSpPr>
          <p:nvPr>
            <p:ph idx="1"/>
          </p:nvPr>
        </p:nvSpPr>
        <p:spPr>
          <a:xfrm>
            <a:off x="1071283" y="2434590"/>
            <a:ext cx="6239764" cy="4073785"/>
          </a:xfrm>
        </p:spPr>
        <p:txBody>
          <a:bodyPr>
            <a:normAutofit fontScale="92500" lnSpcReduction="10000"/>
          </a:bodyPr>
          <a:lstStyle/>
          <a:p>
            <a:pPr marL="0" indent="0">
              <a:buNone/>
            </a:pPr>
            <a:r>
              <a:rPr lang="en-US" dirty="0">
                <a:latin typeface="Trebuchet MS" panose="020B0603020202020204" pitchFamily="34" charset="0"/>
              </a:rPr>
              <a:t>1. </a:t>
            </a:r>
            <a:r>
              <a:rPr lang="en-US" b="1" dirty="0">
                <a:latin typeface="Trebuchet MS" panose="020B0603020202020204" pitchFamily="34" charset="0"/>
              </a:rPr>
              <a:t>Redeem coupon from Me, You, and a Book Too (MYBT) bags</a:t>
            </a:r>
            <a:r>
              <a:rPr lang="en-US" dirty="0">
                <a:latin typeface="Trebuchet MS" panose="020B0603020202020204" pitchFamily="34" charset="0"/>
              </a:rPr>
              <a:t> - With MYBT coupon, provides a way for us to track usage and data to see if the baby bags are affecting literacy engagement. – October 2017</a:t>
            </a:r>
          </a:p>
          <a:p>
            <a:endParaRPr lang="en-US" dirty="0">
              <a:latin typeface="Trebuchet MS" panose="020B0603020202020204" pitchFamily="34" charset="0"/>
            </a:endParaRPr>
          </a:p>
          <a:p>
            <a:pPr marL="0" indent="0">
              <a:buNone/>
            </a:pPr>
            <a:r>
              <a:rPr lang="en-US" dirty="0">
                <a:latin typeface="Trebuchet MS" panose="020B0603020202020204" pitchFamily="34" charset="0"/>
              </a:rPr>
              <a:t>2. </a:t>
            </a:r>
            <a:r>
              <a:rPr lang="en-US" b="1" dirty="0">
                <a:latin typeface="Trebuchet MS" panose="020B0603020202020204" pitchFamily="34" charset="0"/>
              </a:rPr>
              <a:t>Starling kits lendable to any library member</a:t>
            </a:r>
            <a:r>
              <a:rPr lang="en-US" dirty="0">
                <a:latin typeface="Trebuchet MS" panose="020B0603020202020204" pitchFamily="34" charset="0"/>
              </a:rPr>
              <a:t> – Offering the lending item allows all our library users to try Starling and doesn’t exclude those who have already received a MYBT bag or are visitors/border community users. – November 2017</a:t>
            </a:r>
          </a:p>
          <a:p>
            <a:pPr>
              <a:buAutoNum type="arabicPeriod" startAt="2"/>
            </a:pPr>
            <a:endParaRPr lang="en-US" dirty="0">
              <a:latin typeface="Trebuchet MS" panose="020B0603020202020204" pitchFamily="34" charset="0"/>
            </a:endParaRPr>
          </a:p>
          <a:p>
            <a:pPr marL="0" indent="0">
              <a:buNone/>
            </a:pPr>
            <a:r>
              <a:rPr lang="en-US" dirty="0">
                <a:latin typeface="Trebuchet MS" panose="020B0603020202020204" pitchFamily="34" charset="0"/>
              </a:rPr>
              <a:t>3. </a:t>
            </a:r>
            <a:r>
              <a:rPr lang="en-US" b="1" dirty="0">
                <a:latin typeface="Trebuchet MS" panose="020B0603020202020204" pitchFamily="34" charset="0"/>
              </a:rPr>
              <a:t>Starling kit for staff program use (babytime/storytime) </a:t>
            </a:r>
            <a:r>
              <a:rPr lang="en-US" dirty="0">
                <a:latin typeface="Trebuchet MS" panose="020B0603020202020204" pitchFamily="34" charset="0"/>
              </a:rPr>
              <a:t>– Offers a way for staff to promote literacy during programming and encourage parents/caregivers to try Starling by borrowing one from the Library.  Can be used with other program partners (like </a:t>
            </a:r>
            <a:r>
              <a:rPr lang="en-US" dirty="0" err="1">
                <a:latin typeface="Trebuchet MS" panose="020B0603020202020204" pitchFamily="34" charset="0"/>
              </a:rPr>
              <a:t>EarlyON</a:t>
            </a:r>
            <a:r>
              <a:rPr lang="en-US" dirty="0">
                <a:latin typeface="Trebuchet MS" panose="020B0603020202020204" pitchFamily="34" charset="0"/>
              </a:rPr>
              <a:t>) – End of 2017</a:t>
            </a:r>
          </a:p>
          <a:p>
            <a:endParaRPr lang="en-US" dirty="0">
              <a:latin typeface="Trebuchet MS" panose="020B0603020202020204" pitchFamily="34" charset="0"/>
            </a:endParaRPr>
          </a:p>
        </p:txBody>
      </p:sp>
    </p:spTree>
    <p:extLst>
      <p:ext uri="{BB962C8B-B14F-4D97-AF65-F5344CB8AC3E}">
        <p14:creationId xmlns:p14="http://schemas.microsoft.com/office/powerpoint/2010/main" val="254048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21330"/>
            <a:ext cx="6239764" cy="969963"/>
          </a:xfrm>
        </p:spPr>
        <p:txBody>
          <a:bodyPr>
            <a:noAutofit/>
          </a:bodyPr>
          <a:lstStyle/>
          <a:p>
            <a:r>
              <a:rPr lang="en-US" sz="3600" dirty="0"/>
              <a:t>Questions?</a:t>
            </a:r>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2887579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654</Words>
  <Application>Microsoft Macintosh PowerPoint</Application>
  <PresentationFormat>On-screen Show (4:3)</PresentationFormat>
  <Paragraphs>53</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Trebuchet MS</vt:lpstr>
      <vt:lpstr>Office Theme</vt:lpstr>
      <vt:lpstr>PowerPoint Presentation</vt:lpstr>
      <vt:lpstr>What is Starling?</vt:lpstr>
      <vt:lpstr>Why use Starling?</vt:lpstr>
      <vt:lpstr>How does Starling work?</vt:lpstr>
      <vt:lpstr>The App</vt:lpstr>
      <vt:lpstr>Why at BCPL?</vt:lpstr>
      <vt:lpstr>Getting Starlings to the Public</vt:lpstr>
      <vt:lpstr>Questions?</vt:lpstr>
    </vt:vector>
  </TitlesOfParts>
  <Company>Tenzing</Company>
  <LinksUpToDate>false</LinksUpToDate>
  <SharedDoc>false</SharedDoc>
  <HyperlinkBase/>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Wong</dc:creator>
  <cp:lastModifiedBy>Graham Lavender</cp:lastModifiedBy>
  <cp:revision>53</cp:revision>
  <cp:lastPrinted>2017-10-20T20:39:58Z</cp:lastPrinted>
  <dcterms:created xsi:type="dcterms:W3CDTF">2016-05-10T19:49:53Z</dcterms:created>
  <dcterms:modified xsi:type="dcterms:W3CDTF">2018-02-01T15:33:44Z</dcterms:modified>
</cp:coreProperties>
</file>