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57" r:id="rId3"/>
    <p:sldId id="279" r:id="rId4"/>
    <p:sldId id="291" r:id="rId5"/>
    <p:sldId id="293" r:id="rId6"/>
    <p:sldId id="292" r:id="rId7"/>
    <p:sldId id="260" r:id="rId8"/>
    <p:sldId id="273" r:id="rId9"/>
    <p:sldId id="262" r:id="rId10"/>
    <p:sldId id="263" r:id="rId11"/>
    <p:sldId id="267" r:id="rId12"/>
    <p:sldId id="264" r:id="rId13"/>
    <p:sldId id="268" r:id="rId14"/>
    <p:sldId id="287" r:id="rId15"/>
    <p:sldId id="261" r:id="rId16"/>
    <p:sldId id="265" r:id="rId17"/>
    <p:sldId id="266" r:id="rId18"/>
    <p:sldId id="269" r:id="rId19"/>
    <p:sldId id="284" r:id="rId20"/>
    <p:sldId id="289" r:id="rId21"/>
    <p:sldId id="288" r:id="rId22"/>
    <p:sldId id="271" r:id="rId23"/>
    <p:sldId id="270" r:id="rId24"/>
    <p:sldId id="272" r:id="rId25"/>
    <p:sldId id="280" r:id="rId26"/>
    <p:sldId id="281" r:id="rId27"/>
    <p:sldId id="283" r:id="rId28"/>
    <p:sldId id="282" r:id="rId29"/>
    <p:sldId id="276" r:id="rId30"/>
    <p:sldId id="274" r:id="rId31"/>
    <p:sldId id="275" r:id="rId32"/>
    <p:sldId id="285" r:id="rId33"/>
    <p:sldId id="286" r:id="rId34"/>
    <p:sldId id="258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ela Bolan" initials="PB" lastIdx="1" clrIdx="0">
    <p:extLst>
      <p:ext uri="{19B8F6BF-5375-455C-9EA6-DF929625EA0E}">
        <p15:presenceInfo xmlns:p15="http://schemas.microsoft.com/office/powerpoint/2012/main" userId="S-1-5-21-1024869244-1620239511-3323744733-52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6B6BA"/>
    <a:srgbClr val="9933FF"/>
    <a:srgbClr val="0066FF"/>
    <a:srgbClr val="FF9933"/>
    <a:srgbClr val="FFFFFF"/>
    <a:srgbClr val="E0D5D6"/>
    <a:srgbClr val="FCFCFC"/>
    <a:srgbClr val="234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3808" autoAdjust="0"/>
  </p:normalViewPr>
  <p:slideViewPr>
    <p:cSldViewPr snapToGrid="0">
      <p:cViewPr varScale="1">
        <p:scale>
          <a:sx n="101" d="100"/>
          <a:sy n="101" d="100"/>
        </p:scale>
        <p:origin x="1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66EFB-8136-4AE2-A079-B4290BDBE9A7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1A874-A445-4DA3-AA30-2784A6A63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8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User-friendly; my</a:t>
            </a:r>
            <a:r>
              <a:rPr lang="en-US" baseline="0" dirty="0" smtClean="0"/>
              <a:t> goal was to make it as </a:t>
            </a:r>
            <a:r>
              <a:rPr lang="en-US" dirty="0" smtClean="0"/>
              <a:t>easy to navigate as a </a:t>
            </a:r>
            <a:r>
              <a:rPr lang="en-US" dirty="0" err="1" smtClean="0"/>
              <a:t>libguide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43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e.g., Manager of Library Literacy, Instruction &amp; Outreach writes Educational Role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71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usually 4-8 action items per principle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36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8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9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14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3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 staff</a:t>
            </a:r>
            <a:r>
              <a:rPr lang="en-US" baseline="0" dirty="0"/>
              <a:t> are </a:t>
            </a:r>
            <a:r>
              <a:rPr lang="en-US" dirty="0"/>
              <a:t>librarians</a:t>
            </a:r>
            <a:r>
              <a:rPr lang="en-US" baseline="0" dirty="0"/>
              <a:t> (11 FT, 5 PT)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1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45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78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http://www.quietlikehorses.com/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3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</a:rPr>
              <a:t>Program Quality Process Audit </a:t>
            </a:r>
            <a:r>
              <a:rPr lang="en-US" baseline="0" dirty="0" smtClean="0"/>
              <a:t>is </a:t>
            </a:r>
            <a:r>
              <a:rPr lang="en-US" baseline="0" dirty="0"/>
              <a:t>the province’s review of each college’s quality assurance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68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http://www.quietlikehorses.com/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1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4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8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30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had developed</a:t>
            </a:r>
            <a:r>
              <a:rPr lang="en-US" baseline="0" dirty="0"/>
              <a:t> a new quality assurance policy in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42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5</a:t>
            </a:r>
            <a:r>
              <a:rPr lang="en-US" baseline="0" dirty="0"/>
              <a:t> – data should help libraries to improve, not just to make themselves look 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66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Doesn’t have to be in a full sentence;</a:t>
            </a:r>
            <a:r>
              <a:rPr lang="en-US" baseline="0" dirty="0"/>
              <a:t> can just be key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A874-A445-4DA3-AA30-2784A6A631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14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9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5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2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2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1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01E1E9-2B6D-4DEF-81C8-159226CDDCC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D9E59B3-559E-4B5D-B111-3537FC2407F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39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standardslibrar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lgimages.s3.amazonaws.com/data/imagemanager/12673/background_y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1" b="11609"/>
          <a:stretch/>
        </p:blipFill>
        <p:spPr bwMode="auto">
          <a:xfrm>
            <a:off x="-1" y="1"/>
            <a:ext cx="12213035" cy="63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946541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QA, eh?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Developing and Implementing a Quality Assurance Initiative at Seneca Libraries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77482"/>
            <a:ext cx="195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Pamela Bolan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92235" y="6377481"/>
            <a:ext cx="251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February 1, 2018</a:t>
            </a:r>
          </a:p>
        </p:txBody>
      </p:sp>
    </p:spTree>
    <p:extLst>
      <p:ext uri="{BB962C8B-B14F-4D97-AF65-F5344CB8AC3E}">
        <p14:creationId xmlns:p14="http://schemas.microsoft.com/office/powerpoint/2010/main" val="9282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61" y="286603"/>
            <a:ext cx="6926239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Framework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664" y="2403835"/>
            <a:ext cx="10768249" cy="4125851"/>
          </a:xfrm>
        </p:spPr>
        <p:txBody>
          <a:bodyPr>
            <a:normAutofit/>
          </a:bodyPr>
          <a:lstStyle/>
          <a:p>
            <a:pPr marL="201168" lvl="1" indent="0">
              <a:spcAft>
                <a:spcPts val="7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8 Principles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(broad statements)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Example: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Seneca Libraries supports Seneca's high standard of academic honesty, 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including copyright, citation and fair dealing.</a:t>
            </a:r>
          </a:p>
          <a:p>
            <a:pPr marL="201168" lvl="1" indent="0">
              <a:spcAft>
                <a:spcPts val="700"/>
              </a:spcAft>
              <a:buNone/>
            </a:pPr>
            <a:endParaRPr lang="en-US" sz="100" dirty="0">
              <a:solidFill>
                <a:schemeClr val="accent4">
                  <a:lumMod val="50000"/>
                </a:schemeClr>
              </a:solidFill>
            </a:endParaRPr>
          </a:p>
          <a:p>
            <a:pPr marL="201168" lvl="1" indent="0">
              <a:spcAft>
                <a:spcPts val="7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22 Performance Indicators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(fairly broad statements)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Example: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library supports the college's copyright policy.</a:t>
            </a:r>
          </a:p>
          <a:p>
            <a:pPr marL="201168" lvl="1" indent="0">
              <a:spcAft>
                <a:spcPts val="700"/>
              </a:spcAft>
              <a:buNone/>
            </a:pPr>
            <a:endParaRPr lang="en-US" sz="100" dirty="0">
              <a:solidFill>
                <a:schemeClr val="accent4">
                  <a:lumMod val="50000"/>
                </a:schemeClr>
              </a:solidFill>
            </a:endParaRPr>
          </a:p>
          <a:p>
            <a:pPr marL="201168" lvl="1" indent="0">
              <a:spcAft>
                <a:spcPts val="7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44 Outputs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(specific statements)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Example: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library has a trained copyright team that answers and 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addresses copyright questions and issues.</a:t>
            </a:r>
          </a:p>
          <a:p>
            <a:pPr marL="201168" lvl="1" indent="0">
              <a:spcAft>
                <a:spcPts val="700"/>
              </a:spcAft>
              <a:buNone/>
            </a:pPr>
            <a:endParaRPr lang="en-US" sz="100" dirty="0">
              <a:solidFill>
                <a:schemeClr val="accent4">
                  <a:lumMod val="50000"/>
                </a:schemeClr>
              </a:solidFill>
            </a:endParaRPr>
          </a:p>
          <a:p>
            <a:pPr marL="201168" lvl="1" indent="0">
              <a:spcAft>
                <a:spcPts val="7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113 Tracking Tools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(metrics that collect and review data)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Example: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number of copyright questions answered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56" y="2315852"/>
            <a:ext cx="4714871" cy="406788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839593" y="190023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9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4776" y="2220021"/>
            <a:ext cx="4665182" cy="94036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INSTITUTIONAL EFFECTIVENESS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64776" y="3310536"/>
            <a:ext cx="4665182" cy="92859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ACADEMIC HONESTY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4776" y="4389274"/>
            <a:ext cx="4665182" cy="93902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EDUCATIONAL ROLE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4776" y="5478444"/>
            <a:ext cx="4665182" cy="955723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rgbClr val="C00000"/>
                </a:solidFill>
              </a:rPr>
              <a:t>DISCOVERY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5694" y="2218979"/>
            <a:ext cx="4565093" cy="940367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COLLECTIONS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5695" y="3310536"/>
            <a:ext cx="4565092" cy="908801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SPACE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75694" y="4385902"/>
            <a:ext cx="4565092" cy="949452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PLANNING &amp; ADMINISTRATION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75693" y="5478444"/>
            <a:ext cx="4565093" cy="935934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PERSONNEL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6161" y="286603"/>
            <a:ext cx="1016663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Our 8 Principles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39593" y="190023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39593" y="2145004"/>
            <a:ext cx="104903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INSTITUTIONAL EFFECTIVENESS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Seneca Libraries contributes to institutional effectiveness and applies findings for purposes of continuous improvement.</a:t>
            </a: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ACADEMIC HONESTY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Seneca Libraries supports Seneca's high standard of academic honesty, including copyright, citation and fair dealing.</a:t>
            </a: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EDUCATIONAL ROLE 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Seneca Libraries provides information and digital literacy instruction and tools to support academic success, research, professional development and lifelong learning.</a:t>
            </a:r>
          </a:p>
          <a:p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DISCOVERY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Seneca Libraries enables learners to discover and retrieve information in all formats through effective use of online technology and organization of knowledge.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46161" y="286603"/>
            <a:ext cx="1016663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Principle Statements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(# 1 - 4)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39593" y="190023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6161" y="2169994"/>
            <a:ext cx="1048382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COLLECTIONS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Seneca Libraries provides collections sufficient in quality, depth, diversity, format and currency to support the research and teaching missions of the institution.</a:t>
            </a: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SPACE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Seneca Libraries provides physical spaces that support and encourage learning and facilitate the creation of knowledge.</a:t>
            </a: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PLANNING &amp; ADMINISTRATION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Seneca Libraries engages in continuous planning and review to inform resource allocation and to meet our mission.</a:t>
            </a:r>
          </a:p>
          <a:p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rgbClr val="C00000"/>
                </a:solidFill>
              </a:rPr>
              <a:t>PERSONNEL</a:t>
            </a:r>
            <a:r>
              <a:rPr lang="en-US" sz="2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Seneca Libraries provides an appropriate number of high quality personnel to ensure excellent service, support student success, and function in an environment of continuous change.</a:t>
            </a:r>
          </a:p>
          <a:p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46161" y="286603"/>
            <a:ext cx="1016663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Principle Statements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(# 5 - 8)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39593" y="190023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- &lt;strong&gt;Thought bubble&lt;/strong&gt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-3227" r="-341" b="10291"/>
          <a:stretch/>
        </p:blipFill>
        <p:spPr>
          <a:xfrm>
            <a:off x="0" y="1362872"/>
            <a:ext cx="12192000" cy="5485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3000375"/>
            <a:ext cx="8715375" cy="781050"/>
          </a:xfrm>
        </p:spPr>
        <p:txBody>
          <a:bodyPr>
            <a:normAutofit/>
          </a:bodyPr>
          <a:lstStyle/>
          <a:p>
            <a:pPr algn="ctr"/>
            <a:r>
              <a:rPr lang="en-US" sz="47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How would you define quality?</a:t>
            </a:r>
            <a:endParaRPr lang="en-US" sz="4700" b="1" dirty="0">
              <a:solidFill>
                <a:schemeClr val="accent4">
                  <a:lumMod val="75000"/>
                </a:schemeClr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" y="472581"/>
            <a:ext cx="11429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+mj-lt"/>
              </a:rPr>
              <a:t>With regard to a specific service, resource type or space offered at your library ...</a:t>
            </a:r>
          </a:p>
        </p:txBody>
      </p:sp>
    </p:spTree>
    <p:extLst>
      <p:ext uri="{BB962C8B-B14F-4D97-AF65-F5344CB8AC3E}">
        <p14:creationId xmlns:p14="http://schemas.microsoft.com/office/powerpoint/2010/main" val="269190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286603"/>
            <a:ext cx="1042701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Initial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3" y="2342104"/>
            <a:ext cx="1109992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February, 2015 – May, 2017</a:t>
            </a:r>
          </a:p>
          <a:p>
            <a:pPr marL="0" indent="0">
              <a:buNone/>
            </a:pPr>
            <a:endParaRPr lang="en-US" sz="1000" dirty="0"/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assessment librarian was appointed to implement the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framework devised by the original committee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quality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assurance SharePoint site created 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staff received initial Tracking Tool (TT) training, during which metrics were fleshed out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staff completed Year 1 data tracking and TT summarization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9593" y="190023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36" y="921577"/>
            <a:ext cx="3576190" cy="19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48" y="500922"/>
            <a:ext cx="7846859" cy="92307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QA SharePoint 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7" y="1633481"/>
            <a:ext cx="11090122" cy="336714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8150662" y="2627202"/>
            <a:ext cx="2188476" cy="16312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Framework Hierarchy &amp; Repository of Data  &amp; Completed Reports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8527680" y="2125495"/>
            <a:ext cx="624342" cy="63374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11367" y="5172066"/>
            <a:ext cx="11261558" cy="14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0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created with assistance from the college’s SharePoint support specialist and the library’s systems librarian</a:t>
            </a:r>
          </a:p>
          <a:p>
            <a:pPr marL="457200" indent="-457200">
              <a:spcAft>
                <a:spcPts val="100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can be viewed / edited only by library staff working on the QA initiative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57464" y="1937385"/>
            <a:ext cx="2251881" cy="1477328"/>
          </a:xfrm>
          <a:prstGeom prst="rect">
            <a:avLst/>
          </a:prstGeom>
          <a:solidFill>
            <a:srgbClr val="FCFCFC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57464" y="3414713"/>
            <a:ext cx="1176074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3469" y="2684826"/>
            <a:ext cx="1752894" cy="16312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Staff Training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Tools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&amp;  Project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Timelines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&amp; Deadlines</a:t>
            </a:r>
          </a:p>
        </p:txBody>
      </p:sp>
    </p:spTree>
    <p:extLst>
      <p:ext uri="{BB962C8B-B14F-4D97-AF65-F5344CB8AC3E}">
        <p14:creationId xmlns:p14="http://schemas.microsoft.com/office/powerpoint/2010/main" val="26562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"/>
          <a:stretch/>
        </p:blipFill>
        <p:spPr>
          <a:xfrm>
            <a:off x="8741569" y="4686299"/>
            <a:ext cx="3450431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86603"/>
            <a:ext cx="1034128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Tracking Tool Staff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2222806"/>
            <a:ext cx="10872787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TT Creation Camp:</a:t>
            </a:r>
          </a:p>
          <a:p>
            <a:pPr marL="0" indent="0">
              <a:buNone/>
            </a:pPr>
            <a:endParaRPr lang="en-US" sz="700" dirty="0"/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1:1 sessions provided by the assessment librarian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acquaints staff with use of the SharePoint site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Tracking Tool owner and assessment librarian establish specific parameters for each TT (what, how &amp; when) 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Tracking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Tool specifics are recorded in a TTD form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within each Tracking Tool Summaries &amp; Data page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9593" y="190023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98"/>
          <a:stretch/>
        </p:blipFill>
        <p:spPr>
          <a:xfrm>
            <a:off x="179109" y="471410"/>
            <a:ext cx="11816960" cy="58821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109" y="197963"/>
            <a:ext cx="11783505" cy="6429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09847" y="970961"/>
            <a:ext cx="4666268" cy="1263192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ree vector graphic: &lt;strong&gt;Magnifying&lt;/strong&gt; &lt;strong&gt;Glass&lt;/strong&gt;, Increase, Search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9"/>
          <a:stretch/>
        </p:blipFill>
        <p:spPr>
          <a:xfrm>
            <a:off x="7038288" y="282805"/>
            <a:ext cx="5153712" cy="2469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54594" y="710659"/>
            <a:ext cx="157339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Sample</a:t>
            </a:r>
          </a:p>
          <a:p>
            <a:pPr algn="ctr"/>
            <a:r>
              <a:rPr lang="en-US" sz="31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TT Page</a:t>
            </a:r>
          </a:p>
        </p:txBody>
      </p:sp>
    </p:spTree>
    <p:extLst>
      <p:ext uri="{BB962C8B-B14F-4D97-AF65-F5344CB8AC3E}">
        <p14:creationId xmlns:p14="http://schemas.microsoft.com/office/powerpoint/2010/main" val="25279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286603"/>
            <a:ext cx="1104423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Tracking Tool Data Collection Periods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3" y="2279958"/>
            <a:ext cx="10638173" cy="457804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some TTs track data by fiscal year (April 1 – March 31)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other TTs track data by academic year (September 1 – August 31)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9593" y="1885950"/>
            <a:ext cx="10771382" cy="1429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9593" y="3857616"/>
            <a:ext cx="4891904" cy="244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Fiscal </a:t>
            </a:r>
            <a:r>
              <a:rPr lang="en-US" sz="2400" dirty="0" smtClean="0">
                <a:solidFill>
                  <a:srgbClr val="C00000"/>
                </a:solidFill>
              </a:rPr>
              <a:t>Year </a:t>
            </a:r>
            <a:r>
              <a:rPr lang="en-US" sz="2400" dirty="0">
                <a:solidFill>
                  <a:srgbClr val="C00000"/>
                </a:solidFill>
              </a:rPr>
              <a:t>TTs:</a:t>
            </a:r>
            <a:r>
              <a:rPr lang="en-US" sz="2000" dirty="0"/>
              <a:t/>
            </a:r>
            <a:br>
              <a:rPr lang="en-US" sz="2000" dirty="0"/>
            </a:br>
            <a:endParaRPr lang="en-US" sz="9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Academic Honesty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Collections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Planning &amp; Administration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Personnel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rgbClr val="002060"/>
                </a:solidFill>
              </a:rPr>
              <a:t>Year 1: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April 1, 2015 – March 31,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1753" y="3857616"/>
            <a:ext cx="5586013" cy="2446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Academic </a:t>
            </a:r>
            <a:r>
              <a:rPr lang="en-US" sz="2400" dirty="0" smtClean="0">
                <a:solidFill>
                  <a:srgbClr val="C00000"/>
                </a:solidFill>
              </a:rPr>
              <a:t>Year </a:t>
            </a:r>
            <a:r>
              <a:rPr lang="en-US" sz="2400" dirty="0">
                <a:solidFill>
                  <a:srgbClr val="C00000"/>
                </a:solidFill>
              </a:rPr>
              <a:t>TTs:</a:t>
            </a:r>
            <a:r>
              <a:rPr lang="en-US" sz="2400" dirty="0"/>
              <a:t/>
            </a:r>
            <a:br>
              <a:rPr lang="en-US" sz="2400" dirty="0"/>
            </a:br>
            <a:endParaRPr lang="en-US" sz="900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Institutional Effectiveness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Educational Role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Discovery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Space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Year 1: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September 1, 2015 – August 31, 2016</a:t>
            </a:r>
          </a:p>
        </p:txBody>
      </p:sp>
    </p:spTree>
    <p:extLst>
      <p:ext uri="{BB962C8B-B14F-4D97-AF65-F5344CB8AC3E}">
        <p14:creationId xmlns:p14="http://schemas.microsoft.com/office/powerpoint/2010/main" val="29647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097" y="399086"/>
            <a:ext cx="6182958" cy="145075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&amp; Seneca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959" y="2308534"/>
            <a:ext cx="10613623" cy="4220854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30,000 full-time students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70,000 continuing education registrations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190 programs, including 16 degrees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10 campuses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64 library employees (FT &amp; PT) across 4 campus libraries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5 functional library teams: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1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Clr>
                <a:srgbClr val="C00000"/>
              </a:buClr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   User </a:t>
            </a:r>
            <a:r>
              <a:rPr lang="en-US" sz="2400" dirty="0">
                <a:solidFill>
                  <a:srgbClr val="008000"/>
                </a:solidFill>
              </a:rPr>
              <a:t>Services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dirty="0">
                <a:solidFill>
                  <a:srgbClr val="FF9933"/>
                </a:solidFill>
              </a:rPr>
              <a:t>Information Literacy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dirty="0">
                <a:solidFill>
                  <a:srgbClr val="0066FF"/>
                </a:solidFill>
              </a:rPr>
              <a:t>Information Resources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dirty="0">
                <a:solidFill>
                  <a:srgbClr val="9933FF"/>
                </a:solidFill>
              </a:rPr>
              <a:t>Systems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US" sz="2400" dirty="0">
                <a:solidFill>
                  <a:srgbClr val="06B6BA"/>
                </a:solidFill>
              </a:rPr>
              <a:t>Technical Services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2050" name="Picture 2" descr="Image result for seneca colle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24" y="1159698"/>
            <a:ext cx="2118424" cy="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839593" y="197167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756799" y="399087"/>
            <a:ext cx="5556158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About</a:t>
            </a:r>
          </a:p>
        </p:txBody>
      </p:sp>
    </p:spTree>
    <p:extLst>
      <p:ext uri="{BB962C8B-B14F-4D97-AF65-F5344CB8AC3E}">
        <p14:creationId xmlns:p14="http://schemas.microsoft.com/office/powerpoint/2010/main" val="13882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rnegie Knowledge Network » How Stable are Value-Added ..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r="-1" b="32866"/>
          <a:stretch/>
        </p:blipFill>
        <p:spPr>
          <a:xfrm rot="16200000" flipH="1">
            <a:off x="7821990" y="2495111"/>
            <a:ext cx="6858000" cy="186777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39593" y="1900240"/>
            <a:ext cx="9197583" cy="28532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286603"/>
            <a:ext cx="1104423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Tracking Tool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3" y="2162957"/>
            <a:ext cx="10638173" cy="457804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some of our TTs track </a:t>
            </a:r>
            <a:r>
              <a:rPr lang="en-US" sz="2700" dirty="0">
                <a:solidFill>
                  <a:srgbClr val="FF0000"/>
                </a:solidFill>
              </a:rPr>
              <a:t>qualitative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700" dirty="0">
                <a:solidFill>
                  <a:srgbClr val="FF0000"/>
                </a:solidFill>
              </a:rPr>
              <a:t>data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(e.g., KPI results)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some track </a:t>
            </a:r>
            <a:r>
              <a:rPr lang="en-US" sz="2700" dirty="0">
                <a:solidFill>
                  <a:srgbClr val="FF0000"/>
                </a:solidFill>
              </a:rPr>
              <a:t>quantitative data 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(e.g., gate counts)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some track a </a:t>
            </a:r>
            <a:r>
              <a:rPr lang="en-US" sz="2700" dirty="0">
                <a:solidFill>
                  <a:srgbClr val="FF0000"/>
                </a:solidFill>
              </a:rPr>
              <a:t>whole year’s worth of data 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(e.g., subject guide </a:t>
            </a:r>
            <a:r>
              <a:rPr lang="en-US" sz="2700" dirty="0" smtClean="0">
                <a:solidFill>
                  <a:schemeClr val="accent4">
                    <a:lumMod val="50000"/>
                  </a:schemeClr>
                </a:solidFill>
              </a:rPr>
              <a:t>use)</a:t>
            </a:r>
            <a:endParaRPr lang="en-US" sz="27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some track </a:t>
            </a:r>
            <a:r>
              <a:rPr lang="en-US" sz="2700" dirty="0">
                <a:solidFill>
                  <a:srgbClr val="FF0000"/>
                </a:solidFill>
              </a:rPr>
              <a:t>whether something is true each year </a:t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(e.g., is there a link from the library’s site to the college’s </a:t>
            </a:r>
            <a:br>
              <a:rPr lang="en-US" sz="27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copyright policy?)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some collect a </a:t>
            </a:r>
            <a:r>
              <a:rPr lang="en-US" sz="2700" dirty="0">
                <a:solidFill>
                  <a:srgbClr val="FF0000"/>
                </a:solidFill>
              </a:rPr>
              <a:t>large data set 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(e.g., collection age analysis)</a:t>
            </a:r>
          </a:p>
          <a:p>
            <a:pPr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 some track a </a:t>
            </a:r>
            <a:r>
              <a:rPr lang="en-US" sz="2700" dirty="0">
                <a:solidFill>
                  <a:srgbClr val="FF0000"/>
                </a:solidFill>
              </a:rPr>
              <a:t>small data set </a:t>
            </a: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(e.g., staff conference attendance)</a:t>
            </a:r>
          </a:p>
        </p:txBody>
      </p:sp>
    </p:spTree>
    <p:extLst>
      <p:ext uri="{BB962C8B-B14F-4D97-AF65-F5344CB8AC3E}">
        <p14:creationId xmlns:p14="http://schemas.microsoft.com/office/powerpoint/2010/main" val="27049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part - &lt;strong&gt;Thought bubble&lt;/strong&gt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" t="-3227" r="-341" b="10291"/>
          <a:stretch/>
        </p:blipFill>
        <p:spPr>
          <a:xfrm flipH="1">
            <a:off x="457200" y="1372396"/>
            <a:ext cx="11811000" cy="5485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925" y="3000375"/>
            <a:ext cx="8458200" cy="781050"/>
          </a:xfrm>
        </p:spPr>
        <p:txBody>
          <a:bodyPr>
            <a:normAutofit/>
          </a:bodyPr>
          <a:lstStyle/>
          <a:p>
            <a:pPr algn="ctr"/>
            <a:r>
              <a:rPr lang="en-US" sz="47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How could that be measured?</a:t>
            </a:r>
            <a:endParaRPr lang="en-US" sz="4700" b="1" dirty="0">
              <a:solidFill>
                <a:schemeClr val="accent4">
                  <a:lumMod val="75000"/>
                </a:schemeClr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" y="472581"/>
            <a:ext cx="11429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  <a:latin typeface="+mj-lt"/>
              </a:rPr>
              <a:t>With regard to the quality definition you devised ...</a:t>
            </a:r>
          </a:p>
        </p:txBody>
      </p:sp>
    </p:spTree>
    <p:extLst>
      <p:ext uri="{BB962C8B-B14F-4D97-AF65-F5344CB8AC3E}">
        <p14:creationId xmlns:p14="http://schemas.microsoft.com/office/powerpoint/2010/main" val="29953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"/>
          <a:stretch/>
        </p:blipFill>
        <p:spPr>
          <a:xfrm>
            <a:off x="9343198" y="109181"/>
            <a:ext cx="2848801" cy="3016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286603"/>
            <a:ext cx="1042701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Phase 2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3" y="2279958"/>
            <a:ext cx="11011748" cy="4201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June, 2017 – present</a:t>
            </a:r>
          </a:p>
          <a:p>
            <a:pPr marL="0" indent="0">
              <a:buNone/>
            </a:pPr>
            <a:endParaRPr lang="en-US" sz="1000" dirty="0"/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staff received Output training and completed all Year 1 Output reports 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staff participated in Output meetings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assessment librarian completed all Performance Indicator reports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assessment librarian completed all Principle reports 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library director reviewed / finalized Principle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reports and action items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staff have completed most Year 2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Tracking Tools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9593" y="1883391"/>
            <a:ext cx="8631953" cy="16847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53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8" r="5820"/>
          <a:stretch/>
        </p:blipFill>
        <p:spPr>
          <a:xfrm>
            <a:off x="9382083" y="468836"/>
            <a:ext cx="2756129" cy="2195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86603"/>
            <a:ext cx="1034128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Output Reports &amp;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2137077"/>
            <a:ext cx="10872787" cy="4449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Output Reports:</a:t>
            </a:r>
          </a:p>
          <a:p>
            <a:pPr marL="0" indent="0">
              <a:buNone/>
            </a:pPr>
            <a:endParaRPr lang="en-US" sz="300" dirty="0"/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summarize Tracking Tool report findings and highlight concerns / issues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written by appropriate member of the management team and one librarian with expertise in the area</a:t>
            </a:r>
          </a:p>
          <a:p>
            <a:pPr marL="0"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3000" dirty="0">
                <a:solidFill>
                  <a:srgbClr val="C00000"/>
                </a:solidFill>
              </a:rPr>
              <a:t>Output Meetings: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attended by relevant staff who review Output reports prior to meeting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chemeClr val="accent4">
                    <a:lumMod val="50000"/>
                  </a:schemeClr>
                </a:solidFill>
              </a:rPr>
              <a:t>staff discuss opportunities for improvement and possible action items for the upcoming </a:t>
            </a:r>
            <a:r>
              <a:rPr lang="en-US" sz="2700" dirty="0" smtClean="0">
                <a:solidFill>
                  <a:schemeClr val="accent4">
                    <a:lumMod val="50000"/>
                  </a:schemeClr>
                </a:solidFill>
              </a:rPr>
              <a:t>year (finalized via anonymous vote after the meeting)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9593" y="1866900"/>
            <a:ext cx="8425948" cy="3334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37716" y="2920618"/>
            <a:ext cx="3254284" cy="2336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86603"/>
            <a:ext cx="1034128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PI &amp; Principle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2963" y="2222806"/>
            <a:ext cx="10872787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Performance Indicator Reports: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700" dirty="0"/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describe strengths and opportunities for improvement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written by assessment librarian</a:t>
            </a:r>
          </a:p>
          <a:p>
            <a:pPr marL="0">
              <a:spcAft>
                <a:spcPts val="1800"/>
              </a:spcAft>
              <a:buClr>
                <a:srgbClr val="FF0000"/>
              </a:buClr>
              <a:buNone/>
            </a:pPr>
            <a:r>
              <a:rPr lang="en-US" sz="3000" dirty="0">
                <a:solidFill>
                  <a:srgbClr val="C00000"/>
                </a:solidFill>
              </a:rPr>
              <a:t>Principle Reports: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list finalized action items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(as determined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via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vote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written by assessment librarian and reviewed / finalized by library director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39593" y="1900238"/>
            <a:ext cx="10201783" cy="42535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04" y="277171"/>
            <a:ext cx="11177684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Sample Action Items: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Space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28743"/>
              </p:ext>
            </p:extLst>
          </p:nvPr>
        </p:nvGraphicFramePr>
        <p:xfrm>
          <a:off x="852255" y="2245804"/>
          <a:ext cx="10621733" cy="4126023"/>
        </p:xfrm>
        <a:graphic>
          <a:graphicData uri="http://schemas.openxmlformats.org/drawingml/2006/table">
            <a:tbl>
              <a:tblPr/>
              <a:tblGrid>
                <a:gridCol w="3778263">
                  <a:extLst>
                    <a:ext uri="{9D8B030D-6E8A-4147-A177-3AD203B41FA5}">
                      <a16:colId xmlns:a16="http://schemas.microsoft.com/office/drawing/2014/main" val="2927999975"/>
                    </a:ext>
                  </a:extLst>
                </a:gridCol>
                <a:gridCol w="6843470">
                  <a:extLst>
                    <a:ext uri="{9D8B030D-6E8A-4147-A177-3AD203B41FA5}">
                      <a16:colId xmlns:a16="http://schemas.microsoft.com/office/drawing/2014/main" val="653014248"/>
                    </a:ext>
                  </a:extLst>
                </a:gridCol>
              </a:tblGrid>
              <a:tr h="38721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</a:rPr>
                        <a:t>Opportunities for Improvement </a:t>
                      </a:r>
                      <a:endParaRPr lang="en-US" sz="2000" b="1" i="0" dirty="0"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</a:rPr>
                        <a:t>Action Items</a:t>
                      </a:r>
                      <a:endParaRPr lang="en-US" sz="2000" b="0" i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780801"/>
                  </a:ext>
                </a:extLst>
              </a:tr>
              <a:tr h="95081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There are no consistent guidelines regarding how to handle noise and space complaints. </a:t>
                      </a:r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dirty="0"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Develop a set of guidelines for staff regarding how to handle noise and space complaints, and use these guidelines to train staff.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5746"/>
                  </a:ext>
                </a:extLst>
              </a:tr>
              <a:tr h="95081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Some student complaint information is not being captured / recorded.  </a:t>
                      </a:r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dirty="0"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Create and implement a library complaint form that students can fill out directly. 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651214"/>
                  </a:ext>
                </a:extLst>
              </a:tr>
              <a:tr h="95081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Not all available power outlets within library spaces are functional.</a:t>
                      </a:r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dirty="0"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Develop and implement a plan to test all power outlets in all library spaces to determine if they actually work; this testing will be undertaken on a regular basis. 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257607"/>
                  </a:ext>
                </a:extLst>
              </a:tr>
              <a:tr h="81769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Library furniture is often dirty, broken or in disrepair.</a:t>
                      </a:r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2000" b="1" i="0" dirty="0"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Develop and implement an addendum to the library furniture inventory that identifies furniture in need of cleaning or repair</a:t>
                      </a:r>
                      <a:r>
                        <a:rPr lang="en-US" sz="2000" b="0" i="0" dirty="0" smtClean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n-US" sz="2000" b="0" i="0" dirty="0">
                        <a:effectLst/>
                      </a:endParaRPr>
                    </a:p>
                  </a:txBody>
                  <a:tcPr marL="59303" marR="59303" marT="29652" marB="29652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318765"/>
                  </a:ext>
                </a:extLst>
              </a:tr>
            </a:tbl>
          </a:graphicData>
        </a:graphic>
      </p:graphicFrame>
      <p:pic>
        <p:nvPicPr>
          <p:cNvPr id="8" name="Picture 7" descr="Frugal with a Flourish: Eight Great &lt;strong&gt;Office&lt;/strong&gt; &lt;strong&gt;Chairs&lt;/strong&gt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7" r="15048"/>
          <a:stretch/>
        </p:blipFill>
        <p:spPr>
          <a:xfrm>
            <a:off x="8390772" y="519069"/>
            <a:ext cx="1091157" cy="161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998" y="285152"/>
            <a:ext cx="11428429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Sample Action Items: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</a:rPr>
              <a:t>Discovery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072370"/>
              </p:ext>
            </p:extLst>
          </p:nvPr>
        </p:nvGraphicFramePr>
        <p:xfrm>
          <a:off x="857731" y="2640848"/>
          <a:ext cx="10562744" cy="3475957"/>
        </p:xfrm>
        <a:graphic>
          <a:graphicData uri="http://schemas.openxmlformats.org/drawingml/2006/table">
            <a:tbl>
              <a:tblPr/>
              <a:tblGrid>
                <a:gridCol w="4774504">
                  <a:extLst>
                    <a:ext uri="{9D8B030D-6E8A-4147-A177-3AD203B41FA5}">
                      <a16:colId xmlns:a16="http://schemas.microsoft.com/office/drawing/2014/main" val="2701044945"/>
                    </a:ext>
                  </a:extLst>
                </a:gridCol>
                <a:gridCol w="5788240">
                  <a:extLst>
                    <a:ext uri="{9D8B030D-6E8A-4147-A177-3AD203B41FA5}">
                      <a16:colId xmlns:a16="http://schemas.microsoft.com/office/drawing/2014/main" val="3020530619"/>
                    </a:ext>
                  </a:extLst>
                </a:gridCol>
              </a:tblGrid>
              <a:tr h="4584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</a:rPr>
                        <a:t>Opportunities for Improvement </a:t>
                      </a:r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   </a:t>
                      </a:r>
                      <a:endParaRPr lang="en-US" sz="20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1" i="0" dirty="0">
                          <a:effectLst/>
                          <a:latin typeface="Calibri" panose="020F0502020204030204" pitchFamily="34" charset="0"/>
                        </a:rPr>
                        <a:t>Action Items</a:t>
                      </a:r>
                      <a:endParaRPr lang="en-US" sz="20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379106"/>
                  </a:ext>
                </a:extLst>
              </a:tr>
              <a:tr h="98318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Students aren’t clear on what is and is not included when they conduct searches via the main library search box.  </a:t>
                      </a:r>
                      <a:endParaRPr lang="en-US" sz="20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Work with the IL team to develop a learning object that covers possible dead ends in the library system and what is and is not discoverable via Primo. </a:t>
                      </a:r>
                      <a:endParaRPr lang="en-US" sz="20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62102"/>
                  </a:ext>
                </a:extLst>
              </a:tr>
              <a:tr h="76688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Technical issue requests submitted to ITS, vendors and Ex </a:t>
                      </a:r>
                      <a:r>
                        <a:rPr lang="en-US" sz="2000" b="0" i="0" dirty="0" err="1">
                          <a:effectLst/>
                          <a:latin typeface="Calibri" panose="020F0502020204030204" pitchFamily="34" charset="0"/>
                        </a:rPr>
                        <a:t>Libris</a:t>
                      </a:r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 are not tracked systematically.  </a:t>
                      </a:r>
                      <a:endParaRPr lang="en-US" sz="20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Build </a:t>
                      </a:r>
                      <a:r>
                        <a:rPr lang="en-US" sz="2000" b="0" i="0" dirty="0" err="1">
                          <a:effectLst/>
                          <a:latin typeface="Calibri" panose="020F0502020204030204" pitchFamily="34" charset="0"/>
                        </a:rPr>
                        <a:t>LibAnswers</a:t>
                      </a:r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 for centralized long-term tracking of technical issues submitted to ITS, vendors and Ex </a:t>
                      </a:r>
                      <a:r>
                        <a:rPr lang="en-US" sz="2000" b="0" i="0" dirty="0" err="1">
                          <a:effectLst/>
                          <a:latin typeface="Calibri" panose="020F0502020204030204" pitchFamily="34" charset="0"/>
                        </a:rPr>
                        <a:t>Libris</a:t>
                      </a:r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. </a:t>
                      </a:r>
                      <a:endParaRPr lang="en-US" sz="20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812582"/>
                  </a:ext>
                </a:extLst>
              </a:tr>
              <a:tr h="983187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Seneca Libraries content is not as discoverable as it could be in Google – e.g., Seneca Archives.  </a:t>
                      </a:r>
                      <a:endParaRPr lang="en-US" sz="20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Determine and implement strategies to increase the discoverability of Seneca Libraries </a:t>
                      </a:r>
                      <a:r>
                        <a:rPr lang="en-US" sz="2000" b="0" i="0" dirty="0" smtClean="0">
                          <a:effectLst/>
                          <a:latin typeface="Calibri" panose="020F0502020204030204" pitchFamily="34" charset="0"/>
                        </a:rPr>
                        <a:t>content </a:t>
                      </a:r>
                      <a:r>
                        <a:rPr lang="en-US" sz="2000" b="0" i="0" dirty="0">
                          <a:effectLst/>
                          <a:latin typeface="Calibri" panose="020F0502020204030204" pitchFamily="34" charset="0"/>
                        </a:rPr>
                        <a:t>via Google. </a:t>
                      </a:r>
                      <a:endParaRPr lang="en-US" sz="2000" b="0" i="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86776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21404" r="-17549" b="-2961"/>
          <a:stretch/>
        </p:blipFill>
        <p:spPr>
          <a:xfrm>
            <a:off x="8524875" y="707709"/>
            <a:ext cx="2895600" cy="1543335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41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mple Tips and Tricks about Time Management and How it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1" r="17008"/>
          <a:stretch/>
        </p:blipFill>
        <p:spPr>
          <a:xfrm flipH="1">
            <a:off x="8780016" y="2400581"/>
            <a:ext cx="2791896" cy="2306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23" y="286603"/>
            <a:ext cx="11241702" cy="143301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Action Item Implementation</a:t>
            </a:r>
            <a:endParaRPr lang="en-US" sz="3600" b="1" dirty="0">
              <a:solidFill>
                <a:schemeClr val="tx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9" y="2233077"/>
            <a:ext cx="10590234" cy="413221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rgbClr val="C00000"/>
              </a:buClr>
              <a:buNone/>
            </a:pPr>
            <a:r>
              <a:rPr lang="en-US" sz="2800" dirty="0">
                <a:solidFill>
                  <a:srgbClr val="C00000"/>
                </a:solidFill>
              </a:rPr>
              <a:t>Once finalized, action items are:</a:t>
            </a:r>
          </a:p>
          <a:p>
            <a:pPr marL="658368" lvl="1" indent="-4572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assigned to team member(s) or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a sub-committee</a:t>
            </a:r>
            <a:endParaRPr lang="en-US" sz="2600" dirty="0">
              <a:solidFill>
                <a:schemeClr val="accent4">
                  <a:lumMod val="50000"/>
                </a:schemeClr>
              </a:solidFill>
            </a:endParaRPr>
          </a:p>
          <a:p>
            <a:pPr marL="658368" lvl="1" indent="-4572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added to the library’s annual business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plan </a:t>
            </a:r>
            <a:b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(with brief project charters for each)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658368" lvl="1" indent="-4572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scheduled for completion within one year</a:t>
            </a:r>
          </a:p>
          <a:p>
            <a:pPr marL="658368" lvl="1" indent="-4572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discussed via brief updates at relevant team meetings </a:t>
            </a:r>
          </a:p>
          <a:p>
            <a:pPr marL="658368" lvl="1" indent="-4572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reviewed by the assessment librarian to determine degree of completion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at the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end of the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year</a:t>
            </a:r>
            <a:endParaRPr lang="en-US" sz="26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9593" y="1871831"/>
            <a:ext cx="10090176" cy="2841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86603"/>
            <a:ext cx="11241702" cy="143301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QA Timelines</a:t>
            </a:r>
            <a:endParaRPr lang="en-US" sz="3600" b="1" dirty="0">
              <a:solidFill>
                <a:schemeClr val="tx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3" y="2222804"/>
            <a:ext cx="11102198" cy="4479653"/>
          </a:xfrm>
        </p:spPr>
        <p:txBody>
          <a:bodyPr>
            <a:normAutofit lnSpcReduction="10000"/>
          </a:bodyPr>
          <a:lstStyle/>
          <a:p>
            <a:pPr marL="0">
              <a:spcAft>
                <a:spcPts val="12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600" dirty="0">
                <a:solidFill>
                  <a:srgbClr val="C00000"/>
                </a:solidFill>
              </a:rPr>
              <a:t>February 2017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Year 1 TTs, Outputs, PIs &amp; Principles were completed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marL="0">
              <a:spcAft>
                <a:spcPts val="12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600" dirty="0">
                <a:solidFill>
                  <a:srgbClr val="C00000"/>
                </a:solidFill>
              </a:rPr>
              <a:t>February 2018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Year 2 TTs are being completed </a:t>
            </a: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(delayed by strike)</a:t>
            </a:r>
          </a:p>
          <a:p>
            <a:pPr marL="0">
              <a:spcAft>
                <a:spcPts val="12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600" dirty="0">
                <a:solidFill>
                  <a:srgbClr val="C00000"/>
                </a:solidFill>
              </a:rPr>
              <a:t>February 2019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Year 3 TTs, Outputs, PIs &amp; Principles will be completed</a:t>
            </a:r>
            <a:endParaRPr lang="en-US" sz="2600" dirty="0">
              <a:solidFill>
                <a:schemeClr val="bg1">
                  <a:lumMod val="65000"/>
                </a:schemeClr>
              </a:solidFill>
            </a:endParaRPr>
          </a:p>
          <a:p>
            <a:pPr marL="0">
              <a:spcAft>
                <a:spcPts val="12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600" dirty="0">
                <a:solidFill>
                  <a:srgbClr val="C00000"/>
                </a:solidFill>
              </a:rPr>
              <a:t>February 2020</a:t>
            </a:r>
            <a:r>
              <a:rPr lang="en-US" sz="2600" dirty="0">
                <a:solidFill>
                  <a:schemeClr val="tx1"/>
                </a:solidFill>
              </a:rPr>
              <a:t> 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Year 4 TTs will be completed</a:t>
            </a:r>
          </a:p>
          <a:p>
            <a:pPr marL="0"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and so on ...</a:t>
            </a:r>
            <a:br>
              <a:rPr lang="en-US" sz="2600" dirty="0">
                <a:solidFill>
                  <a:schemeClr val="accent4">
                    <a:lumMod val="50000"/>
                  </a:schemeClr>
                </a:solidFill>
              </a:rPr>
            </a:b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4572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tracking tools are completed annually</a:t>
            </a:r>
          </a:p>
          <a:p>
            <a:pPr marL="365760" indent="-45720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upper-level reports are completed every second year</a:t>
            </a:r>
          </a:p>
          <a:p>
            <a:pPr marL="0"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9593" y="1897039"/>
            <a:ext cx="10201783" cy="3199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 trust, i can: The Hero’s Journey Makes Your Goals SM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49" y="4022278"/>
            <a:ext cx="2562520" cy="256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Planning Ahead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6" y="4989250"/>
            <a:ext cx="2879323" cy="186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86603"/>
            <a:ext cx="7475723" cy="143301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QA &amp; Business Planning</a:t>
            </a:r>
            <a:endParaRPr lang="en-US" sz="3600" b="1" dirty="0">
              <a:solidFill>
                <a:schemeClr val="tx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3" y="2187293"/>
            <a:ext cx="11136384" cy="38982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Year </a:t>
            </a:r>
            <a:r>
              <a:rPr lang="en-US" sz="2800" dirty="0">
                <a:solidFill>
                  <a:srgbClr val="C00000"/>
                </a:solidFill>
              </a:rPr>
              <a:t>1: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fiscal action items were incorporated into 2017-18 business plan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academic year action items will be incorporated into the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2018-19 business plan</a:t>
            </a:r>
            <a:endParaRPr lang="en-US" sz="26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Year </a:t>
            </a:r>
            <a:r>
              <a:rPr lang="en-US" sz="2800" dirty="0">
                <a:solidFill>
                  <a:srgbClr val="C00000"/>
                </a:solidFill>
              </a:rPr>
              <a:t>3: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fiscal year action items will be incorporated into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2019-20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business plan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academic year action items will be incorporated into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2020-21 business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plan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9593" y="1897039"/>
            <a:ext cx="10201783" cy="3199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152880" y="6187736"/>
            <a:ext cx="159796" cy="67546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1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960" y="2308534"/>
            <a:ext cx="10058400" cy="422085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Academic, public or special?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9593" y="197167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756799" y="424094"/>
            <a:ext cx="654887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About Your Library</a:t>
            </a:r>
          </a:p>
        </p:txBody>
      </p:sp>
      <p:pic>
        <p:nvPicPr>
          <p:cNvPr id="7" name="Picture 6" descr="Clipart - &lt;strong&gt;Raised&lt;/strong&gt; &lt;strong&gt;Hand&lt;/strong&gt; in Silhouet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87" y="4202012"/>
            <a:ext cx="1234912" cy="2664231"/>
          </a:xfrm>
          <a:prstGeom prst="rect">
            <a:avLst/>
          </a:prstGeom>
        </p:spPr>
      </p:pic>
      <p:pic>
        <p:nvPicPr>
          <p:cNvPr id="8" name="Picture 7" descr="&lt;strong&gt;Raised Hand&lt;/strong&gt; in Silhouette by dripsandcastle - &lt;strong&gt;Raised Hand&lt;/strong&gt;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30" y="3438279"/>
            <a:ext cx="1754061" cy="34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86603"/>
            <a:ext cx="11241702" cy="143301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Best Practices </a:t>
            </a:r>
            <a:endParaRPr lang="en-US" sz="3300" b="1" dirty="0">
              <a:solidFill>
                <a:schemeClr val="accent4">
                  <a:lumMod val="50000"/>
                </a:schemeClr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" y="2222805"/>
            <a:ext cx="11316149" cy="434176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B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uild into the framework what you are already measuring well</a:t>
            </a:r>
          </a:p>
          <a:p>
            <a:pPr lvl="2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overlook existing metrics that can answer your key quality questions </a:t>
            </a:r>
          </a:p>
          <a:p>
            <a:pPr marL="0" indent="0"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Make the most of your multi-faceted metrics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forget that one metric can often help to answer more than one question</a:t>
            </a:r>
          </a:p>
          <a:p>
            <a:pPr marL="0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Provide supportive training and ongoing guidance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assume all staff are comfortable tracking data &amp;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writing summaries</a:t>
            </a:r>
          </a:p>
          <a:p>
            <a:pPr marL="0" indent="0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Carefully review all submitted content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forget to ensure alignment of data with summary documents  </a:t>
            </a:r>
          </a:p>
          <a:p>
            <a:pPr marL="0"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9593" y="1897039"/>
            <a:ext cx="10201783" cy="3199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ll the Folders are People | achurchforstarvingartist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07"/>
          <a:stretch/>
        </p:blipFill>
        <p:spPr>
          <a:xfrm>
            <a:off x="8195632" y="1"/>
            <a:ext cx="3962887" cy="111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86603"/>
            <a:ext cx="11241702" cy="143301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More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Best Practices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4" y="2222805"/>
            <a:ext cx="11408391" cy="423414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Distribute TTs across a broad range of staff members </a:t>
            </a:r>
          </a:p>
          <a:p>
            <a:pPr lvl="2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burden any staff member with too many QA tasks on top of their usual workload</a:t>
            </a:r>
          </a:p>
          <a:p>
            <a:pPr marL="0" indent="0"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Build framework editing into QA process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(e.g., part of our Output meetings)</a:t>
            </a:r>
            <a:endParaRPr lang="en-US" sz="26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assume necessary modifications will happen organically</a:t>
            </a:r>
          </a:p>
          <a:p>
            <a:pPr marL="0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b="1" dirty="0" smtClean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Engage in all levels of QA work in order to identify and fix process issues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assign work to staff that you (the assessment librarian) aren’t also doing </a:t>
            </a:r>
          </a:p>
          <a:p>
            <a:pPr marL="0" indent="0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Stagger deadlines where possible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forget that tracking data by fiscal or academic year, as applicable, varies due dates</a:t>
            </a:r>
          </a:p>
          <a:p>
            <a:pPr marL="0"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9593" y="1897039"/>
            <a:ext cx="10201783" cy="3199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ll the Folders are People | achurchforstarvingartist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07"/>
          <a:stretch/>
        </p:blipFill>
        <p:spPr>
          <a:xfrm>
            <a:off x="8200854" y="0"/>
            <a:ext cx="3962887" cy="160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l the Folders are People | achurchforstarvingartist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9"/>
          <a:stretch/>
        </p:blipFill>
        <p:spPr>
          <a:xfrm>
            <a:off x="8200853" y="0"/>
            <a:ext cx="3962887" cy="1908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86603"/>
            <a:ext cx="11241702" cy="143301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And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 Few More Best Practices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9" y="2222805"/>
            <a:ext cx="11241701" cy="423414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chemeClr val="bg1">
                  <a:lumMod val="75000"/>
                </a:schemeClr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Remember that much can be learned without controlled statistical tests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think that you must have a data librarian on staff to track data and learn from it</a:t>
            </a:r>
          </a:p>
          <a:p>
            <a:pPr marL="0" indent="0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Review data with an open mind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assume causation (unless that type of statistical test has been conducted)</a:t>
            </a:r>
          </a:p>
          <a:p>
            <a:pPr marL="0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Create a sustainable process for your library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bite off more than can be chewed (if you do, modify accordingly)</a:t>
            </a:r>
          </a:p>
          <a:p>
            <a:pPr marL="0" indent="0"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sz="2800" b="1" dirty="0">
                <a:solidFill>
                  <a:srgbClr val="92D050"/>
                </a:solidFill>
                <a:sym typeface="Wingdings" panose="05000000000000000000" pitchFamily="2" charset="2"/>
              </a:rPr>
              <a:t>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Only track what can be measured easily and well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  <a:buClr>
                <a:schemeClr val="bg1">
                  <a:lumMod val="8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don’t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include arduous metrics or those that give you incomplete / inaccurate data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9593" y="1897039"/>
            <a:ext cx="10201783" cy="3199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0500" y="6377481"/>
            <a:ext cx="428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pamela.bolan@senecacollege.ca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2289" y="1656524"/>
            <a:ext cx="3257550" cy="76494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Questions?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Image result for funny pie char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7" t="26435"/>
          <a:stretch/>
        </p:blipFill>
        <p:spPr bwMode="auto">
          <a:xfrm>
            <a:off x="6444821" y="2421464"/>
            <a:ext cx="4438297" cy="34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pp1112glll - 04. Mediato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543" y="2445872"/>
            <a:ext cx="2976283" cy="3433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286603"/>
            <a:ext cx="11029950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Benefits of a QA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3" y="2149311"/>
            <a:ext cx="10173207" cy="44023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Quality Assurance programs allow libraries to:</a:t>
            </a:r>
          </a:p>
          <a:p>
            <a:pPr marL="0" indent="0">
              <a:spcAft>
                <a:spcPts val="700"/>
              </a:spcAft>
              <a:buNone/>
            </a:pPr>
            <a:r>
              <a:rPr lang="en-US" sz="200" dirty="0"/>
              <a:t/>
            </a:r>
            <a:br>
              <a:rPr lang="en-US" sz="200" dirty="0"/>
            </a:br>
            <a:endParaRPr lang="en-US" sz="200" dirty="0"/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identify strengths and weaknesses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track trends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make informed decisions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foster a culture of continuous improvement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access data any time, regardless of staff absences 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fulfill the province’s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PQAPA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requirements (for colleges)</a:t>
            </a:r>
          </a:p>
          <a:p>
            <a:pPr lvl="1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effectively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communicate contributions and needs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to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parent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institution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39593" y="1900238"/>
            <a:ext cx="10809482" cy="4762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8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7062" y="6253193"/>
            <a:ext cx="428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pamela.bolan@senecacollege.ca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971" y="2446454"/>
            <a:ext cx="3257550" cy="76494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Thank You 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4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960" y="2308534"/>
            <a:ext cx="10058400" cy="422085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Academic, public or special?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Is there a quality assurance program in place?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9593" y="197167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756799" y="424094"/>
            <a:ext cx="654887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About Your Library</a:t>
            </a:r>
          </a:p>
        </p:txBody>
      </p:sp>
      <p:pic>
        <p:nvPicPr>
          <p:cNvPr id="7" name="Picture 6" descr="Clipart - &lt;strong&gt;Raised&lt;/strong&gt; &lt;strong&gt;Hand&lt;/strong&gt; in Silhouet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87" y="4202012"/>
            <a:ext cx="1234912" cy="2664231"/>
          </a:xfrm>
          <a:prstGeom prst="rect">
            <a:avLst/>
          </a:prstGeom>
        </p:spPr>
      </p:pic>
      <p:pic>
        <p:nvPicPr>
          <p:cNvPr id="8" name="Picture 7" descr="&lt;strong&gt;Raised Hand&lt;/strong&gt; in Silhouette by dripsandcastle - &lt;strong&gt;Raised Hand&lt;/strong&gt;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30" y="3438279"/>
            <a:ext cx="1754061" cy="34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960" y="2308534"/>
            <a:ext cx="10058400" cy="422085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Academic, public or special?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Is there a quality assurance program in place?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Does your library have an assessment or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Quality Assurance librarian?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9593" y="197167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756799" y="424094"/>
            <a:ext cx="654887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About Your Library</a:t>
            </a:r>
          </a:p>
        </p:txBody>
      </p:sp>
      <p:pic>
        <p:nvPicPr>
          <p:cNvPr id="7" name="Picture 6" descr="Clipart - &lt;strong&gt;Raised&lt;/strong&gt; &lt;strong&gt;Hand&lt;/strong&gt; in Silhouet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87" y="4202012"/>
            <a:ext cx="1234912" cy="2664231"/>
          </a:xfrm>
          <a:prstGeom prst="rect">
            <a:avLst/>
          </a:prstGeom>
        </p:spPr>
      </p:pic>
      <p:pic>
        <p:nvPicPr>
          <p:cNvPr id="8" name="Picture 7" descr="&lt;strong&gt;Raised Hand&lt;/strong&gt; in Silhouette by dripsandcastle - &lt;strong&gt;Raised Hand&lt;/strong&gt;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30" y="3438279"/>
            <a:ext cx="1754061" cy="34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960" y="2308534"/>
            <a:ext cx="10058400" cy="422085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Academic, public or special?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Is there a quality assurance program in place?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Does your library have an assessment or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Quality Assurance librarian?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Are you collecting lots of data but not really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using it for any purpose?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9593" y="197167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756799" y="424094"/>
            <a:ext cx="6548876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About Your Library</a:t>
            </a:r>
          </a:p>
        </p:txBody>
      </p:sp>
      <p:pic>
        <p:nvPicPr>
          <p:cNvPr id="7" name="Picture 6" descr="Clipart - &lt;strong&gt;Raised&lt;/strong&gt; &lt;strong&gt;Hand&lt;/strong&gt; in Silhouet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687" y="4202012"/>
            <a:ext cx="1234912" cy="2664231"/>
          </a:xfrm>
          <a:prstGeom prst="rect">
            <a:avLst/>
          </a:prstGeom>
        </p:spPr>
      </p:pic>
      <p:pic>
        <p:nvPicPr>
          <p:cNvPr id="8" name="Picture 7" descr="&lt;strong&gt;Raised Hand&lt;/strong&gt; in Silhouette by dripsandcastle - &lt;strong&gt;Raised Hand&lt;/strong&gt;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730" y="3438279"/>
            <a:ext cx="1754061" cy="34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663" y="286603"/>
            <a:ext cx="1028413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 Framework is Born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3" y="2386578"/>
            <a:ext cx="10768249" cy="4206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October, 2013 – January, 2015</a:t>
            </a:r>
            <a:r>
              <a:rPr lang="en-US" sz="3000" dirty="0"/>
              <a:t/>
            </a:r>
            <a:br>
              <a:rPr lang="en-US" sz="3000" dirty="0"/>
            </a:br>
            <a:endParaRPr lang="en-US" sz="1500" dirty="0"/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committee began working on a quality assurance strategy for the library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members included 1 associate director and 6 library staff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members, including at least one team member from each functional team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committee met regularly and completed thorough review of available standards and frameworks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framework was developed using </a:t>
            </a:r>
            <a:r>
              <a:rPr lang="en-US" sz="2800" b="1" i="1" dirty="0">
                <a:solidFill>
                  <a:srgbClr val="234E83"/>
                </a:solidFill>
                <a:hlinkClick r:id="rId3"/>
              </a:rPr>
              <a:t>ACRL’s Standards for Libraries in Higher Education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as our model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39593" y="1900238"/>
            <a:ext cx="1049039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6622"/>
          <a:stretch/>
        </p:blipFill>
        <p:spPr>
          <a:xfrm>
            <a:off x="9012585" y="414716"/>
            <a:ext cx="2819330" cy="2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9" y="286603"/>
            <a:ext cx="10341287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Our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Philosophy for Measuring Quality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4" y="2188126"/>
            <a:ext cx="10752332" cy="434176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QA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measures overall quality, 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never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 the quality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of work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done by individual staff members 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 framework should be built and modified with staff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input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elements of the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framework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should be </a:t>
            </a:r>
            <a:r>
              <a:rPr lang="en-US" sz="2600" dirty="0" smtClean="0">
                <a:solidFill>
                  <a:schemeClr val="accent4">
                    <a:lumMod val="50000"/>
                  </a:schemeClr>
                </a:solidFill>
              </a:rPr>
              <a:t>owned 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by staff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 track the truth – what’s working </a:t>
            </a:r>
            <a:r>
              <a:rPr lang="en-US" sz="2600" b="1" dirty="0">
                <a:solidFill>
                  <a:schemeClr val="accent4">
                    <a:lumMod val="50000"/>
                  </a:schemeClr>
                </a:solidFill>
              </a:rPr>
              <a:t>and</a:t>
            </a: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 what isn’t – and </a:t>
            </a:r>
            <a:br>
              <a:rPr lang="en-US" sz="26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 take action accordingly</a:t>
            </a:r>
            <a:endParaRPr lang="en-US" sz="2600" dirty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4">
                    <a:lumMod val="50000"/>
                  </a:schemeClr>
                </a:solidFill>
              </a:rPr>
              <a:t> data is most meaningful when viewed longitudinally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39593" y="1897039"/>
            <a:ext cx="10201783" cy="3199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Vikas Dhavaria – A Philosophy Blog – Site Icon – Phi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811" y="4359009"/>
            <a:ext cx="1873917" cy="18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4177" r="39436"/>
          <a:stretch/>
        </p:blipFill>
        <p:spPr>
          <a:xfrm rot="16200000" flipH="1">
            <a:off x="9889870" y="2413313"/>
            <a:ext cx="2265947" cy="2338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4" y="286603"/>
            <a:ext cx="10329862" cy="145075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Customizing ACRL</a:t>
            </a:r>
            <a:r>
              <a:rPr lang="en-US" sz="5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dobe Fangsong Std R" panose="02020400000000000000" pitchFamily="18" charset="-128"/>
                <a:cs typeface="Arial" panose="020B0604020202020204" pitchFamily="34" charset="0"/>
              </a:rPr>
              <a:t>'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593" y="2361085"/>
            <a:ext cx="10768249" cy="4247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C00000"/>
                </a:solidFill>
              </a:rPr>
              <a:t>Our modifications included:</a:t>
            </a:r>
          </a:p>
          <a:p>
            <a:pPr marL="0" indent="0">
              <a:buNone/>
            </a:pPr>
            <a:endParaRPr lang="en-US" sz="500" dirty="0"/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renaming elements we did not find intuitive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(e.g.,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</a:rPr>
              <a:t>‘tracking tools’)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removing one principle (External Relations) and renaming </a:t>
            </a:r>
            <a:br>
              <a:rPr lang="en-US" sz="2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several others (Professional Values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 Academic Honesty)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devising QA statements that reflected our library’s definition of quality</a:t>
            </a:r>
          </a:p>
          <a:p>
            <a:pPr lvl="1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adapting practices and timelines to ensure sustainable processes for our library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9593" y="1876425"/>
            <a:ext cx="10285607" cy="23813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4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rgbClr val="FFFFFF"/>
      </a:lt1>
      <a:dk2>
        <a:srgbClr val="46464A"/>
      </a:dk2>
      <a:lt2>
        <a:srgbClr val="FFFFF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22885</TotalTime>
  <Words>1734</Words>
  <Application>Microsoft Office PowerPoint</Application>
  <PresentationFormat>Widescreen</PresentationFormat>
  <Paragraphs>276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Adobe Fangsong Std R</vt:lpstr>
      <vt:lpstr>Arial</vt:lpstr>
      <vt:lpstr>Calibri</vt:lpstr>
      <vt:lpstr>Calibri Light</vt:lpstr>
      <vt:lpstr>Wingdings</vt:lpstr>
      <vt:lpstr>Retrospect</vt:lpstr>
      <vt:lpstr>QA, eh? </vt:lpstr>
      <vt:lpstr>&amp; Seneca Libraries</vt:lpstr>
      <vt:lpstr>PowerPoint Presentation</vt:lpstr>
      <vt:lpstr>PowerPoint Presentation</vt:lpstr>
      <vt:lpstr>PowerPoint Presentation</vt:lpstr>
      <vt:lpstr>PowerPoint Presentation</vt:lpstr>
      <vt:lpstr>A Framework is Born</vt:lpstr>
      <vt:lpstr>Our Philosophy for Measuring Quality</vt:lpstr>
      <vt:lpstr>Customizing ACRL's Standards</vt:lpstr>
      <vt:lpstr>Framework Elements</vt:lpstr>
      <vt:lpstr>PowerPoint Presentation</vt:lpstr>
      <vt:lpstr>PowerPoint Presentation</vt:lpstr>
      <vt:lpstr>PowerPoint Presentation</vt:lpstr>
      <vt:lpstr>How would you define quality?</vt:lpstr>
      <vt:lpstr>Initial Implementation</vt:lpstr>
      <vt:lpstr>QA SharePoint Site</vt:lpstr>
      <vt:lpstr>Tracking Tool Staff Training</vt:lpstr>
      <vt:lpstr>PowerPoint Presentation</vt:lpstr>
      <vt:lpstr>Tracking Tool Data Collection Periods</vt:lpstr>
      <vt:lpstr>Tracking Tool Variation</vt:lpstr>
      <vt:lpstr>How could that be measured?</vt:lpstr>
      <vt:lpstr>Phase 2 Implementation</vt:lpstr>
      <vt:lpstr>Output Reports &amp; Meetings</vt:lpstr>
      <vt:lpstr>PI &amp; Principle Reports</vt:lpstr>
      <vt:lpstr> Sample Action Items: Space</vt:lpstr>
      <vt:lpstr> Sample Action Items: Discovery</vt:lpstr>
      <vt:lpstr>Action Item Implementation</vt:lpstr>
      <vt:lpstr>QA Timelines</vt:lpstr>
      <vt:lpstr>QA &amp; Business Planning</vt:lpstr>
      <vt:lpstr>Best Practices </vt:lpstr>
      <vt:lpstr>More Best Practices</vt:lpstr>
      <vt:lpstr>And a Few More Best Practices</vt:lpstr>
      <vt:lpstr>Questions?</vt:lpstr>
      <vt:lpstr>Benefits of a QA Initiative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QA, eh?</dc:title>
  <dc:creator>Pamela Bolan</dc:creator>
  <cp:lastModifiedBy>Pamela Bolan</cp:lastModifiedBy>
  <cp:revision>205</cp:revision>
  <dcterms:created xsi:type="dcterms:W3CDTF">2017-12-01T18:57:12Z</dcterms:created>
  <dcterms:modified xsi:type="dcterms:W3CDTF">2018-01-31T15:51:13Z</dcterms:modified>
</cp:coreProperties>
</file>