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89" r:id="rId3"/>
    <p:sldMasterId id="2147483660" r:id="rId4"/>
    <p:sldMasterId id="2147483667" r:id="rId5"/>
    <p:sldMasterId id="2147483675" r:id="rId6"/>
    <p:sldMasterId id="2147483672" r:id="rId7"/>
    <p:sldMasterId id="2147483677" r:id="rId8"/>
    <p:sldMasterId id="2147483679" r:id="rId9"/>
    <p:sldMasterId id="2147483682" r:id="rId10"/>
    <p:sldMasterId id="2147483684" r:id="rId11"/>
    <p:sldMasterId id="2147483692" r:id="rId12"/>
  </p:sldMasterIdLst>
  <p:notesMasterIdLst>
    <p:notesMasterId r:id="rId57"/>
  </p:notesMasterIdLst>
  <p:sldIdLst>
    <p:sldId id="256" r:id="rId13"/>
    <p:sldId id="262" r:id="rId14"/>
    <p:sldId id="298" r:id="rId15"/>
    <p:sldId id="299" r:id="rId16"/>
    <p:sldId id="301" r:id="rId17"/>
    <p:sldId id="263" r:id="rId18"/>
    <p:sldId id="297" r:id="rId19"/>
    <p:sldId id="320" r:id="rId20"/>
    <p:sldId id="273" r:id="rId21"/>
    <p:sldId id="274" r:id="rId22"/>
    <p:sldId id="259" r:id="rId23"/>
    <p:sldId id="276" r:id="rId24"/>
    <p:sldId id="315" r:id="rId25"/>
    <p:sldId id="316" r:id="rId26"/>
    <p:sldId id="260" r:id="rId27"/>
    <p:sldId id="277" r:id="rId28"/>
    <p:sldId id="310" r:id="rId29"/>
    <p:sldId id="302" r:id="rId30"/>
    <p:sldId id="261" r:id="rId31"/>
    <p:sldId id="300" r:id="rId32"/>
    <p:sldId id="293" r:id="rId33"/>
    <p:sldId id="279" r:id="rId34"/>
    <p:sldId id="280" r:id="rId35"/>
    <p:sldId id="281" r:id="rId36"/>
    <p:sldId id="321" r:id="rId37"/>
    <p:sldId id="303" r:id="rId38"/>
    <p:sldId id="304" r:id="rId39"/>
    <p:sldId id="305" r:id="rId40"/>
    <p:sldId id="296" r:id="rId41"/>
    <p:sldId id="266" r:id="rId42"/>
    <p:sldId id="289" r:id="rId43"/>
    <p:sldId id="311" r:id="rId44"/>
    <p:sldId id="285" r:id="rId45"/>
    <p:sldId id="286" r:id="rId46"/>
    <p:sldId id="288" r:id="rId47"/>
    <p:sldId id="307" r:id="rId48"/>
    <p:sldId id="322" r:id="rId49"/>
    <p:sldId id="290" r:id="rId50"/>
    <p:sldId id="314" r:id="rId51"/>
    <p:sldId id="312" r:id="rId52"/>
    <p:sldId id="282" r:id="rId53"/>
    <p:sldId id="323" r:id="rId54"/>
    <p:sldId id="318" r:id="rId55"/>
    <p:sldId id="29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61220" autoAdjust="0"/>
  </p:normalViewPr>
  <p:slideViewPr>
    <p:cSldViewPr>
      <p:cViewPr varScale="1">
        <p:scale>
          <a:sx n="70" d="100"/>
          <a:sy n="70" d="100"/>
        </p:scale>
        <p:origin x="27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11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Participants</a:t>
            </a:r>
            <a:r>
              <a:rPr lang="en-US" baseline="0" dirty="0" smtClean="0"/>
              <a:t> </a:t>
            </a:r>
            <a:r>
              <a:rPr lang="en-US" dirty="0" smtClean="0"/>
              <a:t>Experiencing Homelessness (n=444)</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Unsheltered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37</c:v>
                </c:pt>
              </c:numCache>
            </c:numRef>
          </c:val>
          <c:extLst>
            <c:ext xmlns:c16="http://schemas.microsoft.com/office/drawing/2014/chart" uri="{C3380CC4-5D6E-409C-BE32-E72D297353CC}">
              <c16:uniqueId val="{00000000-819F-40AC-820C-8AB502F48C02}"/>
            </c:ext>
          </c:extLst>
        </c:ser>
        <c:ser>
          <c:idx val="1"/>
          <c:order val="1"/>
          <c:tx>
            <c:strRef>
              <c:f>Sheet1!$C$1</c:f>
              <c:strCache>
                <c:ptCount val="1"/>
                <c:pt idx="0">
                  <c:v>Emergency Sheltered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123</c:v>
                </c:pt>
              </c:numCache>
            </c:numRef>
          </c:val>
          <c:extLst>
            <c:ext xmlns:c16="http://schemas.microsoft.com/office/drawing/2014/chart" uri="{C3380CC4-5D6E-409C-BE32-E72D297353CC}">
              <c16:uniqueId val="{00000001-819F-40AC-820C-8AB502F48C02}"/>
            </c:ext>
          </c:extLst>
        </c:ser>
        <c:ser>
          <c:idx val="2"/>
          <c:order val="2"/>
          <c:tx>
            <c:strRef>
              <c:f>Sheet1!$D$1</c:f>
              <c:strCache>
                <c:ptCount val="1"/>
                <c:pt idx="0">
                  <c:v>Provisionally Accommodated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284</c:v>
                </c:pt>
              </c:numCache>
            </c:numRef>
          </c:val>
          <c:extLst>
            <c:ext xmlns:c16="http://schemas.microsoft.com/office/drawing/2014/chart" uri="{C3380CC4-5D6E-409C-BE32-E72D297353CC}">
              <c16:uniqueId val="{00000002-819F-40AC-820C-8AB502F48C02}"/>
            </c:ext>
          </c:extLst>
        </c:ser>
        <c:dLbls>
          <c:showLegendKey val="0"/>
          <c:showVal val="0"/>
          <c:showCatName val="0"/>
          <c:showSerName val="0"/>
          <c:showPercent val="0"/>
          <c:showBubbleSize val="0"/>
        </c:dLbls>
        <c:gapWidth val="150"/>
        <c:overlap val="100"/>
        <c:axId val="235953008"/>
        <c:axId val="235953568"/>
      </c:barChart>
      <c:catAx>
        <c:axId val="23595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953568"/>
        <c:crosses val="autoZero"/>
        <c:auto val="1"/>
        <c:lblAlgn val="ctr"/>
        <c:lblOffset val="100"/>
        <c:noMultiLvlLbl val="0"/>
      </c:catAx>
      <c:valAx>
        <c:axId val="235953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953008"/>
        <c:crosses val="autoZero"/>
        <c:crossBetween val="between"/>
      </c:valAx>
      <c:spPr>
        <a:noFill/>
        <a:ln>
          <a:noFill/>
        </a:ln>
        <a:effectLst/>
      </c:spPr>
    </c:plotArea>
    <c:legend>
      <c:legendPos val="r"/>
      <c:layout>
        <c:manualLayout>
          <c:xMode val="edge"/>
          <c:yMode val="edge"/>
          <c:x val="0.71351252193838532"/>
          <c:y val="0.27254093238345206"/>
          <c:w val="0.27681395931917219"/>
          <c:h val="0.6847909011373578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Frequency of Participants' Library Visits (n=4,055)</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1-ABD3-4E8B-A921-7310573758BF}"/>
              </c:ext>
            </c:extLst>
          </c:dPt>
          <c:dPt>
            <c:idx val="1"/>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3-ABD3-4E8B-A921-7310573758BF}"/>
              </c:ext>
            </c:extLst>
          </c:dPt>
          <c:dPt>
            <c:idx val="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5-ABD3-4E8B-A921-7310573758BF}"/>
              </c:ext>
            </c:extLst>
          </c:dPt>
          <c:dPt>
            <c:idx val="3"/>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7-ABD3-4E8B-A921-7310573758B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Daily</c:v>
                </c:pt>
                <c:pt idx="1">
                  <c:v>≤Monthly</c:v>
                </c:pt>
                <c:pt idx="2">
                  <c:v>More than once a week</c:v>
                </c:pt>
                <c:pt idx="3">
                  <c:v>Weekly to monthly</c:v>
                </c:pt>
              </c:strCache>
            </c:strRef>
          </c:cat>
          <c:val>
            <c:numRef>
              <c:f>Sheet1!$B$2:$B$5</c:f>
              <c:numCache>
                <c:formatCode>General</c:formatCode>
                <c:ptCount val="4"/>
                <c:pt idx="0">
                  <c:v>483</c:v>
                </c:pt>
                <c:pt idx="1">
                  <c:v>544</c:v>
                </c:pt>
                <c:pt idx="2" formatCode="#,##0">
                  <c:v>1483</c:v>
                </c:pt>
                <c:pt idx="3" formatCode="#,##0">
                  <c:v>1545</c:v>
                </c:pt>
              </c:numCache>
            </c:numRef>
          </c:val>
          <c:extLst>
            <c:ext xmlns:c16="http://schemas.microsoft.com/office/drawing/2014/chart" uri="{C3380CC4-5D6E-409C-BE32-E72D297353CC}">
              <c16:uniqueId val="{00000008-ABD3-4E8B-A921-7310573758BF}"/>
            </c:ext>
          </c:extLst>
        </c:ser>
        <c:dLbls>
          <c:showLegendKey val="0"/>
          <c:showVal val="0"/>
          <c:showCatName val="0"/>
          <c:showSerName val="0"/>
          <c:showPercent val="0"/>
          <c:showBubbleSize val="0"/>
        </c:dLbls>
        <c:gapWidth val="219"/>
        <c:overlap val="-27"/>
        <c:axId val="235947408"/>
        <c:axId val="235956928"/>
      </c:barChart>
      <c:catAx>
        <c:axId val="23594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5956928"/>
        <c:crosses val="autoZero"/>
        <c:auto val="1"/>
        <c:lblAlgn val="ctr"/>
        <c:lblOffset val="100"/>
        <c:noMultiLvlLbl val="0"/>
      </c:catAx>
      <c:valAx>
        <c:axId val="235956928"/>
        <c:scaling>
          <c:orientation val="minMax"/>
        </c:scaling>
        <c:delete val="1"/>
        <c:axPos val="l"/>
        <c:numFmt formatCode="General" sourceLinked="1"/>
        <c:majorTickMark val="none"/>
        <c:minorTickMark val="none"/>
        <c:tickLblPos val="nextTo"/>
        <c:crossAx val="23594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Length</a:t>
            </a:r>
            <a:r>
              <a:rPr lang="en-US" sz="2000" baseline="0" dirty="0"/>
              <a:t> of Time Participants Stayed at the Library (n=4,000)</a:t>
            </a:r>
            <a:endParaRPr lang="en-US" sz="2000"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1-AF86-4967-B8F4-98D8E3B046DC}"/>
              </c:ext>
            </c:extLst>
          </c:dPt>
          <c:dPt>
            <c:idx val="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3-AF86-4967-B8F4-98D8E3B046DC}"/>
              </c:ext>
            </c:extLst>
          </c:dPt>
          <c:dPt>
            <c:idx val="2"/>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5-AF86-4967-B8F4-98D8E3B046D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&lt;1 hour</c:v>
                </c:pt>
                <c:pt idx="1">
                  <c:v>1-4 hours</c:v>
                </c:pt>
                <c:pt idx="2">
                  <c:v>&gt;4 hours</c:v>
                </c:pt>
              </c:strCache>
            </c:strRef>
          </c:cat>
          <c:val>
            <c:numRef>
              <c:f>Sheet1!$B$2:$B$4</c:f>
              <c:numCache>
                <c:formatCode>#,##0</c:formatCode>
                <c:ptCount val="3"/>
                <c:pt idx="0">
                  <c:v>2120</c:v>
                </c:pt>
                <c:pt idx="1">
                  <c:v>1760</c:v>
                </c:pt>
                <c:pt idx="2" formatCode="General">
                  <c:v>120</c:v>
                </c:pt>
              </c:numCache>
            </c:numRef>
          </c:val>
          <c:extLst>
            <c:ext xmlns:c16="http://schemas.microsoft.com/office/drawing/2014/chart" uri="{C3380CC4-5D6E-409C-BE32-E72D297353CC}">
              <c16:uniqueId val="{00000006-AF86-4967-B8F4-98D8E3B046DC}"/>
            </c:ext>
          </c:extLst>
        </c:ser>
        <c:dLbls>
          <c:showLegendKey val="0"/>
          <c:showVal val="0"/>
          <c:showCatName val="0"/>
          <c:showSerName val="0"/>
          <c:showPercent val="0"/>
          <c:showBubbleSize val="0"/>
        </c:dLbls>
        <c:gapWidth val="219"/>
        <c:overlap val="-27"/>
        <c:axId val="235959168"/>
        <c:axId val="235959728"/>
      </c:barChart>
      <c:catAx>
        <c:axId val="23595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5959728"/>
        <c:crosses val="autoZero"/>
        <c:auto val="1"/>
        <c:lblAlgn val="ctr"/>
        <c:lblOffset val="100"/>
        <c:noMultiLvlLbl val="0"/>
      </c:catAx>
      <c:valAx>
        <c:axId val="235959728"/>
        <c:scaling>
          <c:orientation val="minMax"/>
        </c:scaling>
        <c:delete val="1"/>
        <c:axPos val="l"/>
        <c:numFmt formatCode="#,##0" sourceLinked="1"/>
        <c:majorTickMark val="none"/>
        <c:minorTickMark val="none"/>
        <c:tickLblPos val="nextTo"/>
        <c:crossAx val="235959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Respondents with</a:t>
            </a:r>
            <a:r>
              <a:rPr lang="en-US" sz="2000" baseline="0" dirty="0"/>
              <a:t>out</a:t>
            </a:r>
            <a:r>
              <a:rPr lang="en-US" sz="2000" dirty="0"/>
              <a:t> access to a computer outside</a:t>
            </a:r>
            <a:r>
              <a:rPr lang="en-US" sz="2000" baseline="0" dirty="0"/>
              <a:t> of EPL (n=848)</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3"/>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ABB (n=113)</c:v>
                </c:pt>
                <c:pt idx="1">
                  <c:v>SPW (n=106)</c:v>
                </c:pt>
                <c:pt idx="2">
                  <c:v>MNA (n=340)</c:v>
                </c:pt>
                <c:pt idx="3">
                  <c:v>HIG (n=87)</c:v>
                </c:pt>
                <c:pt idx="4">
                  <c:v>WOO (n=112)</c:v>
                </c:pt>
                <c:pt idx="5">
                  <c:v>STR (n=80)</c:v>
                </c:pt>
              </c:strCache>
            </c:strRef>
          </c:cat>
          <c:val>
            <c:numRef>
              <c:f>Sheet1!$B$2:$B$7</c:f>
              <c:numCache>
                <c:formatCode>0%</c:formatCode>
                <c:ptCount val="6"/>
                <c:pt idx="0">
                  <c:v>0.31</c:v>
                </c:pt>
                <c:pt idx="1">
                  <c:v>0.27</c:v>
                </c:pt>
                <c:pt idx="2">
                  <c:v>0.26</c:v>
                </c:pt>
                <c:pt idx="3">
                  <c:v>0.19</c:v>
                </c:pt>
                <c:pt idx="4">
                  <c:v>0.14000000000000001</c:v>
                </c:pt>
                <c:pt idx="5">
                  <c:v>0.11</c:v>
                </c:pt>
              </c:numCache>
            </c:numRef>
          </c:val>
          <c:extLst>
            <c:ext xmlns:c16="http://schemas.microsoft.com/office/drawing/2014/chart" uri="{C3380CC4-5D6E-409C-BE32-E72D297353CC}">
              <c16:uniqueId val="{00000000-718C-4C56-95F5-81D0C702503B}"/>
            </c:ext>
          </c:extLst>
        </c:ser>
        <c:dLbls>
          <c:showLegendKey val="0"/>
          <c:showVal val="0"/>
          <c:showCatName val="0"/>
          <c:showSerName val="0"/>
          <c:showPercent val="0"/>
          <c:showBubbleSize val="0"/>
        </c:dLbls>
        <c:gapWidth val="219"/>
        <c:overlap val="-27"/>
        <c:axId val="230205488"/>
        <c:axId val="235961408"/>
      </c:barChart>
      <c:catAx>
        <c:axId val="23020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5961408"/>
        <c:crosses val="autoZero"/>
        <c:auto val="1"/>
        <c:lblAlgn val="ctr"/>
        <c:lblOffset val="100"/>
        <c:noMultiLvlLbl val="0"/>
      </c:catAx>
      <c:valAx>
        <c:axId val="235961408"/>
        <c:scaling>
          <c:orientation val="minMax"/>
        </c:scaling>
        <c:delete val="1"/>
        <c:axPos val="l"/>
        <c:numFmt formatCode="0%" sourceLinked="1"/>
        <c:majorTickMark val="none"/>
        <c:minorTickMark val="none"/>
        <c:tickLblPos val="nextTo"/>
        <c:crossAx val="23020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dirty="0"/>
              <a:t>Participants'</a:t>
            </a:r>
            <a:r>
              <a:rPr lang="en-US" sz="2500" baseline="0" dirty="0"/>
              <a:t> Ethnic Identification, </a:t>
            </a:r>
            <a:r>
              <a:rPr lang="en-US" sz="2500" baseline="0" dirty="0" smtClean="0"/>
              <a:t/>
            </a:r>
            <a:br>
              <a:rPr lang="en-US" sz="2500" baseline="0" dirty="0" smtClean="0"/>
            </a:br>
            <a:r>
              <a:rPr lang="en-US" sz="2500" baseline="0" dirty="0" smtClean="0"/>
              <a:t>by </a:t>
            </a:r>
            <a:r>
              <a:rPr lang="en-US" sz="2500" baseline="0" dirty="0"/>
              <a:t>Age (proportion) (n=3,778)</a:t>
            </a:r>
            <a:endParaRPr lang="en-US" sz="2500" dirty="0"/>
          </a:p>
        </c:rich>
      </c:tx>
      <c:layout/>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Caucasian</c:v>
                </c:pt>
              </c:strCache>
            </c:strRef>
          </c:tx>
          <c:spPr>
            <a:ln w="28575" cap="rnd">
              <a:solidFill>
                <a:schemeClr val="accent2"/>
              </a:solidFill>
              <a:round/>
            </a:ln>
            <a:effectLst/>
          </c:spPr>
          <c:marker>
            <c:symbol val="none"/>
          </c:marker>
          <c:cat>
            <c:strRef>
              <c:f>Sheet1!$A$2:$A$8</c:f>
              <c:strCache>
                <c:ptCount val="7"/>
                <c:pt idx="0">
                  <c:v>&lt;18</c:v>
                </c:pt>
                <c:pt idx="1">
                  <c:v>18-24</c:v>
                </c:pt>
                <c:pt idx="2">
                  <c:v>25-34</c:v>
                </c:pt>
                <c:pt idx="3">
                  <c:v>35-44</c:v>
                </c:pt>
                <c:pt idx="4">
                  <c:v>45-54</c:v>
                </c:pt>
                <c:pt idx="5">
                  <c:v>55-64</c:v>
                </c:pt>
                <c:pt idx="6">
                  <c:v>&gt;65</c:v>
                </c:pt>
              </c:strCache>
            </c:strRef>
          </c:cat>
          <c:val>
            <c:numRef>
              <c:f>Sheet1!$B$2:$B$8</c:f>
              <c:numCache>
                <c:formatCode>0%</c:formatCode>
                <c:ptCount val="7"/>
                <c:pt idx="0">
                  <c:v>0.01</c:v>
                </c:pt>
                <c:pt idx="1">
                  <c:v>7.0000000000000007E-2</c:v>
                </c:pt>
                <c:pt idx="2">
                  <c:v>0.18</c:v>
                </c:pt>
                <c:pt idx="3">
                  <c:v>0.16</c:v>
                </c:pt>
                <c:pt idx="4">
                  <c:v>0.18</c:v>
                </c:pt>
                <c:pt idx="5">
                  <c:v>0.21</c:v>
                </c:pt>
                <c:pt idx="6">
                  <c:v>0.18</c:v>
                </c:pt>
              </c:numCache>
            </c:numRef>
          </c:val>
          <c:smooth val="0"/>
          <c:extLst>
            <c:ext xmlns:c16="http://schemas.microsoft.com/office/drawing/2014/chart" uri="{C3380CC4-5D6E-409C-BE32-E72D297353CC}">
              <c16:uniqueId val="{00000000-D465-41E8-BEDA-ECB16318CC6C}"/>
            </c:ext>
          </c:extLst>
        </c:ser>
        <c:ser>
          <c:idx val="1"/>
          <c:order val="1"/>
          <c:tx>
            <c:strRef>
              <c:f>Sheet1!$C$1</c:f>
              <c:strCache>
                <c:ptCount val="1"/>
                <c:pt idx="0">
                  <c:v>Indigenous</c:v>
                </c:pt>
              </c:strCache>
            </c:strRef>
          </c:tx>
          <c:spPr>
            <a:ln w="28575" cap="rnd">
              <a:solidFill>
                <a:schemeClr val="accent3"/>
              </a:solidFill>
              <a:round/>
            </a:ln>
            <a:effectLst/>
          </c:spPr>
          <c:marker>
            <c:symbol val="none"/>
          </c:marker>
          <c:cat>
            <c:strRef>
              <c:f>Sheet1!$A$2:$A$8</c:f>
              <c:strCache>
                <c:ptCount val="7"/>
                <c:pt idx="0">
                  <c:v>&lt;18</c:v>
                </c:pt>
                <c:pt idx="1">
                  <c:v>18-24</c:v>
                </c:pt>
                <c:pt idx="2">
                  <c:v>25-34</c:v>
                </c:pt>
                <c:pt idx="3">
                  <c:v>35-44</c:v>
                </c:pt>
                <c:pt idx="4">
                  <c:v>45-54</c:v>
                </c:pt>
                <c:pt idx="5">
                  <c:v>55-64</c:v>
                </c:pt>
                <c:pt idx="6">
                  <c:v>&gt;65</c:v>
                </c:pt>
              </c:strCache>
            </c:strRef>
          </c:cat>
          <c:val>
            <c:numRef>
              <c:f>Sheet1!$C$2:$C$8</c:f>
              <c:numCache>
                <c:formatCode>0%</c:formatCode>
                <c:ptCount val="7"/>
                <c:pt idx="0">
                  <c:v>0.06</c:v>
                </c:pt>
                <c:pt idx="1">
                  <c:v>0.18</c:v>
                </c:pt>
                <c:pt idx="2">
                  <c:v>0.26</c:v>
                </c:pt>
                <c:pt idx="3">
                  <c:v>0.25</c:v>
                </c:pt>
                <c:pt idx="4">
                  <c:v>0.14000000000000001</c:v>
                </c:pt>
                <c:pt idx="5">
                  <c:v>7.0000000000000007E-2</c:v>
                </c:pt>
                <c:pt idx="6">
                  <c:v>0.03</c:v>
                </c:pt>
              </c:numCache>
            </c:numRef>
          </c:val>
          <c:smooth val="0"/>
          <c:extLst>
            <c:ext xmlns:c16="http://schemas.microsoft.com/office/drawing/2014/chart" uri="{C3380CC4-5D6E-409C-BE32-E72D297353CC}">
              <c16:uniqueId val="{00000001-D465-41E8-BEDA-ECB16318CC6C}"/>
            </c:ext>
          </c:extLst>
        </c:ser>
        <c:ser>
          <c:idx val="2"/>
          <c:order val="2"/>
          <c:tx>
            <c:strRef>
              <c:f>Sheet1!$D$1</c:f>
              <c:strCache>
                <c:ptCount val="1"/>
                <c:pt idx="0">
                  <c:v>Other Visible Minority</c:v>
                </c:pt>
              </c:strCache>
            </c:strRef>
          </c:tx>
          <c:spPr>
            <a:ln w="28575" cap="rnd">
              <a:solidFill>
                <a:schemeClr val="accent4"/>
              </a:solidFill>
              <a:round/>
            </a:ln>
            <a:effectLst/>
          </c:spPr>
          <c:marker>
            <c:symbol val="none"/>
          </c:marker>
          <c:cat>
            <c:strRef>
              <c:f>Sheet1!$A$2:$A$8</c:f>
              <c:strCache>
                <c:ptCount val="7"/>
                <c:pt idx="0">
                  <c:v>&lt;18</c:v>
                </c:pt>
                <c:pt idx="1">
                  <c:v>18-24</c:v>
                </c:pt>
                <c:pt idx="2">
                  <c:v>25-34</c:v>
                </c:pt>
                <c:pt idx="3">
                  <c:v>35-44</c:v>
                </c:pt>
                <c:pt idx="4">
                  <c:v>45-54</c:v>
                </c:pt>
                <c:pt idx="5">
                  <c:v>55-64</c:v>
                </c:pt>
                <c:pt idx="6">
                  <c:v>&gt;65</c:v>
                </c:pt>
              </c:strCache>
            </c:strRef>
          </c:cat>
          <c:val>
            <c:numRef>
              <c:f>Sheet1!$D$2:$D$8</c:f>
              <c:numCache>
                <c:formatCode>0%</c:formatCode>
                <c:ptCount val="7"/>
                <c:pt idx="0">
                  <c:v>0.05</c:v>
                </c:pt>
                <c:pt idx="1">
                  <c:v>0.17</c:v>
                </c:pt>
                <c:pt idx="2">
                  <c:v>0.28000000000000003</c:v>
                </c:pt>
                <c:pt idx="3">
                  <c:v>0.26</c:v>
                </c:pt>
                <c:pt idx="4">
                  <c:v>0.12</c:v>
                </c:pt>
                <c:pt idx="5">
                  <c:v>7.0000000000000007E-2</c:v>
                </c:pt>
                <c:pt idx="6">
                  <c:v>0.05</c:v>
                </c:pt>
              </c:numCache>
            </c:numRef>
          </c:val>
          <c:smooth val="0"/>
          <c:extLst>
            <c:ext xmlns:c16="http://schemas.microsoft.com/office/drawing/2014/chart" uri="{C3380CC4-5D6E-409C-BE32-E72D297353CC}">
              <c16:uniqueId val="{00000002-D465-41E8-BEDA-ECB16318CC6C}"/>
            </c:ext>
          </c:extLst>
        </c:ser>
        <c:dLbls>
          <c:showLegendKey val="0"/>
          <c:showVal val="0"/>
          <c:showCatName val="0"/>
          <c:showSerName val="0"/>
          <c:showPercent val="0"/>
          <c:showBubbleSize val="0"/>
        </c:dLbls>
        <c:smooth val="0"/>
        <c:axId val="324432048"/>
        <c:axId val="324432608"/>
      </c:lineChart>
      <c:catAx>
        <c:axId val="32443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4432608"/>
        <c:crosses val="autoZero"/>
        <c:auto val="1"/>
        <c:lblAlgn val="ctr"/>
        <c:lblOffset val="100"/>
        <c:noMultiLvlLbl val="0"/>
      </c:catAx>
      <c:valAx>
        <c:axId val="3244326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4432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Library Activities, </a:t>
            </a:r>
            <a:br>
              <a:rPr lang="en-US" sz="2000"/>
            </a:br>
            <a:r>
              <a:rPr lang="en-US" sz="2000"/>
              <a:t>House</a:t>
            </a:r>
            <a:r>
              <a:rPr lang="en-US" sz="2000" baseline="0"/>
              <a:t>d vs. Homeless Participants</a:t>
            </a:r>
            <a:endParaRPr lang="en-US" sz="200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Housed (n=3,549)</c:v>
                </c:pt>
              </c:strCache>
            </c:strRef>
          </c:tx>
          <c:spPr>
            <a:solidFill>
              <a:schemeClr val="accent4"/>
            </a:solidFill>
            <a:ln>
              <a:solidFill>
                <a:schemeClr val="accent4"/>
              </a:solidFill>
            </a:ln>
            <a:effectLst/>
          </c:spPr>
          <c:invertIfNegative val="0"/>
          <c:cat>
            <c:strRef>
              <c:f>Sheet1!$A$2:$A$9</c:f>
              <c:strCache>
                <c:ptCount val="7"/>
                <c:pt idx="0">
                  <c:v>Ask question/get help</c:v>
                </c:pt>
                <c:pt idx="1">
                  <c:v>Attend library programs</c:v>
                </c:pt>
                <c:pt idx="2">
                  <c:v>Hang out/meet friends</c:v>
                </c:pt>
                <c:pt idx="3">
                  <c:v>Look for/check out materials</c:v>
                </c:pt>
                <c:pt idx="4">
                  <c:v>Read</c:v>
                </c:pt>
                <c:pt idx="5">
                  <c:v>Research/study/work</c:v>
                </c:pt>
                <c:pt idx="6">
                  <c:v>Use computers</c:v>
                </c:pt>
              </c:strCache>
            </c:strRef>
          </c:cat>
          <c:val>
            <c:numRef>
              <c:f>Sheet1!$B$2:$B$9</c:f>
              <c:numCache>
                <c:formatCode>0%</c:formatCode>
                <c:ptCount val="7"/>
                <c:pt idx="0">
                  <c:v>0.215</c:v>
                </c:pt>
                <c:pt idx="1">
                  <c:v>0.14099999999999999</c:v>
                </c:pt>
                <c:pt idx="2">
                  <c:v>0.08</c:v>
                </c:pt>
                <c:pt idx="3">
                  <c:v>0.71399999999999997</c:v>
                </c:pt>
                <c:pt idx="4">
                  <c:v>0.33100000000000002</c:v>
                </c:pt>
                <c:pt idx="5">
                  <c:v>0.30399999999999999</c:v>
                </c:pt>
                <c:pt idx="6">
                  <c:v>0.41799999999999998</c:v>
                </c:pt>
              </c:numCache>
            </c:numRef>
          </c:val>
          <c:extLst>
            <c:ext xmlns:c16="http://schemas.microsoft.com/office/drawing/2014/chart" uri="{C3380CC4-5D6E-409C-BE32-E72D297353CC}">
              <c16:uniqueId val="{00000000-A123-426C-B0B0-0E9EB229A3C6}"/>
            </c:ext>
          </c:extLst>
        </c:ser>
        <c:ser>
          <c:idx val="1"/>
          <c:order val="1"/>
          <c:tx>
            <c:strRef>
              <c:f>Sheet1!$C$1</c:f>
              <c:strCache>
                <c:ptCount val="1"/>
                <c:pt idx="0">
                  <c:v>Homeless (n=444)</c:v>
                </c:pt>
              </c:strCache>
            </c:strRef>
          </c:tx>
          <c:spPr>
            <a:solidFill>
              <a:schemeClr val="accent2"/>
            </a:solidFill>
            <a:ln>
              <a:solidFill>
                <a:schemeClr val="accent2"/>
              </a:solidFill>
            </a:ln>
            <a:effectLst/>
          </c:spPr>
          <c:invertIfNegative val="0"/>
          <c:cat>
            <c:strRef>
              <c:f>Sheet1!$A$2:$A$9</c:f>
              <c:strCache>
                <c:ptCount val="7"/>
                <c:pt idx="0">
                  <c:v>Ask question/get help</c:v>
                </c:pt>
                <c:pt idx="1">
                  <c:v>Attend library programs</c:v>
                </c:pt>
                <c:pt idx="2">
                  <c:v>Hang out/meet friends</c:v>
                </c:pt>
                <c:pt idx="3">
                  <c:v>Look for/check out materials</c:v>
                </c:pt>
                <c:pt idx="4">
                  <c:v>Read</c:v>
                </c:pt>
                <c:pt idx="5">
                  <c:v>Research/study/work</c:v>
                </c:pt>
                <c:pt idx="6">
                  <c:v>Use computers</c:v>
                </c:pt>
              </c:strCache>
            </c:strRef>
          </c:cat>
          <c:val>
            <c:numRef>
              <c:f>Sheet1!$C$2:$C$9</c:f>
              <c:numCache>
                <c:formatCode>0%</c:formatCode>
                <c:ptCount val="7"/>
                <c:pt idx="0">
                  <c:v>0.20100000000000001</c:v>
                </c:pt>
                <c:pt idx="1">
                  <c:v>9.7000000000000003E-2</c:v>
                </c:pt>
                <c:pt idx="2">
                  <c:v>0.20300000000000001</c:v>
                </c:pt>
                <c:pt idx="3">
                  <c:v>0.441</c:v>
                </c:pt>
                <c:pt idx="4">
                  <c:v>0.439</c:v>
                </c:pt>
                <c:pt idx="5">
                  <c:v>0.36899999999999999</c:v>
                </c:pt>
                <c:pt idx="6">
                  <c:v>0.63100000000000001</c:v>
                </c:pt>
              </c:numCache>
            </c:numRef>
          </c:val>
          <c:extLst>
            <c:ext xmlns:c16="http://schemas.microsoft.com/office/drawing/2014/chart" uri="{C3380CC4-5D6E-409C-BE32-E72D297353CC}">
              <c16:uniqueId val="{00000001-A123-426C-B0B0-0E9EB229A3C6}"/>
            </c:ext>
          </c:extLst>
        </c:ser>
        <c:dLbls>
          <c:showLegendKey val="0"/>
          <c:showVal val="0"/>
          <c:showCatName val="0"/>
          <c:showSerName val="0"/>
          <c:showPercent val="0"/>
          <c:showBubbleSize val="0"/>
        </c:dLbls>
        <c:gapWidth val="219"/>
        <c:overlap val="-27"/>
        <c:axId val="324435408"/>
        <c:axId val="324435968"/>
      </c:barChart>
      <c:catAx>
        <c:axId val="32443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4435968"/>
        <c:crosses val="autoZero"/>
        <c:auto val="1"/>
        <c:lblAlgn val="ctr"/>
        <c:lblOffset val="100"/>
        <c:noMultiLvlLbl val="0"/>
      </c:catAx>
      <c:valAx>
        <c:axId val="3244359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4435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C6042-4D9B-48B5-9278-E6A216DBB91A}" type="datetimeFigureOut">
              <a:rPr lang="en-US" smtClean="0"/>
              <a:pPr/>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CFD94-5EC6-467A-B5B3-B0F47D4550FD}" type="slidenum">
              <a:rPr lang="en-US" smtClean="0"/>
              <a:pPr/>
              <a:t>‹#›</a:t>
            </a:fld>
            <a:endParaRPr lang="en-US"/>
          </a:p>
        </p:txBody>
      </p:sp>
    </p:spTree>
    <p:extLst>
      <p:ext uri="{BB962C8B-B14F-4D97-AF65-F5344CB8AC3E}">
        <p14:creationId xmlns:p14="http://schemas.microsoft.com/office/powerpoint/2010/main" val="129643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 findings, including:  (5 mins)</a:t>
            </a:r>
          </a:p>
          <a:p>
            <a:r>
              <a:rPr lang="en-US" dirty="0" smtClean="0"/>
              <a:t>o   Notable customer demographics(housing/housed, ethnicity, employment, age)</a:t>
            </a:r>
          </a:p>
          <a:p>
            <a:r>
              <a:rPr lang="en-US" dirty="0" smtClean="0"/>
              <a:t>o   Notable use patterns (time spent, frequency visited, activities, computer use, outreach participation)</a:t>
            </a:r>
          </a:p>
          <a:p>
            <a:r>
              <a:rPr lang="en-US" dirty="0" smtClean="0"/>
              <a:t>§  Diversity of library use</a:t>
            </a:r>
          </a:p>
          <a:p>
            <a:r>
              <a:rPr lang="en-US" dirty="0" smtClean="0"/>
              <a:t>4.       Themes from staff focus groups, including:  (5 mins)</a:t>
            </a:r>
          </a:p>
          <a:p>
            <a:r>
              <a:rPr lang="en-US" dirty="0" smtClean="0"/>
              <a:t>o   Slides with quotes from staff, focusing on the major themes</a:t>
            </a:r>
          </a:p>
          <a:p>
            <a:r>
              <a:rPr lang="en-US" dirty="0" smtClean="0"/>
              <a:t>§  Behaviour Management</a:t>
            </a:r>
          </a:p>
          <a:p>
            <a:r>
              <a:rPr lang="en-US" dirty="0" smtClean="0"/>
              <a:t>§  Safety</a:t>
            </a:r>
          </a:p>
          <a:p>
            <a:r>
              <a:rPr lang="en-US" dirty="0" smtClean="0"/>
              <a:t>§  Wellness</a:t>
            </a:r>
          </a:p>
          <a:p>
            <a:r>
              <a:rPr lang="en-US" dirty="0" smtClean="0"/>
              <a:t>§  Training</a:t>
            </a:r>
          </a:p>
          <a:p>
            <a:r>
              <a:rPr lang="en-US" dirty="0" smtClean="0"/>
              <a:t>§  Community Services</a:t>
            </a:r>
          </a:p>
          <a:p>
            <a:r>
              <a:rPr lang="en-US" dirty="0" smtClean="0"/>
              <a:t>§  Access</a:t>
            </a:r>
          </a:p>
          <a:p>
            <a:r>
              <a:rPr lang="en-US" dirty="0" smtClean="0"/>
              <a:t>o   Differences between managers and staff</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a:t>
            </a:fld>
            <a:endParaRPr lang="en-US"/>
          </a:p>
        </p:txBody>
      </p:sp>
    </p:spTree>
    <p:extLst>
      <p:ext uri="{BB962C8B-B14F-4D97-AF65-F5344CB8AC3E}">
        <p14:creationId xmlns:p14="http://schemas.microsoft.com/office/powerpoint/2010/main" val="1362947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-unemployment rate was higher than with the general population, and there were also significant numbers of people (6%) who were unemployed but not looking for work</a:t>
            </a:r>
          </a:p>
          <a:p>
            <a:endParaRPr lang="en-US" baseline="0" dirty="0" smtClean="0"/>
          </a:p>
          <a:p>
            <a:r>
              <a:rPr lang="en-US" baseline="0" dirty="0" smtClean="0"/>
              <a:t>-Housing tenures were not necessarily </a:t>
            </a:r>
            <a:r>
              <a:rPr lang="en-US" baseline="0" dirty="0" smtClean="0"/>
              <a:t>surprising. According to the census in these areas 55% rent and 45% own –so our numbers are fairly close and reinforce the validity of our data. In addition to the renters and owners, 3</a:t>
            </a:r>
            <a:r>
              <a:rPr lang="en-US" baseline="0" dirty="0" smtClean="0"/>
              <a:t>% were students living with friends or family, and 11% were experiencing homelessness, as I will explain in greater detail on the next slide</a:t>
            </a:r>
            <a:r>
              <a:rPr lang="en-US" baseline="0"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10</a:t>
            </a:fld>
            <a:endParaRPr lang="en-US"/>
          </a:p>
        </p:txBody>
      </p:sp>
    </p:spTree>
    <p:extLst>
      <p:ext uri="{BB962C8B-B14F-4D97-AF65-F5344CB8AC3E}">
        <p14:creationId xmlns:p14="http://schemas.microsoft.com/office/powerpoint/2010/main" val="2219442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t>
            </a:r>
            <a:r>
              <a:rPr lang="en-US" dirty="0" smtClean="0"/>
              <a:t>here are a range of circumstances that can indicate that one is experiencing</a:t>
            </a:r>
            <a:r>
              <a:rPr lang="en-US" baseline="0" dirty="0" smtClean="0"/>
              <a:t> homelessness</a:t>
            </a:r>
          </a:p>
          <a:p>
            <a:r>
              <a:rPr lang="en-US" baseline="0" dirty="0" smtClean="0"/>
              <a:t>	-The provisionally accommodated are those living in temporary housing </a:t>
            </a:r>
          </a:p>
          <a:p>
            <a:r>
              <a:rPr lang="en-US" baseline="0" dirty="0" smtClean="0"/>
              <a:t>		such as a hotel/motel, vehicle, friends or family, or a treatment centre – this made up 64% of participants experiencing homelessness</a:t>
            </a:r>
          </a:p>
          <a:p>
            <a:r>
              <a:rPr lang="en-US" baseline="0" dirty="0" smtClean="0"/>
              <a:t>	-The other two are more self explanatory, so those living in shelters were 28% of those in this graph, whereas unsheltered were 8%.</a:t>
            </a:r>
          </a:p>
          <a:p>
            <a:endParaRPr lang="en-US" baseline="0" dirty="0" smtClean="0"/>
          </a:p>
          <a:p>
            <a:r>
              <a:rPr lang="en-US" baseline="0" dirty="0" smtClean="0"/>
              <a:t>	-One factor to keep in mind is that this survey was taking part in a shoulder season – mostly April and May. It’s likely that the unsheltered figures go up/down depending on season.</a:t>
            </a:r>
            <a:endParaRPr lang="en-US" dirty="0" smtClean="0"/>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11</a:t>
            </a:fld>
            <a:endParaRPr lang="en-US"/>
          </a:p>
        </p:txBody>
      </p:sp>
    </p:spTree>
    <p:extLst>
      <p:ext uri="{BB962C8B-B14F-4D97-AF65-F5344CB8AC3E}">
        <p14:creationId xmlns:p14="http://schemas.microsoft.com/office/powerpoint/2010/main" val="966860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-semi-frequent visits to the library were most</a:t>
            </a:r>
            <a:r>
              <a:rPr lang="en-US" baseline="0" dirty="0" smtClean="0"/>
              <a:t> common, with 38% coming weekly to monthly, and 36% coming more than once weekly.</a:t>
            </a:r>
          </a:p>
          <a:p>
            <a:endParaRPr lang="en-US" baseline="0" dirty="0" smtClean="0"/>
          </a:p>
          <a:p>
            <a:r>
              <a:rPr lang="en-US" baseline="0" dirty="0" smtClean="0"/>
              <a:t>-in terms of time spent, fairly equal parts spent less than one hour and between 1 and 4 hours, with only 3% spending more than 4 hours. </a:t>
            </a:r>
          </a:p>
          <a:p>
            <a:endParaRPr lang="en-US" baseline="0" dirty="0" smtClean="0"/>
          </a:p>
          <a:p>
            <a:r>
              <a:rPr lang="en-US" baseline="0" dirty="0" smtClean="0"/>
              <a:t>-we used these factors to cross-tabulate the data and see trends between different groups.</a:t>
            </a:r>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12</a:t>
            </a:fld>
            <a:endParaRPr lang="en-US"/>
          </a:p>
        </p:txBody>
      </p:sp>
    </p:spTree>
    <p:extLst>
      <p:ext uri="{BB962C8B-B14F-4D97-AF65-F5344CB8AC3E}">
        <p14:creationId xmlns:p14="http://schemas.microsoft.com/office/powerpoint/2010/main" val="313750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look at those customers who do not have access to</a:t>
            </a:r>
            <a:r>
              <a:rPr lang="en-US" baseline="0" dirty="0" smtClean="0"/>
              <a:t> a computer outside of EPL. At the bottom are internal branch codes for different EPL locations; MNA is our downtown central library (as can be seen in the n values, there were 340 participants from Milner)</a:t>
            </a:r>
          </a:p>
          <a:p>
            <a:endParaRPr lang="en-US" baseline="0" dirty="0" smtClean="0"/>
          </a:p>
          <a:p>
            <a:r>
              <a:rPr lang="en-US" baseline="0" dirty="0" smtClean="0"/>
              <a:t>-Of course in 2018, most of us are aware that the digital divide is pronounced in these communities. Still, I think that the numbers are fairly staggering, given job expectations and </a:t>
            </a:r>
            <a:r>
              <a:rPr lang="en-US" baseline="0" dirty="0" smtClean="0"/>
              <a:t>requirements, let alone social expectations in the contemporary world</a:t>
            </a:r>
            <a:endParaRPr lang="en-US" baseline="0" dirty="0" smtClean="0"/>
          </a:p>
          <a:p>
            <a:r>
              <a:rPr lang="en-US" baseline="0" dirty="0" smtClean="0"/>
              <a:t>	-the average across these branches was 21%, so 1 in 5 customers in these branches don’t have a computer other than at EPL.</a:t>
            </a:r>
          </a:p>
          <a:p>
            <a:endParaRPr lang="en-US" baseline="0" dirty="0" smtClean="0"/>
          </a:p>
          <a:p>
            <a:r>
              <a:rPr lang="en-US" baseline="0" dirty="0" smtClean="0"/>
              <a:t>	-also remains a vital advocacy point when speaking with funding partners, to be able to speak about these issues with specificity and </a:t>
            </a:r>
            <a:r>
              <a:rPr lang="en-US" baseline="0" dirty="0" smtClean="0"/>
              <a:t>credibility.</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13</a:t>
            </a:fld>
            <a:endParaRPr lang="en-US"/>
          </a:p>
        </p:txBody>
      </p:sp>
    </p:spTree>
    <p:extLst>
      <p:ext uri="{BB962C8B-B14F-4D97-AF65-F5344CB8AC3E}">
        <p14:creationId xmlns:p14="http://schemas.microsoft.com/office/powerpoint/2010/main" val="74231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these graphs mimic, in a way, the populations in our communities</a:t>
            </a:r>
          </a:p>
          <a:p>
            <a:r>
              <a:rPr lang="en-US" dirty="0" smtClean="0"/>
              <a:t>	-the</a:t>
            </a:r>
            <a:r>
              <a:rPr lang="en-US" baseline="0" dirty="0" smtClean="0"/>
              <a:t> average age of indigenous and visible minority populations are younger across the nation than for Caucasian Canadians</a:t>
            </a:r>
          </a:p>
          <a:p>
            <a:endParaRPr lang="en-US" baseline="0" dirty="0" smtClean="0"/>
          </a:p>
          <a:p>
            <a:r>
              <a:rPr lang="en-US" baseline="0" dirty="0" smtClean="0"/>
              <a:t>-but these differences </a:t>
            </a:r>
            <a:r>
              <a:rPr lang="en-US" baseline="0" dirty="0" smtClean="0"/>
              <a:t>are represented in library activity</a:t>
            </a:r>
            <a:endParaRPr lang="en-US" baseline="0" dirty="0" smtClean="0"/>
          </a:p>
          <a:p>
            <a:r>
              <a:rPr lang="en-US" baseline="0" dirty="0" smtClean="0"/>
              <a:t>	-whereas only 42% of Caucasian participants were younger than 45 years old, nearly ¾ of Indigenous and visible minority participants were under 45</a:t>
            </a:r>
          </a:p>
          <a:p>
            <a:r>
              <a:rPr lang="en-US" baseline="0" dirty="0" smtClean="0"/>
              <a:t>	-we can see from this graph that we are doing a far better job at reaching Indigenous and visible minority youth, in these areas, yet are far less successful at maintaining those patrons as they age</a:t>
            </a:r>
          </a:p>
          <a:p>
            <a:endParaRPr lang="en-US" baseline="0" dirty="0" smtClean="0"/>
          </a:p>
          <a:p>
            <a:r>
              <a:rPr lang="en-US" baseline="0" dirty="0" smtClean="0"/>
              <a:t>-a quick note on library use by ethnicity – while indigenous participants were twice as likely to be daily library users, they were also as likely to be infrequent (monthly or less) </a:t>
            </a:r>
            <a:r>
              <a:rPr lang="en-US" baseline="0" dirty="0" smtClean="0"/>
              <a:t>visitors</a:t>
            </a:r>
          </a:p>
          <a:p>
            <a:endParaRPr lang="en-US" baseline="0" dirty="0" smtClean="0"/>
          </a:p>
          <a:p>
            <a:r>
              <a:rPr lang="en-US" baseline="0" dirty="0" smtClean="0"/>
              <a:t>-finally…I know that this isn’t the best chart type for the dataset, but the others didn’t present well, so please forgive me this indiscretion.</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14</a:t>
            </a:fld>
            <a:endParaRPr lang="en-US"/>
          </a:p>
        </p:txBody>
      </p:sp>
    </p:spTree>
    <p:extLst>
      <p:ext uri="{BB962C8B-B14F-4D97-AF65-F5344CB8AC3E}">
        <p14:creationId xmlns:p14="http://schemas.microsoft.com/office/powerpoint/2010/main" val="146696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Here we can look at use patterns; where we look at library activity between participants who are housed vs. participants who were experiencing homelessness</a:t>
            </a:r>
          </a:p>
          <a:p>
            <a:r>
              <a:rPr lang="en-US" baseline="0" dirty="0" smtClean="0"/>
              <a:t>	-I’ll give you a moment to review this visual</a:t>
            </a:r>
          </a:p>
          <a:p>
            <a:endParaRPr lang="en-US" baseline="0" dirty="0" smtClean="0"/>
          </a:p>
          <a:p>
            <a:r>
              <a:rPr lang="en-US" baseline="0" dirty="0" smtClean="0"/>
              <a:t>We know that our customers engage in a wide variety of activities at the library, but the findings of this survey give us hard data to boost the credibility of those observances.</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-As </a:t>
            </a:r>
            <a:r>
              <a:rPr lang="en-US" dirty="0" smtClean="0"/>
              <a:t>you can see here, participants</a:t>
            </a:r>
            <a:r>
              <a:rPr lang="en-US" baseline="0" dirty="0" smtClean="0"/>
              <a:t> experiencing homelessness engage in quite a wide variety of activities when they come to the library, which we believe counters some stereotypes. </a:t>
            </a:r>
          </a:p>
          <a:p>
            <a:endParaRPr lang="en-US" baseline="0" dirty="0" smtClean="0"/>
          </a:p>
          <a:p>
            <a:r>
              <a:rPr lang="en-US" baseline="0" dirty="0" smtClean="0"/>
              <a:t>		read</a:t>
            </a:r>
          </a:p>
          <a:p>
            <a:r>
              <a:rPr lang="en-US" baseline="0" dirty="0" smtClean="0"/>
              <a:t>		to research</a:t>
            </a:r>
          </a:p>
          <a:p>
            <a:r>
              <a:rPr lang="en-US" baseline="0" dirty="0" smtClean="0"/>
              <a:t>		to study or work. </a:t>
            </a:r>
          </a:p>
          <a:p>
            <a:endParaRPr lang="en-US" baseline="0" dirty="0" smtClean="0"/>
          </a:p>
          <a:p>
            <a:r>
              <a:rPr lang="en-US" baseline="0" dirty="0" smtClean="0"/>
              <a:t>-Notable here are the lower rate of program attendance by participants experiencing homelessness. Despite the fact that these participants tended to spend longer in the library, and visit more frequently, they rarely came to programs. Upon looking at our program offerings, we think that part of the reason for this is that our adult programs are mainly offered in the evenings, when members of this population may be seeking food and shelter for the evening.</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possible that the larger breadth of activities here is due to the longer average length of time spent in the library, but the research did not confirm a causational relationship.</a:t>
            </a:r>
          </a:p>
          <a:p>
            <a:endParaRPr lang="en-US" baseline="0" dirty="0" smtClean="0"/>
          </a:p>
          <a:p>
            <a:r>
              <a:rPr lang="en-US" baseline="0" dirty="0" smtClean="0"/>
              <a:t>-this also confirms other </a:t>
            </a:r>
            <a:r>
              <a:rPr lang="en-US" baseline="0" dirty="0" smtClean="0"/>
              <a:t>research libraries have done with vulnerable populations, </a:t>
            </a:r>
            <a:r>
              <a:rPr lang="en-US" baseline="0" dirty="0" smtClean="0"/>
              <a:t>and this diverse spectrum of use indicates how important we are in the lives of our customers who are experiencing homelessness</a:t>
            </a:r>
            <a:endParaRPr lang="en-US" dirty="0" smtClean="0"/>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15</a:t>
            </a:fld>
            <a:endParaRPr lang="en-US"/>
          </a:p>
        </p:txBody>
      </p:sp>
    </p:spTree>
    <p:extLst>
      <p:ext uri="{BB962C8B-B14F-4D97-AF65-F5344CB8AC3E}">
        <p14:creationId xmlns:p14="http://schemas.microsoft.com/office/powerpoint/2010/main" val="22031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this </a:t>
            </a:r>
            <a:r>
              <a:rPr lang="en-US" baseline="0" dirty="0" smtClean="0"/>
              <a:t>confirmed what was believed by staff, but it’s of great benefit to see hard data.</a:t>
            </a:r>
          </a:p>
          <a:p>
            <a:r>
              <a:rPr lang="en-US" baseline="0" dirty="0" smtClean="0"/>
              <a:t>-it is undeniable that vulnerable populations frequently visit these branches, and make up a greater proportion of in-branch customers than they do of the general Edmonton population</a:t>
            </a:r>
          </a:p>
          <a:p>
            <a:endParaRPr lang="en-US" baseline="0" dirty="0" smtClean="0"/>
          </a:p>
          <a:p>
            <a:r>
              <a:rPr lang="en-US" baseline="0" dirty="0" smtClean="0"/>
              <a:t>-our </a:t>
            </a:r>
            <a:r>
              <a:rPr lang="en-US" baseline="0" dirty="0" smtClean="0"/>
              <a:t>indigenous customers were more likely to both be experiencing homelessness and using our outreach worker program.</a:t>
            </a:r>
          </a:p>
          <a:p>
            <a:endParaRPr lang="en-US" baseline="0" dirty="0" smtClean="0"/>
          </a:p>
          <a:p>
            <a:r>
              <a:rPr lang="en-US" baseline="0" dirty="0" smtClean="0"/>
              <a:t>-remember that these </a:t>
            </a:r>
            <a:r>
              <a:rPr lang="en-US" baseline="0" dirty="0" smtClean="0"/>
              <a:t>are figures specifically at branches with lower socioeconomic indicators, so they will be lower if the library’s 12 other branches were included in the study</a:t>
            </a:r>
          </a:p>
        </p:txBody>
      </p:sp>
      <p:sp>
        <p:nvSpPr>
          <p:cNvPr id="4" name="Slide Number Placeholder 3"/>
          <p:cNvSpPr>
            <a:spLocks noGrp="1"/>
          </p:cNvSpPr>
          <p:nvPr>
            <p:ph type="sldNum" sz="quarter" idx="10"/>
          </p:nvPr>
        </p:nvSpPr>
        <p:spPr/>
        <p:txBody>
          <a:bodyPr/>
          <a:lstStyle/>
          <a:p>
            <a:fld id="{85CCFD94-5EC6-467A-B5B3-B0F47D4550FD}" type="slidenum">
              <a:rPr lang="en-US" smtClean="0"/>
              <a:pPr/>
              <a:t>16</a:t>
            </a:fld>
            <a:endParaRPr lang="en-US"/>
          </a:p>
        </p:txBody>
      </p:sp>
    </p:spTree>
    <p:extLst>
      <p:ext uri="{BB962C8B-B14F-4D97-AF65-F5344CB8AC3E}">
        <p14:creationId xmlns:p14="http://schemas.microsoft.com/office/powerpoint/2010/main" val="167464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20% of youth respondents (under 24) were experiencing</a:t>
            </a:r>
            <a:r>
              <a:rPr lang="en-US" sz="1200" kern="1200" baseline="0" dirty="0" smtClean="0">
                <a:solidFill>
                  <a:schemeClr val="tx1"/>
                </a:solidFill>
                <a:effectLst/>
                <a:latin typeface="+mn-lt"/>
                <a:ea typeface="+mn-ea"/>
                <a:cs typeface="+mn-cs"/>
              </a:rPr>
              <a:t> homelessness; tragically, nearly double average rate for other age groups</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Homeless or socially vulnerable youth “confront many challenges due to their age and development stage that their homeless adult counterparts may not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60% of youth participants spend more than an hour when they come to the library; that’s compared to 43% of all respondents</a:t>
            </a:r>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stereotypes that youth are more connected than adults, youth respondents were the least likely to have access to a computer outside of the library.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Early </a:t>
            </a:r>
            <a:r>
              <a:rPr lang="en-US" sz="1200" kern="1200" dirty="0" smtClean="0">
                <a:solidFill>
                  <a:schemeClr val="tx1"/>
                </a:solidFill>
                <a:effectLst/>
                <a:latin typeface="+mn-lt"/>
                <a:ea typeface="+mn-ea"/>
                <a:cs typeface="+mn-cs"/>
              </a:rPr>
              <a:t>intervention can help reduce the portion of society in the future that are living in socially vulnerable circumstances.</a:t>
            </a:r>
          </a:p>
          <a:p>
            <a:r>
              <a:rPr lang="en-US" sz="1200" kern="1200" baseline="0" dirty="0" smtClean="0">
                <a:solidFill>
                  <a:schemeClr val="tx1"/>
                </a:solidFill>
                <a:effectLst/>
                <a:latin typeface="+mn-lt"/>
                <a:ea typeface="+mn-ea"/>
                <a:cs typeface="+mn-cs"/>
              </a:rPr>
              <a:t>	-there is a gap in service for these communities, and the library seems to be a haven of sorts for youth in these situations</a:t>
            </a:r>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17</a:t>
            </a:fld>
            <a:endParaRPr lang="en-US"/>
          </a:p>
        </p:txBody>
      </p:sp>
    </p:spTree>
    <p:extLst>
      <p:ext uri="{BB962C8B-B14F-4D97-AF65-F5344CB8AC3E}">
        <p14:creationId xmlns:p14="http://schemas.microsoft.com/office/powerpoint/2010/main" val="3969212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CA" b="0" dirty="0" smtClean="0"/>
              <a:t>Gather data and stories to help staff, customers and EPL better understand and engage with marginalized populations using the library. </a:t>
            </a:r>
          </a:p>
          <a:p>
            <a:pPr marL="457200" indent="-457200">
              <a:buFont typeface="Arial" panose="020B0604020202020204" pitchFamily="34" charset="0"/>
              <a:buChar char="•"/>
            </a:pPr>
            <a:r>
              <a:rPr lang="en-CA" b="0" dirty="0" smtClean="0"/>
              <a:t>To gain a better understanding of the issues surrounding individuals living in vulnerable situations which will assist in providing the building blocks leading to an improved skill set for engaging with these individuals.</a:t>
            </a:r>
          </a:p>
          <a:p>
            <a:pPr marL="457200" indent="-457200">
              <a:buFont typeface="Arial" panose="020B0604020202020204" pitchFamily="34" charset="0"/>
              <a:buChar char="•"/>
            </a:pPr>
            <a:r>
              <a:rPr lang="en-CA" b="0" dirty="0" smtClean="0"/>
              <a:t>To indicate areas where additional staff training and/or support could be of assistance.</a:t>
            </a:r>
          </a:p>
          <a:p>
            <a:pPr marL="457200" indent="-457200">
              <a:buFont typeface="Arial" panose="020B0604020202020204" pitchFamily="34" charset="0"/>
              <a:buChar char="•"/>
            </a:pPr>
            <a:r>
              <a:rPr lang="en-CA" b="0" dirty="0" smtClean="0"/>
              <a:t>Help craft a new dialogue with other customers and the general public around library use and the importance and power of </a:t>
            </a:r>
            <a:r>
              <a:rPr lang="en-CA" b="0" u="sng" dirty="0" smtClean="0"/>
              <a:t>free and open public space.</a:t>
            </a:r>
          </a:p>
          <a:p>
            <a:pPr marL="457200" indent="-457200">
              <a:buFont typeface="Arial" panose="020B0604020202020204" pitchFamily="34" charset="0"/>
              <a:buChar char="•"/>
            </a:pPr>
            <a:r>
              <a:rPr lang="en-CA" b="0" dirty="0" smtClean="0"/>
              <a:t>To decrease stigma.</a:t>
            </a:r>
            <a:endParaRPr lang="en-US" b="0" dirty="0" smtClean="0"/>
          </a:p>
          <a:p>
            <a:pPr marL="457200" indent="-457200">
              <a:buFont typeface="Arial" panose="020B0604020202020204" pitchFamily="34" charset="0"/>
              <a:buChar char="•"/>
            </a:pPr>
            <a:endParaRPr lang="en-CA" b="0" dirty="0" smtClean="0"/>
          </a:p>
          <a:p>
            <a:pPr marL="457200" indent="-457200">
              <a:buFont typeface="Arial" panose="020B0604020202020204" pitchFamily="34" charset="0"/>
              <a:buChar char="•"/>
            </a:pPr>
            <a:r>
              <a:rPr lang="en-CA" b="0" dirty="0" smtClean="0"/>
              <a:t>Also, both quantitative and qualitative research</a:t>
            </a:r>
            <a:r>
              <a:rPr lang="en-CA" b="0" baseline="0" dirty="0" smtClean="0"/>
              <a:t> have their strengths, but this is intensely emotional work</a:t>
            </a:r>
          </a:p>
          <a:p>
            <a:pPr marL="914400" lvl="1" indent="-457200">
              <a:buFont typeface="Arial" panose="020B0604020202020204" pitchFamily="34" charset="0"/>
              <a:buChar char="•"/>
            </a:pPr>
            <a:r>
              <a:rPr lang="en-CA" b="0" baseline="0" dirty="0" smtClean="0"/>
              <a:t>As I went through the quantitative data, you’ll notice that observable “facts” have a trickier time at stirring up an emotional response. It’s heartbreaking to see the gaps in access in our society, or to see how many our customers don’t have a reliable shelter in the evening. But just knowing that as a quantitative stat is not nearly as beneficial</a:t>
            </a:r>
          </a:p>
          <a:p>
            <a:pPr marL="914400" lvl="1" indent="-457200">
              <a:buFont typeface="Arial" panose="020B0604020202020204" pitchFamily="34" charset="0"/>
              <a:buChar char="•"/>
            </a:pPr>
            <a:r>
              <a:rPr lang="en-CA" b="0" baseline="0" dirty="0" smtClean="0"/>
              <a:t>We work in professions that value storytelling. Qualitative data (such as that coming from focus groups) gathers much of its power and effectiveness through its stories</a:t>
            </a:r>
          </a:p>
          <a:p>
            <a:pPr marL="914400" lvl="1" indent="-457200">
              <a:buFont typeface="Arial" panose="020B0604020202020204" pitchFamily="34" charset="0"/>
              <a:buChar char="•"/>
            </a:pPr>
            <a:endParaRPr lang="en-CA" b="0" dirty="0" smtClean="0"/>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19</a:t>
            </a:fld>
            <a:endParaRPr lang="en-US"/>
          </a:p>
        </p:txBody>
      </p:sp>
    </p:spTree>
    <p:extLst>
      <p:ext uri="{BB962C8B-B14F-4D97-AF65-F5344CB8AC3E}">
        <p14:creationId xmlns:p14="http://schemas.microsoft.com/office/powerpoint/2010/main" val="205490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20</a:t>
            </a:fld>
            <a:endParaRPr lang="en-US"/>
          </a:p>
        </p:txBody>
      </p:sp>
    </p:spTree>
    <p:extLst>
      <p:ext uri="{BB962C8B-B14F-4D97-AF65-F5344CB8AC3E}">
        <p14:creationId xmlns:p14="http://schemas.microsoft.com/office/powerpoint/2010/main" val="359313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did we embark on this</a:t>
            </a:r>
            <a:r>
              <a:rPr lang="en-US" baseline="0" dirty="0" smtClean="0"/>
              <a:t> project?</a:t>
            </a:r>
          </a:p>
          <a:p>
            <a:endParaRPr lang="en-US" baseline="0" dirty="0" smtClean="0"/>
          </a:p>
          <a:p>
            <a:r>
              <a:rPr lang="en-US" baseline="0" dirty="0" smtClean="0"/>
              <a:t>Don’t capture data on socially vulnerable populations very well – we observe them in the space but don’t know much about how they are using it. They don’t typically answer our online customer satisfaction survey. We think/hope that we are having an impact on their lives but don’t really know what our how much. Idea sparked by a similar survey that Multnomah County library conducted with the Multnomah County department of Human Services.</a:t>
            </a:r>
          </a:p>
          <a:p>
            <a:endParaRPr lang="en-US" baseline="0" dirty="0" smtClean="0"/>
          </a:p>
          <a:p>
            <a:r>
              <a:rPr lang="en-US" baseline="0" dirty="0" smtClean="0"/>
              <a:t>Also had a business plan goal to help staff better serve socially vulnerable populations, so needed data on what staff needed and who these populations were.</a:t>
            </a:r>
          </a:p>
          <a:p>
            <a:endParaRPr lang="en-US" baseline="0" dirty="0" smtClean="0"/>
          </a:p>
          <a:p>
            <a:r>
              <a:rPr lang="en-US" baseline="0" dirty="0" smtClean="0"/>
              <a:t>Big project that we wanted to get right, so approached some external researchers to collaborate with.</a:t>
            </a:r>
            <a:endParaRPr lang="en-US" dirty="0" smtClean="0"/>
          </a:p>
          <a:p>
            <a:endParaRPr lang="en-US" dirty="0" smtClean="0"/>
          </a:p>
          <a:p>
            <a:r>
              <a:rPr lang="en-US" dirty="0" smtClean="0"/>
              <a:t>The research design had 2 components a survey</a:t>
            </a:r>
            <a:r>
              <a:rPr lang="en-US" baseline="0" dirty="0" smtClean="0"/>
              <a:t> administered by volunteers at select branches and a series of focus groups with staff and customers.</a:t>
            </a:r>
            <a:endParaRPr lang="en-US" dirty="0" smtClean="0"/>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a:t>
            </a:fld>
            <a:endParaRPr lang="en-US"/>
          </a:p>
        </p:txBody>
      </p:sp>
    </p:spTree>
    <p:extLst>
      <p:ext uri="{BB962C8B-B14F-4D97-AF65-F5344CB8AC3E}">
        <p14:creationId xmlns:p14="http://schemas.microsoft.com/office/powerpoint/2010/main" val="4086335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that I’m getting into some brief feedback from our staff focus groups, I want to lead with a positive customer comment here that was passed on by a staff </a:t>
            </a:r>
            <a:r>
              <a:rPr lang="en-US" baseline="0" dirty="0" smtClean="0"/>
              <a:t>member</a:t>
            </a:r>
          </a:p>
          <a:p>
            <a:r>
              <a:rPr lang="en-US" baseline="0" dirty="0" smtClean="0"/>
              <a:t>	[read quote]</a:t>
            </a:r>
            <a:endParaRPr lang="en-US" baseline="0" dirty="0" smtClean="0"/>
          </a:p>
          <a:p>
            <a:endParaRPr lang="en-US" baseline="0" dirty="0" smtClean="0"/>
          </a:p>
          <a:p>
            <a:r>
              <a:rPr lang="en-US" baseline="0" dirty="0" smtClean="0"/>
              <a:t>-the focus groups had many positive comments about our staff, and pride they took in the work they were doing</a:t>
            </a:r>
          </a:p>
          <a:p>
            <a:r>
              <a:rPr lang="en-US" baseline="0" dirty="0" smtClean="0"/>
              <a:t>	-many thought we fulfilled a service that couldn’t be found elsewhere, and we were also the first point of contact to help vulnerable populations</a:t>
            </a:r>
          </a:p>
          <a:p>
            <a:endParaRPr lang="en-US" baseline="0" dirty="0" smtClean="0"/>
          </a:p>
          <a:p>
            <a:r>
              <a:rPr lang="en-US" baseline="0" dirty="0" smtClean="0"/>
              <a:t>-I’m stating this to provide balance – as there are many challenges and gaps in services, which I will be focusing on – but there is also pride in the work the library does and great appreciation for it.</a:t>
            </a:r>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21</a:t>
            </a:fld>
            <a:endParaRPr lang="en-US"/>
          </a:p>
        </p:txBody>
      </p:sp>
    </p:spTree>
    <p:extLst>
      <p:ext uri="{BB962C8B-B14F-4D97-AF65-F5344CB8AC3E}">
        <p14:creationId xmlns:p14="http://schemas.microsoft.com/office/powerpoint/2010/main" val="3859355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-Staff </a:t>
            </a:r>
            <a:r>
              <a:rPr lang="en-US" baseline="0" dirty="0" smtClean="0"/>
              <a:t>considered it difficult when customers are repeatedly suspended due to their behaviour</a:t>
            </a:r>
          </a:p>
          <a:p>
            <a:r>
              <a:rPr lang="en-US" baseline="0" dirty="0" smtClean="0"/>
              <a:t>	-by suspending a customer, it is removing a vital space in their lives – these are often the people who spend hours there, daily</a:t>
            </a:r>
          </a:p>
          <a:p>
            <a:r>
              <a:rPr lang="en-US" baseline="0" dirty="0" smtClean="0"/>
              <a:t>	-yet in these cases the customer is having trouble navigating the library’s social expectations, and staff expressed how difficult it is to have a meaningful conversation with the customer when a suspension is on the table</a:t>
            </a:r>
          </a:p>
          <a:p>
            <a:r>
              <a:rPr lang="en-US" baseline="0" dirty="0" smtClean="0"/>
              <a:t>	-an example is that, if you’re caught intoxicated in our spaces, you get an automatic 3 month suspension from the library</a:t>
            </a:r>
          </a:p>
          <a:p>
            <a:r>
              <a:rPr lang="en-US" baseline="0" dirty="0" smtClean="0"/>
              <a:t>		-at this point, we can no longer help connect that person to addictions help; moreover, </a:t>
            </a:r>
            <a:r>
              <a:rPr lang="en-US" baseline="0" dirty="0" smtClean="0"/>
              <a:t>for someone with an addiction, </a:t>
            </a:r>
            <a:r>
              <a:rPr lang="en-US" baseline="0" dirty="0" smtClean="0"/>
              <a:t>they may never be allowed to remain within our space for any length of time.</a:t>
            </a:r>
          </a:p>
          <a:p>
            <a:r>
              <a:rPr lang="en-US" baseline="0" dirty="0" smtClean="0"/>
              <a:t>	-staff also spoke of the difficulty they face in not being able to offer options to the customer if the behaviour has improved</a:t>
            </a:r>
          </a:p>
          <a:p>
            <a:endParaRPr lang="en-US" baseline="0" dirty="0" smtClean="0"/>
          </a:p>
          <a:p>
            <a:r>
              <a:rPr lang="en-US" baseline="0" dirty="0" smtClean="0"/>
              <a:t>-for both emergency situations, or when staff need to contact a health organization or non-profit for help, the procedures aren’t always clear</a:t>
            </a:r>
          </a:p>
          <a:p>
            <a:r>
              <a:rPr lang="en-US" baseline="0" dirty="0" smtClean="0"/>
              <a:t>	-changes occur quickly to contact information, and the process needs to be simplified for staff; they have to act fast to assure customers</a:t>
            </a:r>
          </a:p>
          <a:p>
            <a:r>
              <a:rPr lang="en-US" baseline="0" dirty="0" smtClean="0"/>
              <a:t>	-staff spoke about the need for standardized, system-wide contact procedures for specific incidents</a:t>
            </a:r>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22</a:t>
            </a:fld>
            <a:endParaRPr lang="en-US"/>
          </a:p>
        </p:txBody>
      </p:sp>
    </p:spTree>
    <p:extLst>
      <p:ext uri="{BB962C8B-B14F-4D97-AF65-F5344CB8AC3E}">
        <p14:creationId xmlns:p14="http://schemas.microsoft.com/office/powerpoint/2010/main" val="2553814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 staff stress levels and the concept of burnout came up in multiple focus groups</a:t>
            </a:r>
          </a:p>
          <a:p>
            <a:r>
              <a:rPr lang="en-US" baseline="0" dirty="0" smtClean="0"/>
              <a:t>	-good staff can have trouble sleeping or </a:t>
            </a:r>
            <a:r>
              <a:rPr lang="en-US" baseline="0" dirty="0" smtClean="0"/>
              <a:t>they might relive </a:t>
            </a:r>
            <a:r>
              <a:rPr lang="en-US" baseline="0" dirty="0" smtClean="0"/>
              <a:t>difficult </a:t>
            </a:r>
            <a:r>
              <a:rPr lang="en-US" baseline="0" dirty="0" smtClean="0"/>
              <a:t>scenarios in their minds</a:t>
            </a:r>
            <a:endParaRPr lang="en-US" baseline="0" dirty="0" smtClean="0"/>
          </a:p>
          <a:p>
            <a:r>
              <a:rPr lang="en-US" baseline="0" dirty="0" smtClean="0"/>
              <a:t>	-individual situations </a:t>
            </a:r>
            <a:r>
              <a:rPr lang="en-US" baseline="0" dirty="0" smtClean="0"/>
              <a:t>often don’t </a:t>
            </a:r>
            <a:r>
              <a:rPr lang="en-US" baseline="0" dirty="0" smtClean="0"/>
              <a:t>cause alarm </a:t>
            </a:r>
            <a:r>
              <a:rPr lang="en-US" baseline="0" dirty="0" smtClean="0"/>
              <a:t>in isolation, </a:t>
            </a:r>
            <a:r>
              <a:rPr lang="en-US" baseline="0" dirty="0" smtClean="0"/>
              <a:t>but the concept of a “last straw” was raised</a:t>
            </a:r>
          </a:p>
          <a:p>
            <a:endParaRPr lang="en-US" baseline="0" dirty="0" smtClean="0"/>
          </a:p>
          <a:p>
            <a:r>
              <a:rPr lang="en-US" baseline="0" dirty="0" smtClean="0"/>
              <a:t>-EPL uses an external contractor for the Employee &amp; Family assistance program, and specific feedback was raised on mental health and trauma supports available to staff</a:t>
            </a:r>
          </a:p>
          <a:p>
            <a:r>
              <a:rPr lang="en-US" baseline="0" dirty="0" smtClean="0"/>
              <a:t>	-there is interest among managers in how staff are using the services</a:t>
            </a:r>
          </a:p>
          <a:p>
            <a:r>
              <a:rPr lang="en-US" baseline="0" dirty="0" smtClean="0"/>
              <a:t>	-moreover, the counselling services are only open for weekdays; how are they supported when crisis occurs on evenings or weekends?</a:t>
            </a:r>
          </a:p>
          <a:p>
            <a:r>
              <a:rPr lang="en-US" baseline="0" dirty="0" smtClean="0"/>
              <a:t>	-there is not quiet space for staff to have a telephone appointment while at work</a:t>
            </a:r>
          </a:p>
          <a:p>
            <a:r>
              <a:rPr lang="en-US" baseline="0" dirty="0" smtClean="0"/>
              <a:t>	</a:t>
            </a:r>
            <a:r>
              <a:rPr lang="en-US" baseline="0" dirty="0" smtClean="0"/>
              <a:t>-another question was raised: how </a:t>
            </a:r>
            <a:r>
              <a:rPr lang="en-US" baseline="0" dirty="0" smtClean="0"/>
              <a:t>are we relieving staff </a:t>
            </a:r>
            <a:r>
              <a:rPr lang="en-US" baseline="0" dirty="0" smtClean="0"/>
              <a:t>from certain </a:t>
            </a:r>
            <a:r>
              <a:rPr lang="en-US" baseline="0" dirty="0" smtClean="0"/>
              <a:t>duties while keeping </a:t>
            </a:r>
            <a:r>
              <a:rPr lang="en-US" baseline="0" dirty="0" smtClean="0"/>
              <a:t>their situation </a:t>
            </a:r>
            <a:r>
              <a:rPr lang="en-US" baseline="0" dirty="0" smtClean="0"/>
              <a:t>confidential?</a:t>
            </a:r>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23</a:t>
            </a:fld>
            <a:endParaRPr lang="en-US"/>
          </a:p>
        </p:txBody>
      </p:sp>
    </p:spTree>
    <p:extLst>
      <p:ext uri="{BB962C8B-B14F-4D97-AF65-F5344CB8AC3E}">
        <p14:creationId xmlns:p14="http://schemas.microsoft.com/office/powerpoint/2010/main" val="2576779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-training for mental health first aid was considered helpful; and in some ways is the most vital</a:t>
            </a:r>
          </a:p>
          <a:p>
            <a:r>
              <a:rPr lang="en-US" baseline="0" dirty="0" smtClean="0"/>
              <a:t>	-unlike other job functions, </a:t>
            </a:r>
            <a:r>
              <a:rPr lang="en-US" baseline="0" dirty="0" smtClean="0"/>
              <a:t>this deals </a:t>
            </a:r>
            <a:r>
              <a:rPr lang="en-US" baseline="0" dirty="0" smtClean="0"/>
              <a:t>with </a:t>
            </a:r>
            <a:r>
              <a:rPr lang="en-US" baseline="0" dirty="0" smtClean="0"/>
              <a:t>situations that really add </a:t>
            </a:r>
            <a:r>
              <a:rPr lang="en-US" baseline="0" dirty="0" smtClean="0"/>
              <a:t>to staff stress</a:t>
            </a:r>
          </a:p>
          <a:p>
            <a:r>
              <a:rPr lang="en-US" baseline="0" dirty="0" smtClean="0"/>
              <a:t>	</a:t>
            </a:r>
            <a:r>
              <a:rPr lang="en-US" baseline="0" dirty="0" smtClean="0"/>
              <a:t>-mental health first aid was said to </a:t>
            </a:r>
            <a:r>
              <a:rPr lang="en-US" baseline="0" dirty="0" smtClean="0"/>
              <a:t>be offered fairly infrequently, and there might be limits on how many staff can attend from each branch</a:t>
            </a:r>
          </a:p>
          <a:p>
            <a:r>
              <a:rPr lang="en-US" baseline="0" dirty="0" smtClean="0"/>
              <a:t>		-at some branches, every staff member should have </a:t>
            </a:r>
            <a:r>
              <a:rPr lang="en-US" baseline="0" dirty="0" smtClean="0"/>
              <a:t>this </a:t>
            </a:r>
            <a:r>
              <a:rPr lang="en-US" baseline="0" dirty="0" smtClean="0"/>
              <a:t>training</a:t>
            </a:r>
          </a:p>
          <a:p>
            <a:r>
              <a:rPr lang="en-US" baseline="0" dirty="0" smtClean="0"/>
              <a:t>	-staff </a:t>
            </a:r>
            <a:r>
              <a:rPr lang="en-US" baseline="0" dirty="0" smtClean="0"/>
              <a:t>also felt </a:t>
            </a:r>
            <a:r>
              <a:rPr lang="en-US" baseline="0" dirty="0" smtClean="0"/>
              <a:t>that they needed regular refreshers for this training</a:t>
            </a:r>
          </a:p>
          <a:p>
            <a:r>
              <a:rPr lang="en-US" baseline="0" dirty="0" smtClean="0"/>
              <a:t>	-mental health first aid was also considered in the sense that a full understanding of underlying issues such as cognitive functions, effects of trauma and social development is needed by staff in order to help them to compassionately assist customers.</a:t>
            </a:r>
          </a:p>
          <a:p>
            <a:endParaRPr lang="en-US" baseline="0" dirty="0" smtClean="0"/>
          </a:p>
          <a:p>
            <a:r>
              <a:rPr lang="en-US" baseline="0" dirty="0" smtClean="0"/>
              <a:t>-it was interesting to see that our library assistants expressed compassion for the difficult situations Outreach Workers must be put into, and the significance of situations that they deal with, on a daily basis. On the flipside, Outreach Workers were concerned for the lack of peer support structures available to Library Assistants – as they saw it, they worked in a tight, close-knit team, whereas </a:t>
            </a:r>
            <a:r>
              <a:rPr lang="en-US" baseline="0" dirty="0" smtClean="0"/>
              <a:t>Library Assistants </a:t>
            </a:r>
            <a:r>
              <a:rPr lang="en-US" baseline="0" dirty="0" smtClean="0"/>
              <a:t>often have shifts/breaks that have them working with different people all the time.</a:t>
            </a:r>
          </a:p>
          <a:p>
            <a:r>
              <a:rPr lang="en-US" baseline="0" dirty="0" smtClean="0"/>
              <a:t>	-they also showed interest in collaborating more, and gaining greater understanding of the scope of each other’s work</a:t>
            </a:r>
          </a:p>
          <a:p>
            <a:endParaRPr lang="en-US" baseline="0" dirty="0" smtClean="0"/>
          </a:p>
          <a:p>
            <a:r>
              <a:rPr lang="en-US" baseline="0" dirty="0" smtClean="0"/>
              <a:t>-Managers questioned whether our current hiring practices were appropriate to determine the right staff for 21</a:t>
            </a:r>
            <a:r>
              <a:rPr lang="en-US" baseline="30000" dirty="0" smtClean="0"/>
              <a:t>st</a:t>
            </a:r>
            <a:r>
              <a:rPr lang="en-US" baseline="0" dirty="0" smtClean="0"/>
              <a:t> century urban library work</a:t>
            </a:r>
          </a:p>
          <a:p>
            <a:r>
              <a:rPr lang="en-US" baseline="0" dirty="0" smtClean="0"/>
              <a:t>	-job descriptions might not reflect the new reality of working in our buildings</a:t>
            </a:r>
          </a:p>
          <a:p>
            <a:r>
              <a:rPr lang="en-US" baseline="0" dirty="0" smtClean="0"/>
              <a:t>	-need to give them a realistic job preview, be clear on potential challenges, as the cost of an unsuccessful hire is significant to the organization</a:t>
            </a:r>
          </a:p>
          <a:p>
            <a:r>
              <a:rPr lang="en-US" baseline="0" dirty="0" smtClean="0"/>
              <a:t>		-at this point it should be eminently obvious that most of our roles are service jobs, and require far more than </a:t>
            </a:r>
            <a:r>
              <a:rPr lang="en-US" baseline="0" dirty="0" smtClean="0"/>
              <a:t>a passion </a:t>
            </a:r>
            <a:r>
              <a:rPr lang="en-US" baseline="0" dirty="0" smtClean="0"/>
              <a:t>for literature; but it isn’t </a:t>
            </a:r>
            <a:r>
              <a:rPr lang="en-US" baseline="0" dirty="0" smtClean="0"/>
              <a:t>always something applicants truly understand</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24</a:t>
            </a:fld>
            <a:endParaRPr lang="en-US"/>
          </a:p>
        </p:txBody>
      </p:sp>
    </p:spTree>
    <p:extLst>
      <p:ext uri="{BB962C8B-B14F-4D97-AF65-F5344CB8AC3E}">
        <p14:creationId xmlns:p14="http://schemas.microsoft.com/office/powerpoint/2010/main" val="4204667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25</a:t>
            </a:fld>
            <a:endParaRPr lang="en-US"/>
          </a:p>
        </p:txBody>
      </p:sp>
    </p:spTree>
    <p:extLst>
      <p:ext uri="{BB962C8B-B14F-4D97-AF65-F5344CB8AC3E}">
        <p14:creationId xmlns:p14="http://schemas.microsoft.com/office/powerpoint/2010/main" val="3770971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-Recruited</a:t>
            </a:r>
            <a:r>
              <a:rPr lang="en-CA" baseline="0" dirty="0" smtClean="0"/>
              <a:t> through outreach workers – challenging to get people to show up </a:t>
            </a:r>
            <a:endParaRPr lang="en-CA" baseline="0" dirty="0" smtClean="0"/>
          </a:p>
          <a:p>
            <a:r>
              <a:rPr lang="en-CA" baseline="0" dirty="0" smtClean="0"/>
              <a:t>-</a:t>
            </a:r>
            <a:r>
              <a:rPr lang="en-CA" baseline="0" dirty="0" smtClean="0"/>
              <a:t>Timing critical – for shelter users can’t be too late as they need to line up by later afternoon.</a:t>
            </a:r>
          </a:p>
          <a:p>
            <a:r>
              <a:rPr lang="en-CA" baseline="0" dirty="0" smtClean="0"/>
              <a:t>-But for youth, around supper was the right timing.</a:t>
            </a:r>
          </a:p>
          <a:p>
            <a:r>
              <a:rPr lang="en-CA" baseline="0" dirty="0" smtClean="0"/>
              <a:t>-incentive is always important for focus groups but being a public institution, there are </a:t>
            </a:r>
            <a:r>
              <a:rPr lang="en-CA" baseline="0" dirty="0" smtClean="0"/>
              <a:t>limitations to what we can offer</a:t>
            </a:r>
            <a:endParaRPr lang="en-CA" baseline="0" dirty="0" smtClean="0"/>
          </a:p>
          <a:p>
            <a:r>
              <a:rPr lang="en-CA" baseline="0" dirty="0" smtClean="0"/>
              <a:t>	-again, I would say that all research participants should be respected and thanked for devoting their time and thoughts</a:t>
            </a:r>
          </a:p>
          <a:p>
            <a:r>
              <a:rPr lang="en-CA" baseline="0" dirty="0" smtClean="0"/>
              <a:t>		-but for these groups, I would argue it’s more important. </a:t>
            </a:r>
          </a:p>
          <a:p>
            <a:r>
              <a:rPr lang="en-CA" baseline="0" dirty="0" smtClean="0"/>
              <a:t>		-many of them have reasons to distrust authority or anything structured in this sense</a:t>
            </a:r>
          </a:p>
          <a:p>
            <a:r>
              <a:rPr lang="en-CA" baseline="0" dirty="0" smtClean="0"/>
              <a:t>		-asking them to be vulnerable and exposed in this type of setting is asking a lot. It’s important to thank them adequately and appropriately for their time</a:t>
            </a:r>
            <a:endParaRPr lang="en-CA" dirty="0" smtClean="0"/>
          </a:p>
          <a:p>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26</a:t>
            </a:fld>
            <a:endParaRPr lang="en-US"/>
          </a:p>
        </p:txBody>
      </p:sp>
    </p:spTree>
    <p:extLst>
      <p:ext uri="{BB962C8B-B14F-4D97-AF65-F5344CB8AC3E}">
        <p14:creationId xmlns:p14="http://schemas.microsoft.com/office/powerpoint/2010/main" val="176760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1"/>
            <a:r>
              <a:rPr lang="en-US" dirty="0" smtClean="0"/>
              <a:t>Need for a quiet space to read or </a:t>
            </a:r>
            <a:r>
              <a:rPr lang="en-US" i="1" dirty="0" smtClean="0"/>
              <a:t>“just chill”</a:t>
            </a:r>
          </a:p>
          <a:p>
            <a:pPr lvl="1"/>
            <a:r>
              <a:rPr lang="en-US" dirty="0" smtClean="0"/>
              <a:t>Availability of public washrooms; </a:t>
            </a:r>
            <a:r>
              <a:rPr lang="en-US" i="1" dirty="0" smtClean="0"/>
              <a:t>They need to understand just how many people they are servicing here”</a:t>
            </a:r>
          </a:p>
          <a:p>
            <a:endParaRPr lang="en-CA" dirty="0" smtClean="0"/>
          </a:p>
          <a:p>
            <a:r>
              <a:rPr lang="en-US" dirty="0" smtClean="0"/>
              <a:t>Computer use</a:t>
            </a:r>
          </a:p>
          <a:p>
            <a:pPr lvl="1"/>
            <a:r>
              <a:rPr lang="en-US" dirty="0" smtClean="0"/>
              <a:t>Keeping in touch with family and friends via social media</a:t>
            </a:r>
          </a:p>
          <a:p>
            <a:pPr lvl="1"/>
            <a:r>
              <a:rPr lang="en-US" dirty="0" smtClean="0"/>
              <a:t>Job searching</a:t>
            </a:r>
          </a:p>
          <a:p>
            <a:pPr lvl="1"/>
            <a:r>
              <a:rPr lang="en-US" dirty="0" smtClean="0"/>
              <a:t>Conflict about video game usage and monopolizing computer space.</a:t>
            </a:r>
            <a:endParaRPr lang="en-CA" dirty="0" smtClean="0"/>
          </a:p>
          <a:p>
            <a:endParaRPr lang="en-CA" dirty="0" smtClean="0"/>
          </a:p>
          <a:p>
            <a:r>
              <a:rPr lang="en-US" i="1" dirty="0" smtClean="0"/>
              <a:t>No sleeping policy</a:t>
            </a:r>
          </a:p>
          <a:p>
            <a:pPr lvl="1"/>
            <a:r>
              <a:rPr lang="en-US" dirty="0" smtClean="0"/>
              <a:t>Overall agreement with this new policy;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Perception of physical safety within the library; </a:t>
            </a:r>
            <a:r>
              <a:rPr lang="en-US" i="1" dirty="0" smtClean="0"/>
              <a:t>“It’s a safer place.  I’m not saying it’s the safest place but it’s safer”</a:t>
            </a:r>
            <a:r>
              <a:rPr lang="en-US" b="0" i="1" dirty="0" smtClean="0"/>
              <a:t> “When they were allowing sleeping in there, the seats were all taken up and you could see, it was a rough crowd”.</a:t>
            </a:r>
            <a:endParaRPr lang="en-CA" b="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lvl="0"/>
            <a:r>
              <a:rPr lang="en-US" dirty="0" smtClean="0"/>
              <a:t>Staff</a:t>
            </a:r>
            <a:r>
              <a:rPr lang="en-US" dirty="0" smtClean="0"/>
              <a:t>:</a:t>
            </a:r>
            <a:r>
              <a:rPr lang="en-US" baseline="0" dirty="0" smtClean="0"/>
              <a:t>  </a:t>
            </a:r>
          </a:p>
          <a:p>
            <a:pPr lvl="1"/>
            <a:r>
              <a:rPr lang="en-US" dirty="0" smtClean="0"/>
              <a:t>In general, </a:t>
            </a:r>
            <a:r>
              <a:rPr lang="en-US" dirty="0" smtClean="0"/>
              <a:t>feedback was</a:t>
            </a:r>
            <a:r>
              <a:rPr lang="en-US" baseline="0" dirty="0" smtClean="0"/>
              <a:t> </a:t>
            </a:r>
            <a:r>
              <a:rPr lang="en-US" dirty="0" smtClean="0"/>
              <a:t>positive </a:t>
            </a:r>
            <a:r>
              <a:rPr lang="en-US" dirty="0" smtClean="0"/>
              <a:t>in nature; </a:t>
            </a:r>
            <a:r>
              <a:rPr lang="en-US" i="1" dirty="0" smtClean="0"/>
              <a:t>“almost everyone is pleasant, courteous and solicitous”.</a:t>
            </a:r>
          </a:p>
          <a:p>
            <a:pPr lvl="1"/>
            <a:r>
              <a:rPr lang="en-US" dirty="0" smtClean="0"/>
              <a:t>Some underlying suggesting that not every staff member was helpful and friendly; </a:t>
            </a:r>
            <a:r>
              <a:rPr lang="en-US" i="1" dirty="0" smtClean="0"/>
              <a:t>“there’s other floor staff there that I avoid, if I can go to somebody else, I do” </a:t>
            </a:r>
          </a:p>
          <a:p>
            <a:pPr lvl="0"/>
            <a:r>
              <a:rPr lang="en-US" b="1" i="0" dirty="0" smtClean="0"/>
              <a:t>Some</a:t>
            </a:r>
            <a:r>
              <a:rPr lang="en-US" b="1" i="0" baseline="0" dirty="0" smtClean="0"/>
              <a:t> High Expectations though.</a:t>
            </a:r>
            <a:endParaRPr lang="en-US" b="1" i="0" dirty="0" smtClean="0"/>
          </a:p>
          <a:p>
            <a:pPr lvl="0"/>
            <a:r>
              <a:rPr lang="en-US" dirty="0" smtClean="0"/>
              <a:t>Observation of medical emergencies in library and staff preparedness; </a:t>
            </a:r>
            <a:r>
              <a:rPr lang="en-US" i="1" dirty="0" smtClean="0"/>
              <a:t>“I’m not asking them to be paramedics.  But just an understanding that some of the types of diseases they many come across.. and incidences like that in medical nature need to be taught to them”</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27</a:t>
            </a:fld>
            <a:endParaRPr lang="en-US"/>
          </a:p>
        </p:txBody>
      </p:sp>
    </p:spTree>
    <p:extLst>
      <p:ext uri="{BB962C8B-B14F-4D97-AF65-F5344CB8AC3E}">
        <p14:creationId xmlns:p14="http://schemas.microsoft.com/office/powerpoint/2010/main" val="2602082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-they spoke to the variety of children’s programming that they see offered, and yet want things at the library that can enrich their lives</a:t>
            </a:r>
          </a:p>
          <a:p>
            <a:r>
              <a:rPr lang="en-US" baseline="0" dirty="0" smtClean="0"/>
              <a:t>	-more free movie nights, creative writing classes and programs for seniors were raised</a:t>
            </a:r>
          </a:p>
          <a:p>
            <a:r>
              <a:rPr lang="en-US" dirty="0" smtClean="0"/>
              <a:t>-our</a:t>
            </a:r>
            <a:r>
              <a:rPr lang="en-US" baseline="0" dirty="0" smtClean="0"/>
              <a:t> customers spoke about improving their skills through volunteering</a:t>
            </a:r>
          </a:p>
          <a:p>
            <a:r>
              <a:rPr lang="en-US" baseline="0" dirty="0" smtClean="0"/>
              <a:t>	-particularly, they spoke to using their strengths for good – they know resources, how to source things like hot meals, and would be able to apply that knowledge</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28</a:t>
            </a:fld>
            <a:endParaRPr lang="en-US"/>
          </a:p>
        </p:txBody>
      </p:sp>
    </p:spTree>
    <p:extLst>
      <p:ext uri="{BB962C8B-B14F-4D97-AF65-F5344CB8AC3E}">
        <p14:creationId xmlns:p14="http://schemas.microsoft.com/office/powerpoint/2010/main" val="2370447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Aged </a:t>
            </a:r>
            <a:r>
              <a:rPr lang="en-US" baseline="0" dirty="0" smtClean="0"/>
              <a:t>15-24, which is a bit older than the youth in this photo…but I liked it. You can see one of our staff showing off her moves in the middle there.</a:t>
            </a:r>
            <a:endParaRPr lang="en-US" baseline="0" dirty="0" smtClean="0"/>
          </a:p>
          <a:p>
            <a:endParaRPr lang="en-US" baseline="0" dirty="0" smtClean="0"/>
          </a:p>
          <a:p>
            <a:pPr lvl="1"/>
            <a:r>
              <a:rPr lang="en-US" dirty="0" smtClean="0"/>
              <a:t>Free and safe public space:</a:t>
            </a:r>
          </a:p>
          <a:p>
            <a:pPr lvl="2"/>
            <a:r>
              <a:rPr lang="en-US" i="1" dirty="0" smtClean="0"/>
              <a:t>“the spot to meet people”</a:t>
            </a:r>
          </a:p>
          <a:p>
            <a:pPr lvl="2"/>
            <a:r>
              <a:rPr lang="en-US" i="1" dirty="0" smtClean="0"/>
              <a:t>“a place to seek shelter when it’s cold outside [because] its warm in here”</a:t>
            </a:r>
            <a:endParaRPr lang="en-US" dirty="0" smtClean="0"/>
          </a:p>
          <a:p>
            <a:pPr lvl="1"/>
            <a:r>
              <a:rPr lang="en-US" dirty="0" smtClean="0"/>
              <a:t>Outreach workers</a:t>
            </a:r>
          </a:p>
          <a:p>
            <a:pPr lvl="2"/>
            <a:r>
              <a:rPr lang="en-US" dirty="0" smtClean="0"/>
              <a:t>Assistance with housing, employment, obtaining ID, income support, recreational activities, nutritional support (snacks and food donations), health care advocacy and referral, subsidy programs &amp; mental health programs.</a:t>
            </a:r>
          </a:p>
          <a:p>
            <a:pPr lvl="3"/>
            <a:r>
              <a:rPr lang="en-US" i="1" dirty="0" smtClean="0"/>
              <a:t>“without (outreach worker’s name) and the workers here we’d probably still be on the street…”</a:t>
            </a:r>
          </a:p>
          <a:p>
            <a:pPr lvl="3"/>
            <a:r>
              <a:rPr lang="en-US" i="1" dirty="0" smtClean="0"/>
              <a:t>“They will assist you…they will take you there  [service] and help you if you have bad anxieties like I do”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29</a:t>
            </a:fld>
            <a:endParaRPr lang="en-US"/>
          </a:p>
        </p:txBody>
      </p:sp>
    </p:spTree>
    <p:extLst>
      <p:ext uri="{BB962C8B-B14F-4D97-AF65-F5344CB8AC3E}">
        <p14:creationId xmlns:p14="http://schemas.microsoft.com/office/powerpoint/2010/main" val="3261300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r>
              <a:rPr lang="en-US" baseline="0" smtClean="0"/>
              <a:t>read quote]</a:t>
            </a:r>
          </a:p>
          <a:p>
            <a:endParaRPr lang="en-US" baseline="0" dirty="0" smtClean="0"/>
          </a:p>
          <a:p>
            <a:r>
              <a:rPr lang="en-US" baseline="0" dirty="0" smtClean="0"/>
              <a:t>-our Outreach Workers received tons of praise from the respondents, and they would mention making special trips to see a specific outreach worker</a:t>
            </a:r>
          </a:p>
          <a:p>
            <a:endParaRPr lang="en-US" baseline="0" dirty="0" smtClean="0"/>
          </a:p>
          <a:p>
            <a:r>
              <a:rPr lang="en-US" baseline="0" dirty="0" smtClean="0"/>
              <a:t>-even commented on how difficult it must be for customer service staff to respond to the needs of diverse user groups. Kudos!</a:t>
            </a:r>
            <a:endParaRPr lang="en-US" dirty="0" smtClean="0"/>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30</a:t>
            </a:fld>
            <a:endParaRPr lang="en-US"/>
          </a:p>
        </p:txBody>
      </p:sp>
    </p:spTree>
    <p:extLst>
      <p:ext uri="{BB962C8B-B14F-4D97-AF65-F5344CB8AC3E}">
        <p14:creationId xmlns:p14="http://schemas.microsoft.com/office/powerpoint/2010/main" val="133760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b="0" dirty="0" smtClean="0"/>
              <a:t>Library staff are often the first to recognize the needs of the users.</a:t>
            </a:r>
          </a:p>
          <a:p>
            <a:pPr marL="457200" indent="-457200">
              <a:buFont typeface="Arial" panose="020B0604020202020204" pitchFamily="34" charset="0"/>
              <a:buChar char="•"/>
            </a:pPr>
            <a:r>
              <a:rPr lang="en-US" b="0" dirty="0" smtClean="0"/>
              <a:t>Increased usage by socially vulnerable users.</a:t>
            </a:r>
          </a:p>
          <a:p>
            <a:pPr marL="457200" indent="-457200">
              <a:buFont typeface="Arial" panose="020B0604020202020204" pitchFamily="34" charset="0"/>
              <a:buChar char="•"/>
            </a:pPr>
            <a:r>
              <a:rPr lang="en-US" b="0" dirty="0" smtClean="0"/>
              <a:t>Are library staff feeling prepared to address the needs of socially vulnerable users?</a:t>
            </a:r>
          </a:p>
          <a:p>
            <a:pPr marL="457200" indent="-457200">
              <a:buFont typeface="Arial" panose="020B0604020202020204" pitchFamily="34" charset="0"/>
              <a:buChar char="•"/>
            </a:pPr>
            <a:r>
              <a:rPr lang="en-US" b="0" dirty="0" smtClean="0"/>
              <a:t>Are library staff understanding how socially vulnerable users utilize library space and resources?</a:t>
            </a:r>
          </a:p>
          <a:p>
            <a:pPr marL="457200" indent="-457200">
              <a:buFont typeface="Arial" panose="020B0604020202020204" pitchFamily="34" charset="0"/>
              <a:buChar char="•"/>
            </a:pPr>
            <a:r>
              <a:rPr lang="en-US" b="0" dirty="0" smtClean="0"/>
              <a:t>How can services be improved?</a:t>
            </a:r>
          </a:p>
          <a:p>
            <a:pPr marL="457200" indent="-457200">
              <a:buFont typeface="Arial" panose="020B0604020202020204" pitchFamily="34" charset="0"/>
              <a:buChar char="•"/>
            </a:pPr>
            <a:r>
              <a:rPr lang="en-US" b="0" dirty="0" smtClean="0"/>
              <a:t>How can the “non-traditional” role of the library be explained to staff and the general public?</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a:t>
            </a:fld>
            <a:endParaRPr lang="en-US"/>
          </a:p>
        </p:txBody>
      </p:sp>
    </p:spTree>
    <p:extLst>
      <p:ext uri="{BB962C8B-B14F-4D97-AF65-F5344CB8AC3E}">
        <p14:creationId xmlns:p14="http://schemas.microsoft.com/office/powerpoint/2010/main" val="620566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CCFD94-5EC6-467A-B5B3-B0F47D4550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0821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i="1" dirty="0" smtClean="0"/>
              <a:t>Staff Support</a:t>
            </a:r>
          </a:p>
          <a:p>
            <a:r>
              <a:rPr lang="en-US" dirty="0" smtClean="0"/>
              <a:t>Staff focus groups indicated that EPL needs to consider new models to support staff who have witnessed or experienced trauma. New approaches should improve staff wellness and avoid problematic responses brought on by desensitization. Recommendations include:</a:t>
            </a:r>
          </a:p>
          <a:p>
            <a:r>
              <a:rPr lang="en-US" dirty="0" smtClean="0"/>
              <a:t> </a:t>
            </a:r>
          </a:p>
          <a:p>
            <a:pPr lvl="0"/>
            <a:r>
              <a:rPr lang="en-CA" dirty="0" smtClean="0"/>
              <a:t>Continue to explore how branch staff can be more integrated into the Service Framework for Outreach Workers. </a:t>
            </a:r>
            <a:r>
              <a:rPr lang="en-CA" i="1" dirty="0" smtClean="0"/>
              <a:t>ESQ Manager 2017 action. (new)</a:t>
            </a:r>
            <a:endParaRPr lang="en-US" dirty="0" smtClean="0"/>
          </a:p>
          <a:p>
            <a:pPr lvl="0"/>
            <a:r>
              <a:rPr lang="en-CA" dirty="0" smtClean="0"/>
              <a:t>Explore what other “caring” professions do to address potential high stress levels. </a:t>
            </a:r>
            <a:r>
              <a:rPr lang="en-CA" i="1" dirty="0" smtClean="0"/>
              <a:t>Discovery Services 2017 action. (new)</a:t>
            </a:r>
            <a:endParaRPr lang="en-US" dirty="0" smtClean="0"/>
          </a:p>
          <a:p>
            <a:pPr lvl="2"/>
            <a:r>
              <a:rPr lang="en-CA" dirty="0" smtClean="0"/>
              <a:t>Understand and develop a strategy to address staff stress. </a:t>
            </a:r>
            <a:endParaRPr lang="en-US" dirty="0" smtClean="0"/>
          </a:p>
          <a:p>
            <a:pPr lvl="3"/>
            <a:r>
              <a:rPr lang="en-CA" b="1" dirty="0" smtClean="0"/>
              <a:t>Investigate peer support models for library assistants.</a:t>
            </a:r>
            <a:r>
              <a:rPr lang="en-CA" dirty="0" smtClean="0"/>
              <a:t> Outreach workers commented on how vital it is to work with supportive team members with whom they can debrief and suggested this models for LAs. </a:t>
            </a:r>
            <a:r>
              <a:rPr lang="en-CA" i="1" dirty="0" smtClean="0"/>
              <a:t>Discovery Services 2017 action. (new)</a:t>
            </a:r>
            <a:endParaRPr lang="en-US" dirty="0" smtClean="0"/>
          </a:p>
          <a:p>
            <a:pPr lvl="3"/>
            <a:r>
              <a:rPr lang="en-CA" b="1" dirty="0" smtClean="0"/>
              <a:t>Investigate frequency of managers staying after hours to assist socially vulnerable customers or address other issues.</a:t>
            </a:r>
            <a:r>
              <a:rPr lang="en-CA" dirty="0" smtClean="0"/>
              <a:t> </a:t>
            </a:r>
            <a:r>
              <a:rPr lang="en-CA" i="1" dirty="0" smtClean="0"/>
              <a:t>Executive Director, Customer Experience 2017 action</a:t>
            </a:r>
            <a:r>
              <a:rPr lang="en-CA" sz="800" dirty="0" smtClean="0"/>
              <a:t>  </a:t>
            </a:r>
            <a:r>
              <a:rPr lang="en-CA" i="1" dirty="0" smtClean="0"/>
              <a:t>. (new)</a:t>
            </a:r>
            <a:r>
              <a:rPr lang="en-CA" sz="800" dirty="0" smtClean="0"/>
              <a:t> </a:t>
            </a:r>
            <a:endParaRPr lang="en-US" dirty="0" smtClean="0"/>
          </a:p>
          <a:p>
            <a:pPr lvl="2"/>
            <a:r>
              <a:rPr lang="en-CA" b="1" dirty="0" smtClean="0"/>
              <a:t>Investigate City of Edmonton and Edmonton Police Services response to staff stress.</a:t>
            </a:r>
            <a:r>
              <a:rPr lang="en-CA" dirty="0" smtClean="0"/>
              <a:t> Our close partners at the </a:t>
            </a:r>
            <a:r>
              <a:rPr lang="en-CA" dirty="0" err="1" smtClean="0"/>
              <a:t>CoE</a:t>
            </a:r>
            <a:r>
              <a:rPr lang="en-CA" dirty="0" smtClean="0"/>
              <a:t> and EPS may have developed positive solutions for dealing with staff trauma that can be adapted for EPL staff. </a:t>
            </a:r>
            <a:r>
              <a:rPr lang="en-CA" i="1" dirty="0" smtClean="0"/>
              <a:t>Learning &amp; Development 2017 action. (new)</a:t>
            </a:r>
            <a:endParaRPr lang="en-US" dirty="0" smtClean="0"/>
          </a:p>
          <a:p>
            <a:pPr lvl="2"/>
            <a:r>
              <a:rPr lang="en-CA" b="1" dirty="0" smtClean="0"/>
              <a:t>Explore need for using </a:t>
            </a:r>
            <a:r>
              <a:rPr lang="en-CA" sz="800" b="1" dirty="0" smtClean="0"/>
              <a:t>  </a:t>
            </a:r>
            <a:r>
              <a:rPr lang="en-CA" b="1" dirty="0" smtClean="0"/>
              <a:t>City Chaplain or trauma teams for EPL staff. </a:t>
            </a:r>
            <a:r>
              <a:rPr lang="en-CA" i="1" dirty="0" smtClean="0"/>
              <a:t>Learning &amp; Development 2017 action. (new)</a:t>
            </a:r>
            <a:endParaRPr lang="en-US" dirty="0" smtClean="0"/>
          </a:p>
          <a:p>
            <a:pPr lvl="0"/>
            <a:r>
              <a:rPr lang="en-CA" dirty="0" smtClean="0"/>
              <a:t>Provide feedback to Homewood Health regarding the Employee and Family Assistance Program. Concerns were raised regarding the flexibility of Homewood Health’s services, including for evening and weekend support, and offering diverse (e.g. both group and one-on-one) counselling options. </a:t>
            </a:r>
            <a:r>
              <a:rPr lang="en-CA" i="1" dirty="0" smtClean="0"/>
              <a:t>HRS Workplace Health Consultant 2017 action. (new)</a:t>
            </a:r>
            <a:endParaRPr lang="en-US" dirty="0" smtClean="0"/>
          </a:p>
          <a:p>
            <a:pPr lvl="0"/>
            <a:r>
              <a:rPr lang="en-CA" dirty="0" smtClean="0"/>
              <a:t>Explore lack of EPL Outreach Worker support for socially vulnerable populations on weekends. </a:t>
            </a:r>
            <a:r>
              <a:rPr lang="en-CA" i="1" dirty="0" smtClean="0"/>
              <a:t>ESQ Manager and ESQ Director 2017 action</a:t>
            </a:r>
            <a:r>
              <a:rPr lang="en-CA" dirty="0" smtClean="0"/>
              <a:t>. (new)</a:t>
            </a:r>
            <a:endParaRPr lang="en-US" dirty="0" smtClean="0"/>
          </a:p>
          <a:p>
            <a:pPr lvl="0"/>
            <a:r>
              <a:rPr lang="en-CA" dirty="0" smtClean="0"/>
              <a:t>Provide a list of tools/links that help staff support socially vulnerable populations. </a:t>
            </a:r>
            <a:r>
              <a:rPr lang="en-CA" i="1" dirty="0" smtClean="0"/>
              <a:t>Discovery Services to communicate 211 services and resources. (new)</a:t>
            </a:r>
            <a:endParaRPr lang="en-US" dirty="0" smtClean="0"/>
          </a:p>
          <a:p>
            <a:r>
              <a:rPr lang="en-CA" sz="2400" dirty="0" smtClean="0"/>
              <a:t> </a:t>
            </a:r>
            <a:r>
              <a:rPr lang="en-CA" dirty="0" smtClean="0"/>
              <a:t>Who is responsible for looking at the data?</a:t>
            </a:r>
            <a:endParaRPr lang="en-US" dirty="0" smtClean="0"/>
          </a:p>
          <a:p>
            <a:r>
              <a:rPr lang="en-CA" sz="2400" dirty="0" smtClean="0"/>
              <a:t> </a:t>
            </a:r>
            <a:r>
              <a:rPr lang="en-CA" dirty="0" smtClean="0"/>
              <a:t>HR?</a:t>
            </a:r>
            <a:endParaRPr lang="en-US" dirty="0" smtClean="0"/>
          </a:p>
          <a:p>
            <a:r>
              <a:rPr lang="en-CA" sz="2400" dirty="0" smtClean="0"/>
              <a:t> </a:t>
            </a:r>
            <a:r>
              <a:rPr lang="en-CA" dirty="0" smtClean="0"/>
              <a:t>Who's responsible for looking at the data? HR?</a:t>
            </a:r>
            <a:endParaRPr lang="en-US" dirty="0" smtClean="0"/>
          </a:p>
          <a:p>
            <a:r>
              <a:rPr lang="en-CA" sz="2400" dirty="0" smtClean="0"/>
              <a:t> </a:t>
            </a:r>
            <a:r>
              <a:rPr lang="en-CA" dirty="0" smtClean="0"/>
              <a:t>This was in the printed copy from Linda, but not edited in the electronic copy I was sent. Not sure which edit you wanted.</a:t>
            </a:r>
            <a:endParaRPr lang="en-US" dirty="0" smtClean="0"/>
          </a:p>
          <a:p>
            <a:r>
              <a:rPr lang="en-CA" sz="2400" dirty="0" smtClean="0"/>
              <a:t> </a:t>
            </a:r>
            <a:r>
              <a:rPr lang="en-CA" dirty="0" smtClean="0"/>
              <a:t>Use printed copy edits.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32</a:t>
            </a:fld>
            <a:endParaRPr lang="en-US"/>
          </a:p>
        </p:txBody>
      </p:sp>
    </p:spTree>
    <p:extLst>
      <p:ext uri="{BB962C8B-B14F-4D97-AF65-F5344CB8AC3E}">
        <p14:creationId xmlns:p14="http://schemas.microsoft.com/office/powerpoint/2010/main" val="3550824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398700" lvl="1" indent="-457200"/>
            <a:r>
              <a:rPr lang="en-US" sz="8600" dirty="0" smtClean="0"/>
              <a:t>Mental </a:t>
            </a:r>
            <a:r>
              <a:rPr lang="en-US" sz="8600" dirty="0" smtClean="0"/>
              <a:t>Health First Aid</a:t>
            </a:r>
          </a:p>
          <a:p>
            <a:pPr marL="0" lvl="1" indent="0">
              <a:buNone/>
            </a:pPr>
            <a:endParaRPr lang="en-US" sz="8600" dirty="0" smtClean="0"/>
          </a:p>
          <a:p>
            <a:pPr marL="398700" lvl="1" indent="-457200"/>
            <a:r>
              <a:rPr lang="en-US" sz="8600" dirty="0" smtClean="0"/>
              <a:t>Investigate other organizations</a:t>
            </a:r>
          </a:p>
          <a:p>
            <a:pPr marL="398700" lvl="1" indent="-457200"/>
            <a:endParaRPr lang="en-US" sz="8600" dirty="0" smtClean="0"/>
          </a:p>
          <a:p>
            <a:pPr marL="398700" lvl="1" indent="-457200"/>
            <a:r>
              <a:rPr lang="en-US" sz="8600" dirty="0" smtClean="0"/>
              <a:t>Tactical communication</a:t>
            </a:r>
          </a:p>
          <a:p>
            <a:pPr marL="0" lvl="1" indent="0">
              <a:buNone/>
            </a:pPr>
            <a:endParaRPr lang="en-US" sz="8600" dirty="0" smtClean="0"/>
          </a:p>
          <a:p>
            <a:pPr marL="398700" lvl="1" indent="-457200"/>
            <a:r>
              <a:rPr lang="en-US" sz="8600" dirty="0" smtClean="0"/>
              <a:t>Access to experts </a:t>
            </a:r>
          </a:p>
          <a:p>
            <a:pPr marL="0" lvl="1" indent="0">
              <a:buNone/>
            </a:pPr>
            <a:endParaRPr lang="en-US" sz="8600" dirty="0" smtClean="0"/>
          </a:p>
          <a:p>
            <a:pPr marL="398700" lvl="1" indent="-457200"/>
            <a:r>
              <a:rPr lang="en-US" sz="8600" dirty="0" smtClean="0"/>
              <a:t>Peer to Peer support and debrief structure</a:t>
            </a:r>
          </a:p>
          <a:p>
            <a:endParaRPr lang="en-US" i="1" dirty="0" smtClean="0"/>
          </a:p>
          <a:p>
            <a:endParaRPr lang="en-US" i="1" dirty="0" smtClean="0"/>
          </a:p>
          <a:p>
            <a:r>
              <a:rPr lang="en-US" i="1" dirty="0" smtClean="0"/>
              <a:t>Staff Support</a:t>
            </a:r>
          </a:p>
          <a:p>
            <a:r>
              <a:rPr lang="en-US" dirty="0" smtClean="0"/>
              <a:t>Staff focus groups indicated that EPL needs to consider new models to support staff who have witnessed or experienced trauma. New approaches should improve staff wellness and avoid problematic responses brought on by desensitization. Recommendations include:</a:t>
            </a:r>
          </a:p>
          <a:p>
            <a:r>
              <a:rPr lang="en-US" dirty="0" smtClean="0"/>
              <a:t> </a:t>
            </a:r>
          </a:p>
          <a:p>
            <a:pPr lvl="0"/>
            <a:r>
              <a:rPr lang="en-CA" dirty="0" smtClean="0"/>
              <a:t>Continue to explore how branch staff can be more integrated into the Service Framework for Outreach Workers. </a:t>
            </a:r>
            <a:r>
              <a:rPr lang="en-CA" i="1" dirty="0" smtClean="0"/>
              <a:t>ESQ Manager 2017 action. (new)</a:t>
            </a:r>
            <a:endParaRPr lang="en-US" dirty="0" smtClean="0"/>
          </a:p>
          <a:p>
            <a:pPr lvl="0"/>
            <a:r>
              <a:rPr lang="en-CA" dirty="0" smtClean="0"/>
              <a:t>Explore what other “caring” professions do to address potential high stress levels. </a:t>
            </a:r>
            <a:r>
              <a:rPr lang="en-CA" i="1" dirty="0" smtClean="0"/>
              <a:t>Discovery Services 2017 action. (new)</a:t>
            </a:r>
            <a:endParaRPr lang="en-US" dirty="0" smtClean="0"/>
          </a:p>
          <a:p>
            <a:pPr lvl="2"/>
            <a:r>
              <a:rPr lang="en-CA" dirty="0" smtClean="0"/>
              <a:t>Understand and develop a strategy to address staff stress. </a:t>
            </a:r>
            <a:endParaRPr lang="en-US" dirty="0" smtClean="0"/>
          </a:p>
          <a:p>
            <a:pPr lvl="3"/>
            <a:r>
              <a:rPr lang="en-CA" b="1" dirty="0" smtClean="0"/>
              <a:t>Investigate peer support models for library assistants.</a:t>
            </a:r>
            <a:r>
              <a:rPr lang="en-CA" dirty="0" smtClean="0"/>
              <a:t> Outreach workers commented on how vital it is to work with supportive team members with whom they can debrief and suggested this models for LAs. </a:t>
            </a:r>
            <a:r>
              <a:rPr lang="en-CA" i="1" dirty="0" smtClean="0"/>
              <a:t>Discovery Services 2017 action. (new)</a:t>
            </a:r>
            <a:endParaRPr lang="en-US" dirty="0" smtClean="0"/>
          </a:p>
          <a:p>
            <a:pPr lvl="3"/>
            <a:r>
              <a:rPr lang="en-CA" b="1" dirty="0" smtClean="0"/>
              <a:t>Investigate frequency of managers staying after hours to assist socially vulnerable customers or address other issues.</a:t>
            </a:r>
            <a:r>
              <a:rPr lang="en-CA" dirty="0" smtClean="0"/>
              <a:t> </a:t>
            </a:r>
            <a:r>
              <a:rPr lang="en-CA" i="1" dirty="0" smtClean="0"/>
              <a:t>Executive Director, Customer Experience 2017 action</a:t>
            </a:r>
            <a:r>
              <a:rPr lang="en-CA" sz="800" dirty="0" smtClean="0"/>
              <a:t>  </a:t>
            </a:r>
            <a:r>
              <a:rPr lang="en-CA" i="1" dirty="0" smtClean="0"/>
              <a:t>. (new)</a:t>
            </a:r>
            <a:r>
              <a:rPr lang="en-CA" sz="800" dirty="0" smtClean="0"/>
              <a:t> </a:t>
            </a:r>
            <a:endParaRPr lang="en-US" dirty="0" smtClean="0"/>
          </a:p>
          <a:p>
            <a:pPr lvl="2"/>
            <a:r>
              <a:rPr lang="en-CA" b="1" dirty="0" smtClean="0"/>
              <a:t>Investigate City of Edmonton and Edmonton Police Services response to staff stress.</a:t>
            </a:r>
            <a:r>
              <a:rPr lang="en-CA" dirty="0" smtClean="0"/>
              <a:t> Our close partners at the </a:t>
            </a:r>
            <a:r>
              <a:rPr lang="en-CA" dirty="0" err="1" smtClean="0"/>
              <a:t>CoE</a:t>
            </a:r>
            <a:r>
              <a:rPr lang="en-CA" dirty="0" smtClean="0"/>
              <a:t> and EPS may have developed positive solutions for dealing with staff trauma that can be adapted for EPL staff. </a:t>
            </a:r>
            <a:r>
              <a:rPr lang="en-CA" i="1" dirty="0" smtClean="0"/>
              <a:t>Learning &amp; Development 2017 action. (new)</a:t>
            </a:r>
            <a:endParaRPr lang="en-US" dirty="0" smtClean="0"/>
          </a:p>
          <a:p>
            <a:pPr lvl="2"/>
            <a:r>
              <a:rPr lang="en-CA" b="1" dirty="0" smtClean="0"/>
              <a:t>Explore need for using </a:t>
            </a:r>
            <a:r>
              <a:rPr lang="en-CA" sz="800" b="1" dirty="0" smtClean="0"/>
              <a:t>  </a:t>
            </a:r>
            <a:r>
              <a:rPr lang="en-CA" b="1" dirty="0" smtClean="0"/>
              <a:t>City Chaplain or trauma teams for EPL staff. </a:t>
            </a:r>
            <a:r>
              <a:rPr lang="en-CA" i="1" dirty="0" smtClean="0"/>
              <a:t>Learning &amp; Development 2017 action. (new)</a:t>
            </a:r>
            <a:endParaRPr lang="en-US" dirty="0" smtClean="0"/>
          </a:p>
          <a:p>
            <a:pPr lvl="0"/>
            <a:r>
              <a:rPr lang="en-CA" dirty="0" smtClean="0"/>
              <a:t>Provide feedback to Homewood Health regarding the Employee and Family Assistance Program. Concerns were raised regarding the flexibility of Homewood Health’s services, including for evening and weekend support, and offering diverse (e.g. both group and one-on-one) counselling options. </a:t>
            </a:r>
            <a:r>
              <a:rPr lang="en-CA" i="1" dirty="0" smtClean="0"/>
              <a:t>HRS Workplace Health Consultant 2017 action. (new)</a:t>
            </a:r>
            <a:endParaRPr lang="en-US" dirty="0" smtClean="0"/>
          </a:p>
          <a:p>
            <a:pPr lvl="0"/>
            <a:r>
              <a:rPr lang="en-CA" dirty="0" smtClean="0"/>
              <a:t>Explore lack of EPL Outreach Worker support for socially vulnerable populations on weekends. </a:t>
            </a:r>
            <a:r>
              <a:rPr lang="en-CA" i="1" dirty="0" smtClean="0"/>
              <a:t>ESQ Manager and ESQ Director 2017 action</a:t>
            </a:r>
            <a:r>
              <a:rPr lang="en-CA" dirty="0" smtClean="0"/>
              <a:t>. (new)</a:t>
            </a:r>
            <a:endParaRPr lang="en-US" dirty="0" smtClean="0"/>
          </a:p>
          <a:p>
            <a:pPr lvl="0"/>
            <a:r>
              <a:rPr lang="en-CA" dirty="0" smtClean="0"/>
              <a:t>Provide a list of tools/links that help staff support socially vulnerable populations. </a:t>
            </a:r>
            <a:r>
              <a:rPr lang="en-CA" i="1" dirty="0" smtClean="0"/>
              <a:t>Discovery Services to communicate 211 services and resources. (new)</a:t>
            </a:r>
            <a:endParaRPr lang="en-US" dirty="0" smtClean="0"/>
          </a:p>
          <a:p>
            <a:r>
              <a:rPr lang="en-CA" sz="2400" dirty="0" smtClean="0"/>
              <a:t> </a:t>
            </a:r>
            <a:r>
              <a:rPr lang="en-CA" dirty="0" smtClean="0"/>
              <a:t>Who is responsible for looking at the data?</a:t>
            </a:r>
            <a:endParaRPr lang="en-US" dirty="0" smtClean="0"/>
          </a:p>
          <a:p>
            <a:r>
              <a:rPr lang="en-CA" sz="2400" dirty="0" smtClean="0"/>
              <a:t> </a:t>
            </a:r>
            <a:r>
              <a:rPr lang="en-CA" dirty="0" smtClean="0"/>
              <a:t>HR?</a:t>
            </a:r>
            <a:endParaRPr lang="en-US" dirty="0" smtClean="0"/>
          </a:p>
          <a:p>
            <a:r>
              <a:rPr lang="en-CA" sz="2400" dirty="0" smtClean="0"/>
              <a:t> </a:t>
            </a:r>
            <a:r>
              <a:rPr lang="en-CA" dirty="0" smtClean="0"/>
              <a:t>Who's responsible for looking at the data? HR?</a:t>
            </a:r>
            <a:endParaRPr lang="en-US" dirty="0" smtClean="0"/>
          </a:p>
          <a:p>
            <a:r>
              <a:rPr lang="en-CA" sz="2400" dirty="0" smtClean="0"/>
              <a:t> </a:t>
            </a:r>
            <a:r>
              <a:rPr lang="en-CA" dirty="0" smtClean="0"/>
              <a:t>This was in the printed copy from Linda, but not edited in the electronic copy I was sent. Not sure which edit you wanted.</a:t>
            </a:r>
            <a:endParaRPr lang="en-US" dirty="0" smtClean="0"/>
          </a:p>
          <a:p>
            <a:r>
              <a:rPr lang="en-CA" sz="2400" dirty="0" smtClean="0"/>
              <a:t> </a:t>
            </a:r>
            <a:r>
              <a:rPr lang="en-CA" dirty="0" smtClean="0"/>
              <a:t>Use printed copy edits.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33</a:t>
            </a:fld>
            <a:endParaRPr lang="en-US"/>
          </a:p>
        </p:txBody>
      </p:sp>
    </p:spTree>
    <p:extLst>
      <p:ext uri="{BB962C8B-B14F-4D97-AF65-F5344CB8AC3E}">
        <p14:creationId xmlns:p14="http://schemas.microsoft.com/office/powerpoint/2010/main" val="211657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Recruitment and Onboarding</a:t>
            </a:r>
          </a:p>
          <a:p>
            <a:r>
              <a:rPr lang="en-US" dirty="0" smtClean="0"/>
              <a:t>Making positive, sustainable additions to our staff is a vital piece of maintaining a strong EPL team. Managers mentioned that changes to the recruitment and selection will help to bolster these processes. Recommendations include:</a:t>
            </a:r>
          </a:p>
          <a:p>
            <a:r>
              <a:rPr lang="en-US" dirty="0" smtClean="0"/>
              <a:t> </a:t>
            </a:r>
          </a:p>
          <a:p>
            <a:pPr lvl="0"/>
            <a:r>
              <a:rPr lang="en-CA" dirty="0" smtClean="0"/>
              <a:t>Review current interview questions to ensure we are effectively able to assess applicants’ ability and judgement in responding to situations typical of an urban library setting. </a:t>
            </a:r>
            <a:r>
              <a:rPr lang="en-CA" i="1" dirty="0" smtClean="0"/>
              <a:t>HRS and managers from branches serving neighbourhoods with low socioeconomic indicators 2017 action. (new)</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34</a:t>
            </a:fld>
            <a:endParaRPr lang="en-US"/>
          </a:p>
        </p:txBody>
      </p:sp>
    </p:spTree>
    <p:extLst>
      <p:ext uri="{BB962C8B-B14F-4D97-AF65-F5344CB8AC3E}">
        <p14:creationId xmlns:p14="http://schemas.microsoft.com/office/powerpoint/2010/main" val="3039372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i="1" dirty="0" smtClean="0"/>
              <a:t>Services</a:t>
            </a:r>
          </a:p>
          <a:p>
            <a:r>
              <a:rPr lang="en-US" dirty="0" smtClean="0"/>
              <a:t>As a large and vulnerable population that the library serves, focus group participants and the literature review indicated new services that EPL should consider for and with socially vulnerable populations. Recommendations include:</a:t>
            </a:r>
          </a:p>
          <a:p>
            <a:r>
              <a:rPr lang="en-US" dirty="0" smtClean="0"/>
              <a:t> </a:t>
            </a:r>
          </a:p>
          <a:p>
            <a:pPr lvl="0"/>
            <a:r>
              <a:rPr lang="en-CA" dirty="0" smtClean="0"/>
              <a:t>Continue to explore potential collaborations with health agencies. EPL has already engaged in collaborations with health agencies (see Changes at EPL since data collection, pp. 42-43).  Staff focus groups illuminated an interest in having nurse practitioners and/or community mental health counsellors available at the library. The  literature review identified library systems where these personnel are available to customers. </a:t>
            </a:r>
            <a:r>
              <a:rPr lang="en-CA" i="1" dirty="0" smtClean="0"/>
              <a:t>Executive Director, Customer Experience 2017-2019 action. (new)</a:t>
            </a:r>
            <a:endParaRPr lang="en-US" dirty="0" smtClean="0"/>
          </a:p>
          <a:p>
            <a:pPr lvl="0"/>
            <a:r>
              <a:rPr lang="en-CA" dirty="0" smtClean="0"/>
              <a:t>Improve day time service offerings for adults. Survey responses indicate that socially vulnerable populations visit programs less frequently than the general population, despite visiting the library more frequently and for longer periods of time, possibly because there is little programming for adults during the day. </a:t>
            </a:r>
            <a:r>
              <a:rPr lang="en-CA" i="1" dirty="0" smtClean="0"/>
              <a:t>Adult Services 2017 action. (new)</a:t>
            </a:r>
            <a:endParaRPr lang="en-US" dirty="0" smtClean="0"/>
          </a:p>
          <a:p>
            <a:pPr lvl="0"/>
            <a:r>
              <a:rPr lang="en-CA" dirty="0" smtClean="0"/>
              <a:t>Identify volunteer opportunities for socially vulnerable populations. Participants in community focus groups expressed an interest in volunteering at the library, perhaps as peer counselors, to share their expertise and increase employability. Assess San Francisco Public Library’s model as an option. </a:t>
            </a:r>
            <a:r>
              <a:rPr lang="en-CA" i="1" dirty="0" smtClean="0"/>
              <a:t>Community-Led Team and Volunteer Coordinator 2017 action. (new)</a:t>
            </a:r>
            <a:endParaRPr lang="en-US" dirty="0" smtClean="0"/>
          </a:p>
          <a:p>
            <a:pPr lvl="0"/>
            <a:r>
              <a:rPr lang="en-CA" dirty="0" smtClean="0"/>
              <a:t>Consider an alternative, restorative justice model to customer suspensions. Customer suspensions result in a high rate of recidivism and don’t necessarily permit for positive conversations with customers on behavioural expectations or treatment options. By removing customers from a vital community in their daily lives, suspensions can have humiliating and isolating effects on customers</a:t>
            </a:r>
            <a:r>
              <a:rPr lang="en-CA" i="1" dirty="0" smtClean="0"/>
              <a:t>. Executive Director, Customer Experience. (in progress)</a:t>
            </a:r>
            <a:endParaRPr lang="en-US" dirty="0" smtClean="0"/>
          </a:p>
          <a:p>
            <a:r>
              <a:rPr lang="en-CA" dirty="0" smtClean="0"/>
              <a:t> I don’t think this sentence should be here. It doesn’t make sense in the context of recommendations section. If it needs to be here than whole point needs to be reworded to something like: </a:t>
            </a:r>
            <a:r>
              <a:rPr lang="en-CA" i="1" dirty="0" smtClean="0"/>
              <a:t>While EPL engages in a variety of collaborations with health agencies, ongoing explorations for new partnerships are recommended</a:t>
            </a:r>
            <a:r>
              <a:rPr lang="en-CA" dirty="0" smtClean="0"/>
              <a:t>.</a:t>
            </a:r>
            <a:endParaRPr lang="en-US" dirty="0" smtClean="0"/>
          </a:p>
          <a:p>
            <a:r>
              <a:rPr lang="en-CA" dirty="0" smtClean="0"/>
              <a:t> See notes from Pilar – e.g. what we are already doing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35</a:t>
            </a:fld>
            <a:endParaRPr lang="en-US"/>
          </a:p>
        </p:txBody>
      </p:sp>
    </p:spTree>
    <p:extLst>
      <p:ext uri="{BB962C8B-B14F-4D97-AF65-F5344CB8AC3E}">
        <p14:creationId xmlns:p14="http://schemas.microsoft.com/office/powerpoint/2010/main" val="3295887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36</a:t>
            </a:fld>
            <a:endParaRPr lang="en-US"/>
          </a:p>
        </p:txBody>
      </p:sp>
    </p:spTree>
    <p:extLst>
      <p:ext uri="{BB962C8B-B14F-4D97-AF65-F5344CB8AC3E}">
        <p14:creationId xmlns:p14="http://schemas.microsoft.com/office/powerpoint/2010/main" val="2739011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
            </a:r>
            <a:br>
              <a:rPr lang="en-CA" sz="1200" i="1" kern="1200" dirty="0" smtClean="0">
                <a:solidFill>
                  <a:schemeClr val="tx1"/>
                </a:solidFill>
                <a:effectLst/>
                <a:latin typeface="+mn-lt"/>
                <a:ea typeface="+mn-ea"/>
                <a:cs typeface="+mn-cs"/>
              </a:rPr>
            </a:b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38</a:t>
            </a:fld>
            <a:endParaRPr lang="en-US"/>
          </a:p>
        </p:txBody>
      </p:sp>
    </p:spTree>
    <p:extLst>
      <p:ext uri="{BB962C8B-B14F-4D97-AF65-F5344CB8AC3E}">
        <p14:creationId xmlns:p14="http://schemas.microsoft.com/office/powerpoint/2010/main" val="2683348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
            </a:r>
            <a:br>
              <a:rPr lang="en-CA" sz="1200" i="1" kern="1200" dirty="0" smtClean="0">
                <a:solidFill>
                  <a:schemeClr val="tx1"/>
                </a:solidFill>
                <a:effectLst/>
                <a:latin typeface="+mn-lt"/>
                <a:ea typeface="+mn-ea"/>
                <a:cs typeface="+mn-cs"/>
              </a:rPr>
            </a:b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40</a:t>
            </a:fld>
            <a:endParaRPr lang="en-US"/>
          </a:p>
        </p:txBody>
      </p:sp>
    </p:spTree>
    <p:extLst>
      <p:ext uri="{BB962C8B-B14F-4D97-AF65-F5344CB8AC3E}">
        <p14:creationId xmlns:p14="http://schemas.microsoft.com/office/powerpoint/2010/main" val="187624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Important</a:t>
            </a:r>
            <a:r>
              <a:rPr lang="en-CA" baseline="0" dirty="0" smtClean="0"/>
              <a:t> to collaborate with external researchers so that staff felt comfortable opening up in the focus groups</a:t>
            </a:r>
          </a:p>
          <a:p>
            <a:r>
              <a:rPr lang="en-CA" baseline="0" dirty="0" smtClean="0"/>
              <a:t>Experienced researchers also helped refine the survey and focus group questions</a:t>
            </a:r>
          </a:p>
          <a:p>
            <a:r>
              <a:rPr lang="en-CA" baseline="0" dirty="0" smtClean="0"/>
              <a:t>Volunteers worked surprisingly well, and without them would not have been able to deploy a survey like we did. Though the recruitment and training took up significant time, still less than it would have otherwise.</a:t>
            </a:r>
          </a:p>
          <a:p>
            <a:r>
              <a:rPr lang="en-CA" baseline="0" dirty="0" smtClean="0"/>
              <a:t>Focus groups mostly solidified thoughts that had already been occurring, but it did also highlight some important considerations, such as training needs to be ongoing with refreshers, it’s not a once and done thing.</a:t>
            </a:r>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41</a:t>
            </a:fld>
            <a:endParaRPr lang="en-US"/>
          </a:p>
        </p:txBody>
      </p:sp>
    </p:spTree>
    <p:extLst>
      <p:ext uri="{BB962C8B-B14F-4D97-AF65-F5344CB8AC3E}">
        <p14:creationId xmlns:p14="http://schemas.microsoft.com/office/powerpoint/2010/main" val="1084526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one customer focus group, a participant summed this up quite nicely: </a:t>
            </a:r>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42</a:t>
            </a:fld>
            <a:endParaRPr lang="en-US"/>
          </a:p>
        </p:txBody>
      </p:sp>
    </p:spTree>
    <p:extLst>
      <p:ext uri="{BB962C8B-B14F-4D97-AF65-F5344CB8AC3E}">
        <p14:creationId xmlns:p14="http://schemas.microsoft.com/office/powerpoint/2010/main" val="384096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Briefly</a:t>
            </a:r>
            <a:r>
              <a:rPr lang="en-CA" baseline="0" dirty="0" smtClean="0"/>
              <a:t> explain what we asked and how we did the surveys and their results and then will discuss the focus groups. Margot, as was mentioned was unable to be here today and that was to be her section as she conducted them.</a:t>
            </a:r>
          </a:p>
          <a:p>
            <a:endParaRPr lang="en-CA" baseline="0" dirty="0" smtClean="0"/>
          </a:p>
          <a:p>
            <a:r>
              <a:rPr lang="en-CA" baseline="0" dirty="0" smtClean="0"/>
              <a:t>By the way we actually did make use of clipboards!</a:t>
            </a:r>
          </a:p>
          <a:p>
            <a:endParaRPr lang="en-CA" baseline="0" dirty="0" smtClean="0"/>
          </a:p>
          <a:p>
            <a:r>
              <a:rPr lang="en-CA" baseline="0" dirty="0" smtClean="0"/>
              <a:t>Before we dig into the methods for a few minutes…</a:t>
            </a:r>
          </a:p>
          <a:p>
            <a:endParaRPr lang="en-CA" i="1" baseline="0" dirty="0" smtClean="0"/>
          </a:p>
          <a:p>
            <a:r>
              <a:rPr lang="en-CA" i="1" baseline="0" dirty="0" smtClean="0"/>
              <a:t>SHOW OF HANDS - </a:t>
            </a:r>
            <a:r>
              <a:rPr lang="en-CA" i="1" dirty="0" smtClean="0"/>
              <a:t>Who in here has conducted</a:t>
            </a:r>
            <a:r>
              <a:rPr lang="en-CA" i="1" baseline="0" dirty="0" smtClean="0"/>
              <a:t> research in their professional lives?</a:t>
            </a:r>
            <a:endParaRPr lang="en-CA" i="1"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4</a:t>
            </a:fld>
            <a:endParaRPr lang="en-US"/>
          </a:p>
        </p:txBody>
      </p:sp>
    </p:spTree>
    <p:extLst>
      <p:ext uri="{BB962C8B-B14F-4D97-AF65-F5344CB8AC3E}">
        <p14:creationId xmlns:p14="http://schemas.microsoft.com/office/powerpoint/2010/main" val="649858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from group depending</a:t>
            </a:r>
            <a:r>
              <a:rPr lang="en-US" baseline="0" dirty="0" smtClean="0"/>
              <a:t> on time</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43</a:t>
            </a:fld>
            <a:endParaRPr lang="en-US"/>
          </a:p>
        </p:txBody>
      </p:sp>
    </p:spTree>
    <p:extLst>
      <p:ext uri="{BB962C8B-B14F-4D97-AF65-F5344CB8AC3E}">
        <p14:creationId xmlns:p14="http://schemas.microsoft.com/office/powerpoint/2010/main" val="3560205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CCFD94-5EC6-467A-B5B3-B0F47D4550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096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KYLE</a:t>
            </a:r>
            <a:endParaRPr lang="en-CA"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5</a:t>
            </a:fld>
            <a:endParaRPr lang="en-US"/>
          </a:p>
        </p:txBody>
      </p:sp>
    </p:spTree>
    <p:extLst>
      <p:ext uri="{BB962C8B-B14F-4D97-AF65-F5344CB8AC3E}">
        <p14:creationId xmlns:p14="http://schemas.microsoft.com/office/powerpoint/2010/main" val="1806847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These locations mostly have</a:t>
            </a:r>
            <a:r>
              <a:rPr lang="en-US" baseline="0" dirty="0" smtClean="0"/>
              <a:t> low socioeconomic indicators relative to the rest of Edmonton. Downtown and Strathcona are the exceptions as they have large post-secondary student </a:t>
            </a:r>
            <a:r>
              <a:rPr lang="en-US" baseline="0" dirty="0" smtClean="0"/>
              <a:t>populations, some very well to do areas, and significant </a:t>
            </a:r>
            <a:r>
              <a:rPr lang="en-US" baseline="0" dirty="0" smtClean="0"/>
              <a:t>homeless </a:t>
            </a:r>
            <a:r>
              <a:rPr lang="en-US" baseline="0" dirty="0" smtClean="0"/>
              <a:t>populations.</a:t>
            </a:r>
            <a:endParaRPr lang="en-US" baseline="0" dirty="0" smtClean="0"/>
          </a:p>
          <a:p>
            <a:pPr marL="171450" indent="-171450">
              <a:buFontTx/>
              <a:buChar char="-"/>
            </a:pPr>
            <a:endParaRPr lang="en-US" dirty="0" smtClean="0"/>
          </a:p>
          <a:p>
            <a:r>
              <a:rPr lang="en-US" dirty="0" smtClean="0"/>
              <a:t>-48 Volunteers logged</a:t>
            </a:r>
            <a:r>
              <a:rPr lang="en-US" baseline="0" dirty="0" smtClean="0"/>
              <a:t> 550 hours in helping the completion of this project</a:t>
            </a:r>
          </a:p>
          <a:p>
            <a:r>
              <a:rPr lang="en-US" baseline="0" dirty="0" smtClean="0"/>
              <a:t>	</a:t>
            </a:r>
          </a:p>
          <a:p>
            <a:r>
              <a:rPr lang="en-US" dirty="0" smtClean="0"/>
              <a:t>-The way the surveying worked is that they</a:t>
            </a:r>
            <a:r>
              <a:rPr lang="en-US" baseline="0" dirty="0" smtClean="0"/>
              <a:t> </a:t>
            </a:r>
            <a:r>
              <a:rPr lang="en-US" baseline="0" dirty="0" smtClean="0"/>
              <a:t>asked every 10</a:t>
            </a:r>
            <a:r>
              <a:rPr lang="en-US" baseline="30000" dirty="0" smtClean="0"/>
              <a:t>th</a:t>
            </a:r>
            <a:r>
              <a:rPr lang="en-US" baseline="0" dirty="0" smtClean="0"/>
              <a:t> customer if it was busy, 5</a:t>
            </a:r>
            <a:r>
              <a:rPr lang="en-US" baseline="30000" dirty="0" smtClean="0"/>
              <a:t>th</a:t>
            </a:r>
            <a:r>
              <a:rPr lang="en-US" baseline="0" dirty="0" smtClean="0"/>
              <a:t> if it was not busy, and every customer if it was slow, this was to ensure that they didn’t self-select respondents.</a:t>
            </a:r>
          </a:p>
          <a:p>
            <a:r>
              <a:rPr lang="en-US" baseline="0" dirty="0" smtClean="0"/>
              <a:t>	This results in surveying 4,110 customers at the six branches</a:t>
            </a:r>
          </a:p>
          <a:p>
            <a:endParaRPr lang="en-US" baseline="0" dirty="0" smtClean="0"/>
          </a:p>
          <a:p>
            <a:r>
              <a:rPr lang="en-US" baseline="0" dirty="0" smtClean="0"/>
              <a:t>The survey was scheduled for about 4 weeks, but we began to reach saturation in week 3, where volunteers reported that </a:t>
            </a:r>
            <a:r>
              <a:rPr lang="en-US" baseline="0" dirty="0" smtClean="0"/>
              <a:t>quite a few customers </a:t>
            </a:r>
            <a:r>
              <a:rPr lang="en-US" baseline="0" dirty="0" smtClean="0"/>
              <a:t>were telling them they had already been approached.</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6</a:t>
            </a:fld>
            <a:endParaRPr lang="en-US"/>
          </a:p>
        </p:txBody>
      </p:sp>
    </p:spTree>
    <p:extLst>
      <p:ext uri="{BB962C8B-B14F-4D97-AF65-F5344CB8AC3E}">
        <p14:creationId xmlns:p14="http://schemas.microsoft.com/office/powerpoint/2010/main" val="218088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For demographics, we asked the participants’ Age</a:t>
            </a:r>
            <a:r>
              <a:rPr lang="en-US" dirty="0" smtClean="0"/>
              <a:t>, gender, broad</a:t>
            </a:r>
            <a:r>
              <a:rPr lang="en-US" baseline="0" dirty="0" smtClean="0"/>
              <a:t> ethnic </a:t>
            </a:r>
            <a:r>
              <a:rPr lang="en-US" baseline="0" dirty="0" smtClean="0"/>
              <a:t>identification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We asked for the frequency and length of visits</a:t>
            </a:r>
          </a:p>
          <a:p>
            <a:pPr marL="171450" indent="-171450">
              <a:buFontTx/>
              <a:buChar char="-"/>
            </a:pPr>
            <a:endParaRPr lang="en-US" baseline="0" dirty="0" smtClean="0"/>
          </a:p>
          <a:p>
            <a:pPr marL="171450" indent="-171450">
              <a:buFontTx/>
              <a:buChar char="-"/>
            </a:pPr>
            <a:r>
              <a:rPr lang="en-US" baseline="0" dirty="0" smtClean="0"/>
              <a:t>needed </a:t>
            </a:r>
            <a:r>
              <a:rPr lang="en-US" baseline="0" dirty="0" smtClean="0"/>
              <a:t>to keep it short because survey was being administered by someone on the </a:t>
            </a:r>
            <a:r>
              <a:rPr lang="en-US" baseline="0" dirty="0" smtClean="0"/>
              <a:t>spot.</a:t>
            </a:r>
          </a:p>
          <a:p>
            <a:pPr marL="628650" lvl="1" indent="-171450">
              <a:buFontTx/>
              <a:buChar char="-"/>
            </a:pPr>
            <a:r>
              <a:rPr lang="en-US" baseline="0" dirty="0" smtClean="0"/>
              <a:t>Had </a:t>
            </a:r>
            <a:r>
              <a:rPr lang="en-US" baseline="0" dirty="0" smtClean="0"/>
              <a:t>to fit 1 page double sided.</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7</a:t>
            </a:fld>
            <a:endParaRPr lang="en-US"/>
          </a:p>
        </p:txBody>
      </p:sp>
    </p:spTree>
    <p:extLst>
      <p:ext uri="{BB962C8B-B14F-4D97-AF65-F5344CB8AC3E}">
        <p14:creationId xmlns:p14="http://schemas.microsoft.com/office/powerpoint/2010/main" val="1392874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study area, which incorporates the catchment</a:t>
            </a:r>
            <a:r>
              <a:rPr lang="en-US" baseline="0" dirty="0" smtClean="0"/>
              <a:t> areas of the six branches in question</a:t>
            </a:r>
          </a:p>
          <a:p>
            <a:r>
              <a:rPr lang="en-US" dirty="0" smtClean="0"/>
              <a:t>-all</a:t>
            </a:r>
            <a:r>
              <a:rPr lang="en-US" baseline="0" dirty="0" smtClean="0"/>
              <a:t> EPL branches are indicated by the brown squares on the map, and the city’s boundaries are in yellow. This is zoomed in, as the area only takes up one fifth of Edmonton’s population, with large suburban populations to the west, south and north of the study area</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8</a:t>
            </a:fld>
            <a:endParaRPr lang="en-US"/>
          </a:p>
        </p:txBody>
      </p:sp>
    </p:spTree>
    <p:extLst>
      <p:ext uri="{BB962C8B-B14F-4D97-AF65-F5344CB8AC3E}">
        <p14:creationId xmlns:p14="http://schemas.microsoft.com/office/powerpoint/2010/main" val="216548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-demographics were </a:t>
            </a:r>
            <a:r>
              <a:rPr lang="en-US" baseline="0" dirty="0" smtClean="0"/>
              <a:t>all self-identified through the survey using Stats Canada distinctions. We did not dial down into Visible Minority, as the census does. Many in the room likely share the issues with Stats Canada’s ethnicity data, as well, but we won’t get into that</a:t>
            </a:r>
          </a:p>
          <a:p>
            <a:endParaRPr lang="en-US" baseline="0" dirty="0" smtClean="0"/>
          </a:p>
          <a:p>
            <a:r>
              <a:rPr lang="en-US" baseline="0" dirty="0" smtClean="0"/>
              <a:t>a majority of participants identified as Caucasian, but a sizable number of visible minority and Indigenous participants responded to the survey.</a:t>
            </a:r>
          </a:p>
          <a:p>
            <a:r>
              <a:rPr lang="en-US" baseline="0" dirty="0" smtClean="0"/>
              <a:t>	A quick note </a:t>
            </a:r>
            <a:r>
              <a:rPr lang="en-US" baseline="0" dirty="0" smtClean="0"/>
              <a:t>here, 34</a:t>
            </a:r>
            <a:r>
              <a:rPr lang="en-US" baseline="0" dirty="0" smtClean="0"/>
              <a:t>% </a:t>
            </a:r>
            <a:r>
              <a:rPr lang="en-US" baseline="0" dirty="0" smtClean="0"/>
              <a:t>of </a:t>
            </a:r>
            <a:r>
              <a:rPr lang="en-US" baseline="0" dirty="0" err="1" smtClean="0"/>
              <a:t>Edmontonians</a:t>
            </a:r>
            <a:r>
              <a:rPr lang="en-US" baseline="0" dirty="0" smtClean="0"/>
              <a:t> identifying </a:t>
            </a:r>
            <a:r>
              <a:rPr lang="en-US" baseline="0" dirty="0" smtClean="0"/>
              <a:t>as a visible minority and nearly 6% identifying as indigenous.</a:t>
            </a:r>
          </a:p>
          <a:p>
            <a:r>
              <a:rPr lang="en-US" baseline="0" dirty="0" smtClean="0"/>
              <a:t>	As with many major Canadian cities, however, our more ethnically diverse populations are in the suburbs. </a:t>
            </a:r>
            <a:endParaRPr lang="en-US" baseline="0" dirty="0" smtClean="0"/>
          </a:p>
          <a:p>
            <a:r>
              <a:rPr lang="en-US" baseline="0" dirty="0" smtClean="0"/>
              <a:t>	In </a:t>
            </a:r>
            <a:r>
              <a:rPr lang="en-US" baseline="0" dirty="0" smtClean="0"/>
              <a:t>the areas of study, those figures are 24% and 8% respectively, so these branches are underrepresented by folks who are visible minorities and overrepresented by indigenous folks, relative to the population</a:t>
            </a:r>
          </a:p>
          <a:p>
            <a:endParaRPr lang="en-US" baseline="0" dirty="0" smtClean="0"/>
          </a:p>
          <a:p>
            <a:r>
              <a:rPr lang="en-US" baseline="0" dirty="0" smtClean="0"/>
              <a:t>-gender was slightly skewed towards males, which confirms previous seating sweeps inner city branches, and our downtown branch skews quite heavily (2/3) male</a:t>
            </a:r>
            <a:r>
              <a:rPr lang="en-US" baseline="0" dirty="0" smtClean="0"/>
              <a:t>;</a:t>
            </a:r>
          </a:p>
          <a:p>
            <a:r>
              <a:rPr lang="en-US" baseline="0" dirty="0" smtClean="0"/>
              <a:t>	-gender skew is slightly female at other EPL branches, and for EPL cardholders in general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9</a:t>
            </a:fld>
            <a:endParaRPr lang="en-US"/>
          </a:p>
        </p:txBody>
      </p:sp>
    </p:spTree>
    <p:extLst>
      <p:ext uri="{BB962C8B-B14F-4D97-AF65-F5344CB8AC3E}">
        <p14:creationId xmlns:p14="http://schemas.microsoft.com/office/powerpoint/2010/main" val="1288280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57158" y="357166"/>
            <a:ext cx="8429655" cy="785818"/>
          </a:xfrm>
        </p:spPr>
        <p:txBody>
          <a:bodyPr>
            <a:normAutofit/>
          </a:bodyPr>
          <a:lstStyle>
            <a:lvl1pPr>
              <a:buNone/>
              <a:defRPr sz="4400" b="1"/>
            </a:lvl1pPr>
          </a:lstStyle>
          <a:p>
            <a:pPr lvl="0"/>
            <a:r>
              <a:rPr lang="en-US" dirty="0" smtClean="0"/>
              <a:t>Presentation Title</a:t>
            </a:r>
            <a:endParaRPr lang="en-US" dirty="0"/>
          </a:p>
        </p:txBody>
      </p:sp>
      <p:sp>
        <p:nvSpPr>
          <p:cNvPr id="10" name="Text Placeholder 9"/>
          <p:cNvSpPr>
            <a:spLocks noGrp="1"/>
          </p:cNvSpPr>
          <p:nvPr>
            <p:ph type="body" sz="quarter" idx="11" hasCustomPrompt="1"/>
          </p:nvPr>
        </p:nvSpPr>
        <p:spPr>
          <a:xfrm>
            <a:off x="357158" y="1142985"/>
            <a:ext cx="7643866" cy="1214446"/>
          </a:xfrm>
        </p:spPr>
        <p:txBody>
          <a:bodyPr/>
          <a:lstStyle>
            <a:lvl1pPr marL="0">
              <a:buNone/>
              <a:defRPr b="0"/>
            </a:lvl1pPr>
          </a:lstStyle>
          <a:p>
            <a:pPr lvl="0"/>
            <a:r>
              <a:rPr lang="en-US" dirty="0" smtClean="0"/>
              <a:t>Presentation subtitle or a two-line description about the presentation.</a:t>
            </a:r>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8CB01F8D-5414-4860-B9DB-D1711511FAEC}" type="datetime1">
              <a:rPr lang="en-US" smtClean="0"/>
              <a:pPr/>
              <a:t>1/29/2018</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red when they follow the red section divider.</a:t>
            </a:r>
          </a:p>
        </p:txBody>
      </p:sp>
      <p:sp>
        <p:nvSpPr>
          <p:cNvPr id="6" name="Text Placeholder 5"/>
          <p:cNvSpPr>
            <a:spLocks noGrp="1"/>
          </p:cNvSpPr>
          <p:nvPr>
            <p:ph type="body" sz="quarter" idx="11" hasCustomPrompt="1"/>
          </p:nvPr>
        </p:nvSpPr>
        <p:spPr>
          <a:xfrm>
            <a:off x="357159" y="357188"/>
            <a:ext cx="8358246"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a:t>
            </a:r>
          </a:p>
        </p:txBody>
      </p:sp>
      <p:sp>
        <p:nvSpPr>
          <p:cNvPr id="6" name="Text Placeholder 5"/>
          <p:cNvSpPr>
            <a:spLocks noGrp="1"/>
          </p:cNvSpPr>
          <p:nvPr>
            <p:ph type="body" sz="quarter" idx="11" hasCustomPrompt="1"/>
          </p:nvPr>
        </p:nvSpPr>
        <p:spPr>
          <a:xfrm>
            <a:off x="357158" y="357188"/>
            <a:ext cx="8358246"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Yellow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344623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ellow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green when they follow the green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green when they follow the green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74"/>
            <a:ext cx="8429684" cy="114300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57158" y="1500175"/>
            <a:ext cx="8429684" cy="39290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69E12818-C8D7-49A7-9977-208E1218482F}" type="datetime1">
              <a:rPr lang="en-US" smtClean="0"/>
              <a:pPr/>
              <a:t>1/29/2018</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914400" rtl="0" eaLnBrk="1" latinLnBrk="0" hangingPunct="1">
        <a:spcBef>
          <a:spcPct val="0"/>
        </a:spcBef>
        <a:buNone/>
        <a:defRPr sz="44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tx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7416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62500" lnSpcReduction="20000"/>
          </a:bodyPr>
          <a:lstStyle/>
          <a:p>
            <a:r>
              <a:rPr lang="en-US" dirty="0" smtClean="0"/>
              <a:t>Services for Socially Vulnerable Populations</a:t>
            </a:r>
            <a:endParaRPr lang="en-US" dirty="0"/>
          </a:p>
        </p:txBody>
      </p:sp>
      <p:sp>
        <p:nvSpPr>
          <p:cNvPr id="6" name="Text Placeholder 5"/>
          <p:cNvSpPr>
            <a:spLocks noGrp="1"/>
          </p:cNvSpPr>
          <p:nvPr>
            <p:ph type="body" sz="quarter" idx="11"/>
          </p:nvPr>
        </p:nvSpPr>
        <p:spPr/>
        <p:txBody>
          <a:bodyPr>
            <a:normAutofit/>
          </a:bodyPr>
          <a:lstStyle/>
          <a:p>
            <a:r>
              <a:rPr lang="en-US" sz="2400" dirty="0" smtClean="0"/>
              <a:t>OLA Super Conference 2018</a:t>
            </a:r>
          </a:p>
        </p:txBody>
      </p:sp>
      <p:sp>
        <p:nvSpPr>
          <p:cNvPr id="4" name="Date Placeholder 3"/>
          <p:cNvSpPr>
            <a:spLocks noGrp="1"/>
          </p:cNvSpPr>
          <p:nvPr>
            <p:ph type="dt" sz="half" idx="2"/>
          </p:nvPr>
        </p:nvSpPr>
        <p:spPr/>
        <p:txBody>
          <a:bodyPr/>
          <a:lstStyle/>
          <a:p>
            <a:fld id="{7DCA26CB-F7BE-4F9B-85FA-0E34A3DC6879}" type="datetime1">
              <a:rPr lang="en-US" smtClean="0"/>
              <a:pPr/>
              <a:t>1/29/2018</a:t>
            </a:fld>
            <a:endParaRPr lang="en-US"/>
          </a:p>
        </p:txBody>
      </p:sp>
      <p:sp>
        <p:nvSpPr>
          <p:cNvPr id="2" name="TextBox 1"/>
          <p:cNvSpPr txBox="1"/>
          <p:nvPr/>
        </p:nvSpPr>
        <p:spPr>
          <a:xfrm>
            <a:off x="533400" y="5181600"/>
            <a:ext cx="2672526" cy="307777"/>
          </a:xfrm>
          <a:prstGeom prst="rect">
            <a:avLst/>
          </a:prstGeom>
          <a:noFill/>
        </p:spPr>
        <p:txBody>
          <a:bodyPr wrap="none" rtlCol="0">
            <a:spAutoFit/>
          </a:bodyPr>
          <a:lstStyle/>
          <a:p>
            <a:r>
              <a:rPr lang="en-US" sz="1400" dirty="0" smtClean="0"/>
              <a:t>Linda Garvin and Kyle Marshall</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accent5"/>
                </a:solidFill>
              </a:rPr>
              <a:t>Survey – Demographics</a:t>
            </a:r>
            <a:endParaRPr lang="en-US" dirty="0">
              <a:solidFill>
                <a:schemeClr val="accent5"/>
              </a:solidFill>
            </a:endParaRPr>
          </a:p>
        </p:txBody>
      </p:sp>
      <p:sp>
        <p:nvSpPr>
          <p:cNvPr id="3" name="Text Placeholder 2"/>
          <p:cNvSpPr>
            <a:spLocks noGrp="1"/>
          </p:cNvSpPr>
          <p:nvPr>
            <p:ph type="body" sz="quarter" idx="12"/>
          </p:nvPr>
        </p:nvSpPr>
        <p:spPr>
          <a:xfrm>
            <a:off x="357158" y="1500188"/>
            <a:ext cx="8358217" cy="4443412"/>
          </a:xfrm>
        </p:spPr>
        <p:txBody>
          <a:bodyPr>
            <a:normAutofit/>
          </a:bodyPr>
          <a:lstStyle/>
          <a:p>
            <a:pPr marL="0" indent="0"/>
            <a:r>
              <a:rPr lang="en-US" dirty="0" smtClean="0"/>
              <a:t>Employment Status</a:t>
            </a:r>
          </a:p>
          <a:p>
            <a:pPr marL="1050300" lvl="2" indent="-457200"/>
            <a:r>
              <a:rPr lang="en-US" dirty="0" smtClean="0"/>
              <a:t>54% employed full-time, permanently</a:t>
            </a:r>
          </a:p>
          <a:p>
            <a:pPr marL="1050300" lvl="2" indent="-457200"/>
            <a:r>
              <a:rPr lang="en-US" dirty="0" smtClean="0"/>
              <a:t>Unemployment rate 16%</a:t>
            </a:r>
          </a:p>
          <a:p>
            <a:pPr marL="0" lvl="1" indent="0">
              <a:buNone/>
            </a:pPr>
            <a:r>
              <a:rPr lang="en-US" b="1" dirty="0" smtClean="0"/>
              <a:t>Housing</a:t>
            </a:r>
            <a:endParaRPr lang="en-US" b="1" dirty="0"/>
          </a:p>
          <a:p>
            <a:pPr marL="1050300" lvl="2" indent="-457200"/>
            <a:r>
              <a:rPr lang="en-US" dirty="0"/>
              <a:t>5</a:t>
            </a:r>
            <a:r>
              <a:rPr lang="en-US" dirty="0" smtClean="0"/>
              <a:t>0% renting, 36% own</a:t>
            </a:r>
          </a:p>
          <a:p>
            <a:pPr marL="398700" lvl="1" indent="-457200"/>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10</a:t>
            </a:fld>
            <a:endParaRPr lang="en-US" dirty="0"/>
          </a:p>
        </p:txBody>
      </p:sp>
    </p:spTree>
    <p:extLst>
      <p:ext uri="{BB962C8B-B14F-4D97-AF65-F5344CB8AC3E}">
        <p14:creationId xmlns:p14="http://schemas.microsoft.com/office/powerpoint/2010/main" val="22544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sz="half" idx="2"/>
            <p:extLst>
              <p:ext uri="{D42A27DB-BD31-4B8C-83A1-F6EECF244321}">
                <p14:modId xmlns:p14="http://schemas.microsoft.com/office/powerpoint/2010/main" val="1119872574"/>
              </p:ext>
            </p:extLst>
          </p:nvPr>
        </p:nvGraphicFramePr>
        <p:xfrm>
          <a:off x="827762" y="1500188"/>
          <a:ext cx="7877175"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1"/>
          </p:nvPr>
        </p:nvSpPr>
        <p:spPr/>
        <p:txBody>
          <a:bodyPr/>
          <a:lstStyle/>
          <a:p>
            <a:r>
              <a:rPr lang="en-US" dirty="0" smtClean="0">
                <a:solidFill>
                  <a:schemeClr val="accent5"/>
                </a:solidFill>
              </a:rPr>
              <a:t>Survey – Homelessness</a:t>
            </a:r>
            <a:endParaRPr lang="en-US" dirty="0">
              <a:solidFill>
                <a:schemeClr val="accent5"/>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accent5"/>
                </a:solidFill>
              </a:rPr>
              <a:t>Survey – Visitation</a:t>
            </a:r>
            <a:endParaRPr lang="en-US" dirty="0">
              <a:solidFill>
                <a:schemeClr val="accent5"/>
              </a:solidFill>
            </a:endParaRPr>
          </a:p>
        </p:txBody>
      </p:sp>
      <p:sp>
        <p:nvSpPr>
          <p:cNvPr id="4" name="Slide Number Placeholder 3"/>
          <p:cNvSpPr>
            <a:spLocks noGrp="1"/>
          </p:cNvSpPr>
          <p:nvPr>
            <p:ph type="sldNum" sz="quarter" idx="4"/>
          </p:nvPr>
        </p:nvSpPr>
        <p:spPr/>
        <p:txBody>
          <a:bodyPr/>
          <a:lstStyle/>
          <a:p>
            <a:fld id="{976B6DAE-1464-4C4A-A17B-99A185F7EC64}" type="slidenum">
              <a:rPr lang="en-US" smtClean="0"/>
              <a:pPr/>
              <a:t>12</a:t>
            </a:fld>
            <a:endParaRPr lang="en-US" dirty="0"/>
          </a:p>
        </p:txBody>
      </p:sp>
      <p:graphicFrame>
        <p:nvGraphicFramePr>
          <p:cNvPr id="5" name="Chart 4"/>
          <p:cNvGraphicFramePr/>
          <p:nvPr>
            <p:extLst>
              <p:ext uri="{D42A27DB-BD31-4B8C-83A1-F6EECF244321}">
                <p14:modId xmlns:p14="http://schemas.microsoft.com/office/powerpoint/2010/main" val="597329049"/>
              </p:ext>
            </p:extLst>
          </p:nvPr>
        </p:nvGraphicFramePr>
        <p:xfrm>
          <a:off x="533400" y="1295401"/>
          <a:ext cx="8000999" cy="2394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547503545"/>
              </p:ext>
            </p:extLst>
          </p:nvPr>
        </p:nvGraphicFramePr>
        <p:xfrm>
          <a:off x="723900" y="3915252"/>
          <a:ext cx="7620000" cy="220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2523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a:bodyPr>
          <a:lstStyle/>
          <a:p>
            <a:r>
              <a:rPr lang="en-US" dirty="0">
                <a:solidFill>
                  <a:schemeClr val="accent5"/>
                </a:solidFill>
              </a:rPr>
              <a:t>Survey Findings</a:t>
            </a:r>
          </a:p>
        </p:txBody>
      </p:sp>
      <p:sp>
        <p:nvSpPr>
          <p:cNvPr id="5" name="Slide Number Placeholder 4"/>
          <p:cNvSpPr>
            <a:spLocks noGrp="1"/>
          </p:cNvSpPr>
          <p:nvPr>
            <p:ph type="sldNum" sz="quarter" idx="4"/>
          </p:nvPr>
        </p:nvSpPr>
        <p:spPr/>
        <p:txBody>
          <a:bodyPr/>
          <a:lstStyle/>
          <a:p>
            <a:fld id="{976B6DAE-1464-4C4A-A17B-99A185F7EC64}" type="slidenum">
              <a:rPr lang="en-US" smtClean="0"/>
              <a:pPr/>
              <a:t>13</a:t>
            </a:fld>
            <a:endParaRPr lang="en-US" dirty="0"/>
          </a:p>
        </p:txBody>
      </p:sp>
      <p:graphicFrame>
        <p:nvGraphicFramePr>
          <p:cNvPr id="6" name="Chart 5"/>
          <p:cNvGraphicFramePr/>
          <p:nvPr>
            <p:extLst/>
          </p:nvPr>
        </p:nvGraphicFramePr>
        <p:xfrm>
          <a:off x="0" y="1295400"/>
          <a:ext cx="9144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7777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accent5"/>
                </a:solidFill>
              </a:rPr>
              <a:t>Survey – Ethnicity by Age</a:t>
            </a:r>
            <a:endParaRPr lang="en-US" dirty="0">
              <a:solidFill>
                <a:schemeClr val="accent5"/>
              </a:solidFill>
            </a:endParaRPr>
          </a:p>
        </p:txBody>
      </p:sp>
      <p:sp>
        <p:nvSpPr>
          <p:cNvPr id="4" name="Slide Number Placeholder 3"/>
          <p:cNvSpPr>
            <a:spLocks noGrp="1"/>
          </p:cNvSpPr>
          <p:nvPr>
            <p:ph type="sldNum" sz="quarter" idx="4"/>
          </p:nvPr>
        </p:nvSpPr>
        <p:spPr/>
        <p:txBody>
          <a:bodyPr/>
          <a:lstStyle/>
          <a:p>
            <a:fld id="{976B6DAE-1464-4C4A-A17B-99A185F7EC64}" type="slidenum">
              <a:rPr lang="en-US" smtClean="0"/>
              <a:pPr/>
              <a:t>14</a:t>
            </a:fld>
            <a:endParaRPr lang="en-US" dirty="0"/>
          </a:p>
        </p:txBody>
      </p:sp>
      <p:graphicFrame>
        <p:nvGraphicFramePr>
          <p:cNvPr id="5" name="Chart 4"/>
          <p:cNvGraphicFramePr/>
          <p:nvPr>
            <p:extLst/>
          </p:nvPr>
        </p:nvGraphicFramePr>
        <p:xfrm>
          <a:off x="76200" y="1219200"/>
          <a:ext cx="9067800" cy="4800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8140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accent5"/>
                </a:solidFill>
              </a:rPr>
              <a:t>Survey – Activities</a:t>
            </a:r>
          </a:p>
        </p:txBody>
      </p:sp>
      <p:sp>
        <p:nvSpPr>
          <p:cNvPr id="4" name="Slide Number Placeholder 3"/>
          <p:cNvSpPr>
            <a:spLocks noGrp="1"/>
          </p:cNvSpPr>
          <p:nvPr>
            <p:ph type="sldNum" sz="quarter" idx="4"/>
          </p:nvPr>
        </p:nvSpPr>
        <p:spPr/>
        <p:txBody>
          <a:bodyPr/>
          <a:lstStyle/>
          <a:p>
            <a:fld id="{976B6DAE-1464-4C4A-A17B-99A185F7EC64}" type="slidenum">
              <a:rPr lang="en-US" smtClean="0"/>
              <a:pPr/>
              <a:t>15</a:t>
            </a:fld>
            <a:endParaRPr lang="en-US" dirty="0"/>
          </a:p>
        </p:txBody>
      </p:sp>
      <p:graphicFrame>
        <p:nvGraphicFramePr>
          <p:cNvPr id="6" name="Chart 5"/>
          <p:cNvGraphicFramePr/>
          <p:nvPr>
            <p:extLst>
              <p:ext uri="{D42A27DB-BD31-4B8C-83A1-F6EECF244321}">
                <p14:modId xmlns:p14="http://schemas.microsoft.com/office/powerpoint/2010/main" val="1485480642"/>
              </p:ext>
            </p:extLst>
          </p:nvPr>
        </p:nvGraphicFramePr>
        <p:xfrm>
          <a:off x="0" y="990600"/>
          <a:ext cx="91440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a:bodyPr>
          <a:lstStyle/>
          <a:p>
            <a:r>
              <a:rPr lang="en-US" dirty="0" smtClean="0">
                <a:solidFill>
                  <a:schemeClr val="accent5"/>
                </a:solidFill>
              </a:rPr>
              <a:t>Survey – Vulnerable Customers</a:t>
            </a:r>
            <a:endParaRPr lang="en-US" dirty="0">
              <a:solidFill>
                <a:schemeClr val="accent5"/>
              </a:solidFill>
            </a:endParaRPr>
          </a:p>
        </p:txBody>
      </p:sp>
      <p:sp>
        <p:nvSpPr>
          <p:cNvPr id="3" name="Text Placeholder 2"/>
          <p:cNvSpPr>
            <a:spLocks noGrp="1"/>
          </p:cNvSpPr>
          <p:nvPr>
            <p:ph type="body" sz="quarter" idx="12"/>
          </p:nvPr>
        </p:nvSpPr>
        <p:spPr>
          <a:xfrm>
            <a:off x="357158" y="1500188"/>
            <a:ext cx="8358217" cy="4443412"/>
          </a:xfrm>
        </p:spPr>
        <p:txBody>
          <a:bodyPr>
            <a:normAutofit/>
          </a:bodyPr>
          <a:lstStyle/>
          <a:p>
            <a:pPr marL="0" lvl="1" indent="0">
              <a:buNone/>
            </a:pPr>
            <a:r>
              <a:rPr lang="en-US" b="1" dirty="0" smtClean="0"/>
              <a:t>Homelessness rate higher</a:t>
            </a:r>
            <a:endParaRPr lang="en-US" sz="2000" dirty="0" smtClean="0"/>
          </a:p>
          <a:p>
            <a:pPr marL="1050300" lvl="2" indent="-457200"/>
            <a:r>
              <a:rPr lang="en-US" dirty="0" smtClean="0"/>
              <a:t>10% of all participants; 18% at Downtown Branch</a:t>
            </a:r>
          </a:p>
          <a:p>
            <a:pPr marL="1050300" lvl="2" indent="-457200"/>
            <a:r>
              <a:rPr lang="en-US" dirty="0" smtClean="0"/>
              <a:t>0.3% for city</a:t>
            </a:r>
            <a:r>
              <a:rPr lang="en-US" dirty="0"/>
              <a:t> </a:t>
            </a:r>
            <a:r>
              <a:rPr lang="en-US" sz="2000" dirty="0"/>
              <a:t>(Homeward Trust, 2014; City of Edmonton, 2015)</a:t>
            </a:r>
            <a:endParaRPr lang="en-US" sz="2000" dirty="0" smtClean="0"/>
          </a:p>
          <a:p>
            <a:pPr marL="0" lvl="1" indent="0">
              <a:buNone/>
            </a:pPr>
            <a:r>
              <a:rPr lang="en-US" b="1" dirty="0"/>
              <a:t>Unemployment rates higher</a:t>
            </a:r>
          </a:p>
          <a:p>
            <a:pPr marL="1050300" lvl="2" indent="-457200"/>
            <a:r>
              <a:rPr lang="en-US" dirty="0" smtClean="0"/>
              <a:t>16% at library</a:t>
            </a:r>
          </a:p>
          <a:p>
            <a:pPr marL="1050300" lvl="2" indent="-457200"/>
            <a:r>
              <a:rPr lang="en-US" dirty="0" smtClean="0"/>
              <a:t>6% for city</a:t>
            </a:r>
            <a:r>
              <a:rPr lang="en-US" sz="2000" dirty="0" smtClean="0"/>
              <a:t> (Statistics Canada, 2016)</a:t>
            </a:r>
          </a:p>
        </p:txBody>
      </p:sp>
      <p:sp>
        <p:nvSpPr>
          <p:cNvPr id="4" name="Slide Number Placeholder 3"/>
          <p:cNvSpPr>
            <a:spLocks noGrp="1"/>
          </p:cNvSpPr>
          <p:nvPr>
            <p:ph type="sldNum" sz="quarter" idx="4"/>
          </p:nvPr>
        </p:nvSpPr>
        <p:spPr/>
        <p:txBody>
          <a:bodyPr/>
          <a:lstStyle/>
          <a:p>
            <a:fld id="{976B6DAE-1464-4C4A-A17B-99A185F7EC64}" type="slidenum">
              <a:rPr lang="en-US" smtClean="0"/>
              <a:pPr/>
              <a:t>16</a:t>
            </a:fld>
            <a:endParaRPr lang="en-US" dirty="0"/>
          </a:p>
        </p:txBody>
      </p:sp>
    </p:spTree>
    <p:extLst>
      <p:ext uri="{BB962C8B-B14F-4D97-AF65-F5344CB8AC3E}">
        <p14:creationId xmlns:p14="http://schemas.microsoft.com/office/powerpoint/2010/main" val="1412587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smtClean="0">
                <a:solidFill>
                  <a:schemeClr val="accent5"/>
                </a:solidFill>
              </a:rPr>
              <a:t>Survey – Marginalized Youth</a:t>
            </a:r>
            <a:endParaRPr lang="en-US" dirty="0">
              <a:solidFill>
                <a:schemeClr val="accent5"/>
              </a:solidFill>
            </a:endParaRPr>
          </a:p>
        </p:txBody>
      </p:sp>
      <p:sp>
        <p:nvSpPr>
          <p:cNvPr id="3" name="Text Placeholder 2"/>
          <p:cNvSpPr>
            <a:spLocks noGrp="1"/>
          </p:cNvSpPr>
          <p:nvPr>
            <p:ph type="body" sz="quarter" idx="12"/>
          </p:nvPr>
        </p:nvSpPr>
        <p:spPr>
          <a:xfrm>
            <a:off x="357158" y="1500188"/>
            <a:ext cx="8358217" cy="4443412"/>
          </a:xfrm>
        </p:spPr>
        <p:txBody>
          <a:bodyPr>
            <a:normAutofit/>
          </a:bodyPr>
          <a:lstStyle/>
          <a:p>
            <a:pPr marL="0" lvl="1" indent="0">
              <a:buNone/>
            </a:pPr>
            <a:r>
              <a:rPr lang="en-US" b="1" dirty="0" smtClean="0"/>
              <a:t>Youth under 18 more likely to</a:t>
            </a:r>
            <a:endParaRPr lang="en-US" sz="2000" dirty="0" smtClean="0"/>
          </a:p>
          <a:p>
            <a:pPr marL="1050300" lvl="2" indent="-457200"/>
            <a:r>
              <a:rPr lang="en-US" dirty="0" smtClean="0"/>
              <a:t>Visit the library more frequently</a:t>
            </a:r>
          </a:p>
          <a:p>
            <a:pPr marL="1050300" lvl="2" indent="-457200"/>
            <a:r>
              <a:rPr lang="en-US" dirty="0" smtClean="0"/>
              <a:t>For longer periods than other age groups</a:t>
            </a:r>
          </a:p>
          <a:p>
            <a:pPr marL="1050300" lvl="2" indent="-457200"/>
            <a:r>
              <a:rPr lang="en-US" dirty="0" smtClean="0"/>
              <a:t>Be indigenous or a visible minority</a:t>
            </a:r>
          </a:p>
          <a:p>
            <a:pPr marL="1050300" lvl="2" indent="-457200"/>
            <a:r>
              <a:rPr lang="en-US" dirty="0" smtClean="0"/>
              <a:t>Have the library as only computer access</a:t>
            </a:r>
            <a:endParaRPr lang="en-US" dirty="0"/>
          </a:p>
          <a:p>
            <a:pPr marL="0" lvl="1" indent="0">
              <a:buNone/>
            </a:pPr>
            <a:endParaRPr lang="en-US" b="1"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17</a:t>
            </a:fld>
            <a:endParaRPr lang="en-US" dirty="0"/>
          </a:p>
        </p:txBody>
      </p:sp>
    </p:spTree>
    <p:extLst>
      <p:ext uri="{BB962C8B-B14F-4D97-AF65-F5344CB8AC3E}">
        <p14:creationId xmlns:p14="http://schemas.microsoft.com/office/powerpoint/2010/main" val="3921536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endParaRPr lang="en-CA" dirty="0" smtClean="0"/>
          </a:p>
          <a:p>
            <a:pPr algn="ctr"/>
            <a:endParaRPr lang="en-CA" dirty="0"/>
          </a:p>
          <a:p>
            <a:pPr algn="ctr"/>
            <a:r>
              <a:rPr lang="en-CA" dirty="0" smtClean="0"/>
              <a:t>FOCUS GROUPS</a:t>
            </a:r>
            <a:endParaRPr lang="en-CA"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18</a:t>
            </a:fld>
            <a:endParaRPr lang="en-US" dirty="0"/>
          </a:p>
        </p:txBody>
      </p:sp>
    </p:spTree>
    <p:extLst>
      <p:ext uri="{BB962C8B-B14F-4D97-AF65-F5344CB8AC3E}">
        <p14:creationId xmlns:p14="http://schemas.microsoft.com/office/powerpoint/2010/main" val="50109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smtClean="0"/>
              <a:t>Purpose of focus groups</a:t>
            </a:r>
            <a:endParaRPr lang="en-US" dirty="0"/>
          </a:p>
        </p:txBody>
      </p:sp>
      <p:sp>
        <p:nvSpPr>
          <p:cNvPr id="7" name="Text Placeholder 6"/>
          <p:cNvSpPr>
            <a:spLocks noGrp="1"/>
          </p:cNvSpPr>
          <p:nvPr>
            <p:ph type="body" sz="quarter" idx="12"/>
          </p:nvPr>
        </p:nvSpPr>
        <p:spPr/>
        <p:txBody>
          <a:bodyPr>
            <a:normAutofit/>
          </a:bodyPr>
          <a:lstStyle/>
          <a:p>
            <a:pPr marL="398700" lvl="1" indent="-457200"/>
            <a:r>
              <a:rPr lang="en-US" dirty="0" smtClean="0"/>
              <a:t>Introduce staff perspective</a:t>
            </a:r>
          </a:p>
          <a:p>
            <a:pPr marL="398700" lvl="1" indent="-457200"/>
            <a:r>
              <a:rPr lang="en-US" dirty="0" smtClean="0"/>
              <a:t>Gather deeper attitudes, feelings, beliefs experiences and reactions</a:t>
            </a:r>
          </a:p>
        </p:txBody>
      </p:sp>
      <p:sp>
        <p:nvSpPr>
          <p:cNvPr id="5" name="Slide Number Placeholder 4"/>
          <p:cNvSpPr>
            <a:spLocks noGrp="1"/>
          </p:cNvSpPr>
          <p:nvPr>
            <p:ph type="sldNum" sz="quarter" idx="4"/>
          </p:nvPr>
        </p:nvSpPr>
        <p:spPr/>
        <p:txBody>
          <a:bodyPr/>
          <a:lstStyle/>
          <a:p>
            <a:fld id="{976B6DAE-1464-4C4A-A17B-99A185F7EC64}" type="slidenum">
              <a:rPr lang="en-US" smtClean="0"/>
              <a:pPr/>
              <a:t>19</a:t>
            </a:fld>
            <a:endParaRPr lang="en-US" dirty="0"/>
          </a:p>
        </p:txBody>
      </p:sp>
    </p:spTree>
    <p:extLst>
      <p:ext uri="{BB962C8B-B14F-4D97-AF65-F5344CB8AC3E}">
        <p14:creationId xmlns:p14="http://schemas.microsoft.com/office/powerpoint/2010/main" val="2602093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4748242" cy="4000500"/>
          </a:xfrm>
        </p:spPr>
        <p:txBody>
          <a:bodyPr>
            <a:normAutofit fontScale="92500" lnSpcReduction="20000"/>
          </a:bodyPr>
          <a:lstStyle/>
          <a:p>
            <a:pPr indent="0"/>
            <a:r>
              <a:rPr lang="en-US" dirty="0" smtClean="0"/>
              <a:t>Conducted research March – June 2015</a:t>
            </a:r>
          </a:p>
          <a:p>
            <a:pPr indent="0"/>
            <a:endParaRPr lang="en-US" dirty="0"/>
          </a:p>
          <a:p>
            <a:pPr indent="0"/>
            <a:endParaRPr lang="en-US" dirty="0" smtClean="0"/>
          </a:p>
          <a:p>
            <a:pPr indent="0"/>
            <a:endParaRPr lang="en-US" dirty="0"/>
          </a:p>
          <a:p>
            <a:pPr indent="0"/>
            <a:endParaRPr lang="en-US" dirty="0" smtClean="0"/>
          </a:p>
          <a:p>
            <a:pPr indent="0"/>
            <a:endParaRPr lang="en-US" dirty="0"/>
          </a:p>
          <a:p>
            <a:pPr indent="0"/>
            <a:r>
              <a:rPr lang="en-US" dirty="0" smtClean="0"/>
              <a:t/>
            </a:r>
            <a:br>
              <a:rPr lang="en-US" dirty="0" smtClean="0"/>
            </a:br>
            <a:endParaRPr lang="en-US" dirty="0" smtClean="0"/>
          </a:p>
        </p:txBody>
      </p:sp>
      <p:sp>
        <p:nvSpPr>
          <p:cNvPr id="4" name="Text Placeholder 3"/>
          <p:cNvSpPr>
            <a:spLocks noGrp="1"/>
          </p:cNvSpPr>
          <p:nvPr>
            <p:ph type="body" sz="quarter" idx="11"/>
          </p:nvPr>
        </p:nvSpPr>
        <p:spPr/>
        <p:txBody>
          <a:bodyPr/>
          <a:lstStyle/>
          <a:p>
            <a:r>
              <a:rPr lang="en-US" dirty="0" smtClean="0">
                <a:solidFill>
                  <a:schemeClr val="tx2"/>
                </a:solidFill>
              </a:rPr>
              <a:t>A collaborative project</a:t>
            </a:r>
            <a:endParaRPr lang="en-US" dirty="0">
              <a:solidFill>
                <a:schemeClr val="tx2"/>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2</a:t>
            </a:fld>
            <a:endParaRPr lang="en-US" dirty="0"/>
          </a:p>
        </p:txBody>
      </p:sp>
      <p:pic>
        <p:nvPicPr>
          <p:cNvPr id="1026" name="Picture 2" descr="Image result for university of alberta ualberta.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438400"/>
            <a:ext cx="607695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10400" y="5756079"/>
            <a:ext cx="2133600" cy="338554"/>
          </a:xfrm>
          <a:prstGeom prst="rect">
            <a:avLst/>
          </a:prstGeom>
          <a:noFill/>
        </p:spPr>
        <p:txBody>
          <a:bodyPr wrap="square" rtlCol="0">
            <a:spAutoFit/>
          </a:bodyPr>
          <a:lstStyle/>
          <a:p>
            <a:r>
              <a:rPr lang="en-US" sz="800" dirty="0" smtClean="0">
                <a:solidFill>
                  <a:schemeClr val="tx2"/>
                </a:solidFill>
              </a:rPr>
              <a:t>Image credit University </a:t>
            </a:r>
            <a:r>
              <a:rPr lang="en-US" sz="800" dirty="0">
                <a:solidFill>
                  <a:schemeClr val="tx2"/>
                </a:solidFill>
              </a:rPr>
              <a:t>of Alberta (https://</a:t>
            </a:r>
            <a:r>
              <a:rPr lang="en-US" sz="800" dirty="0" smtClean="0">
                <a:solidFill>
                  <a:schemeClr val="tx2"/>
                </a:solidFill>
              </a:rPr>
              <a:t>www.ualberta.ca/risk-management)</a:t>
            </a:r>
            <a:endParaRPr lang="en-US" sz="800" dirty="0">
              <a:solidFill>
                <a:schemeClr val="tx2"/>
              </a:solidFill>
            </a:endParaRPr>
          </a:p>
        </p:txBody>
      </p:sp>
    </p:spTree>
    <p:extLst>
      <p:ext uri="{BB962C8B-B14F-4D97-AF65-F5344CB8AC3E}">
        <p14:creationId xmlns:p14="http://schemas.microsoft.com/office/powerpoint/2010/main" val="1725918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Focus groups </a:t>
            </a:r>
            <a:endParaRPr lang="en-CA" dirty="0"/>
          </a:p>
        </p:txBody>
      </p:sp>
      <p:sp>
        <p:nvSpPr>
          <p:cNvPr id="5" name="Text Placeholder 4"/>
          <p:cNvSpPr>
            <a:spLocks noGrp="1"/>
          </p:cNvSpPr>
          <p:nvPr>
            <p:ph type="body" sz="quarter" idx="12"/>
          </p:nvPr>
        </p:nvSpPr>
        <p:spPr/>
        <p:txBody>
          <a:bodyPr/>
          <a:lstStyle/>
          <a:p>
            <a:pPr marL="457200" indent="-457200">
              <a:buFont typeface="Arial" panose="020B0604020202020204" pitchFamily="34" charset="0"/>
              <a:buChar char="•"/>
            </a:pPr>
            <a:r>
              <a:rPr lang="en-US" b="0" dirty="0"/>
              <a:t>9 groups in </a:t>
            </a:r>
            <a:r>
              <a:rPr lang="en-US" b="0" dirty="0" smtClean="0"/>
              <a:t>total</a:t>
            </a:r>
          </a:p>
          <a:p>
            <a:pPr marL="1050300" lvl="2" indent="-457200"/>
            <a:r>
              <a:rPr lang="en-US" b="0" dirty="0" smtClean="0"/>
              <a:t>Socially vulnerable customers </a:t>
            </a:r>
            <a:r>
              <a:rPr lang="en-US" b="0" dirty="0"/>
              <a:t>(</a:t>
            </a:r>
            <a:r>
              <a:rPr lang="en-US" b="0" dirty="0" smtClean="0"/>
              <a:t>2)</a:t>
            </a:r>
          </a:p>
          <a:p>
            <a:pPr marL="1050300" lvl="2" indent="-457200"/>
            <a:r>
              <a:rPr lang="en-US" dirty="0"/>
              <a:t>S</a:t>
            </a:r>
            <a:r>
              <a:rPr lang="en-US" b="0" dirty="0" smtClean="0"/>
              <a:t>ocially </a:t>
            </a:r>
            <a:r>
              <a:rPr lang="en-US" b="0" dirty="0"/>
              <a:t>vulnerable youth (1</a:t>
            </a:r>
            <a:r>
              <a:rPr lang="en-US" b="0" dirty="0" smtClean="0"/>
              <a:t>)</a:t>
            </a:r>
          </a:p>
          <a:p>
            <a:pPr marL="1050300" lvl="2" indent="-457200"/>
            <a:r>
              <a:rPr lang="en-US" dirty="0"/>
              <a:t>L</a:t>
            </a:r>
            <a:r>
              <a:rPr lang="en-US" b="0" dirty="0" smtClean="0"/>
              <a:t>ibrary </a:t>
            </a:r>
            <a:r>
              <a:rPr lang="en-US" b="0" dirty="0"/>
              <a:t>staff of various levels (4</a:t>
            </a:r>
            <a:r>
              <a:rPr lang="en-US" b="0" dirty="0" smtClean="0"/>
              <a:t>)</a:t>
            </a:r>
          </a:p>
          <a:p>
            <a:pPr marL="1050300" lvl="2" indent="-457200"/>
            <a:r>
              <a:rPr lang="en-US" dirty="0"/>
              <a:t>B</a:t>
            </a:r>
            <a:r>
              <a:rPr lang="en-US" b="0" dirty="0" smtClean="0"/>
              <a:t>ranch </a:t>
            </a:r>
            <a:r>
              <a:rPr lang="en-US" b="0" dirty="0"/>
              <a:t>managers (</a:t>
            </a:r>
            <a:r>
              <a:rPr lang="en-US" b="0" dirty="0" smtClean="0"/>
              <a:t>1)</a:t>
            </a:r>
          </a:p>
          <a:p>
            <a:pPr marL="1050300" lvl="2" indent="-457200"/>
            <a:r>
              <a:rPr lang="en-US" b="0" dirty="0" smtClean="0"/>
              <a:t>Outreach </a:t>
            </a:r>
            <a:r>
              <a:rPr lang="en-US" b="0" dirty="0"/>
              <a:t>workers (1)</a:t>
            </a:r>
          </a:p>
          <a:p>
            <a:endParaRPr lang="en-CA"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20</a:t>
            </a:fld>
            <a:endParaRPr lang="en-US" dirty="0"/>
          </a:p>
        </p:txBody>
      </p:sp>
    </p:spTree>
    <p:extLst>
      <p:ext uri="{BB962C8B-B14F-4D97-AF65-F5344CB8AC3E}">
        <p14:creationId xmlns:p14="http://schemas.microsoft.com/office/powerpoint/2010/main" val="515627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76B6DAE-1464-4C4A-A17B-99A185F7EC64}" type="slidenum">
              <a:rPr lang="en-US" smtClean="0"/>
              <a:pPr/>
              <a:t>21</a:t>
            </a:fld>
            <a:endParaRPr lang="en-US" dirty="0"/>
          </a:p>
        </p:txBody>
      </p:sp>
      <p:sp>
        <p:nvSpPr>
          <p:cNvPr id="7" name="Text Placeholder 6"/>
          <p:cNvSpPr>
            <a:spLocks noGrp="1"/>
          </p:cNvSpPr>
          <p:nvPr>
            <p:ph type="body" sz="quarter" idx="4294967295"/>
          </p:nvPr>
        </p:nvSpPr>
        <p:spPr>
          <a:xfrm>
            <a:off x="457200" y="1371600"/>
            <a:ext cx="8358188" cy="4071937"/>
          </a:xfrm>
        </p:spPr>
        <p:txBody>
          <a:bodyPr>
            <a:normAutofit/>
          </a:bodyPr>
          <a:lstStyle/>
          <a:p>
            <a:pPr marL="0" indent="0"/>
            <a:r>
              <a:rPr lang="en-CA" dirty="0"/>
              <a:t>“This is the one place I come and they know that I’m in this [addictions program] and they don’t really care. They’re just…treating me like a person.”</a:t>
            </a:r>
            <a:endParaRPr lang="en-US" dirty="0"/>
          </a:p>
          <a:p>
            <a:pPr marL="0" indent="0"/>
            <a:endParaRPr lang="en-US" dirty="0"/>
          </a:p>
        </p:txBody>
      </p:sp>
    </p:spTree>
    <p:extLst>
      <p:ext uri="{BB962C8B-B14F-4D97-AF65-F5344CB8AC3E}">
        <p14:creationId xmlns:p14="http://schemas.microsoft.com/office/powerpoint/2010/main" val="310213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fontScale="92500"/>
          </a:bodyPr>
          <a:lstStyle/>
          <a:p>
            <a:r>
              <a:rPr lang="en-US" dirty="0" smtClean="0"/>
              <a:t>Notable Findings (Staff groups)</a:t>
            </a:r>
            <a:endParaRPr lang="en-US" dirty="0"/>
          </a:p>
        </p:txBody>
      </p:sp>
      <p:sp>
        <p:nvSpPr>
          <p:cNvPr id="7" name="Text Placeholder 6"/>
          <p:cNvSpPr>
            <a:spLocks noGrp="1"/>
          </p:cNvSpPr>
          <p:nvPr>
            <p:ph type="body" sz="quarter" idx="12"/>
          </p:nvPr>
        </p:nvSpPr>
        <p:spPr/>
        <p:txBody>
          <a:bodyPr>
            <a:normAutofit/>
          </a:bodyPr>
          <a:lstStyle/>
          <a:p>
            <a:pPr marL="457200" indent="-457200">
              <a:buFont typeface="Arial" panose="020B0604020202020204" pitchFamily="34" charset="0"/>
              <a:buChar char="•"/>
            </a:pPr>
            <a:r>
              <a:rPr lang="en-US" b="0" dirty="0" smtClean="0"/>
              <a:t>Regular suspensions as barrier to rehabilitation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b="0" dirty="0" smtClean="0"/>
              <a:t>Unclear procedures in contacting for help</a:t>
            </a:r>
            <a:endParaRPr lang="en-US" b="0" dirty="0"/>
          </a:p>
          <a:p>
            <a:pPr marL="0" indent="0"/>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22</a:t>
            </a:fld>
            <a:endParaRPr lang="en-US" dirty="0"/>
          </a:p>
        </p:txBody>
      </p:sp>
      <p:pic>
        <p:nvPicPr>
          <p:cNvPr id="2" name="Picture 1"/>
          <p:cNvPicPr>
            <a:picLocks noChangeAspect="1"/>
          </p:cNvPicPr>
          <p:nvPr/>
        </p:nvPicPr>
        <p:blipFill>
          <a:blip r:embed="rId3"/>
          <a:stretch>
            <a:fillRect/>
          </a:stretch>
        </p:blipFill>
        <p:spPr>
          <a:xfrm>
            <a:off x="2490758" y="2643188"/>
            <a:ext cx="3752810" cy="1438275"/>
          </a:xfrm>
          <a:prstGeom prst="rect">
            <a:avLst/>
          </a:prstGeom>
        </p:spPr>
      </p:pic>
    </p:spTree>
    <p:extLst>
      <p:ext uri="{BB962C8B-B14F-4D97-AF65-F5344CB8AC3E}">
        <p14:creationId xmlns:p14="http://schemas.microsoft.com/office/powerpoint/2010/main" val="2427032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fontScale="92500"/>
          </a:bodyPr>
          <a:lstStyle/>
          <a:p>
            <a:r>
              <a:rPr lang="en-US" dirty="0" smtClean="0"/>
              <a:t>Notable Findings (</a:t>
            </a:r>
            <a:r>
              <a:rPr lang="en-US" dirty="0"/>
              <a:t>Staff groups)</a:t>
            </a:r>
          </a:p>
          <a:p>
            <a:endParaRPr lang="en-US" dirty="0"/>
          </a:p>
        </p:txBody>
      </p:sp>
      <p:sp>
        <p:nvSpPr>
          <p:cNvPr id="7" name="Text Placeholder 6"/>
          <p:cNvSpPr>
            <a:spLocks noGrp="1"/>
          </p:cNvSpPr>
          <p:nvPr>
            <p:ph type="body" sz="quarter" idx="12"/>
          </p:nvPr>
        </p:nvSpPr>
        <p:spPr/>
        <p:txBody>
          <a:bodyPr>
            <a:normAutofit/>
          </a:bodyPr>
          <a:lstStyle/>
          <a:p>
            <a:pPr marL="457200" indent="-457200">
              <a:buFont typeface="Arial" panose="020B0604020202020204" pitchFamily="34" charset="0"/>
              <a:buChar char="•"/>
            </a:pPr>
            <a:r>
              <a:rPr lang="en-US" b="0" dirty="0" smtClean="0"/>
              <a:t>Staff stress levels are high in some branches</a:t>
            </a:r>
          </a:p>
          <a:p>
            <a:pPr marL="457200" indent="-457200">
              <a:buFont typeface="Arial" panose="020B0604020202020204" pitchFamily="34" charset="0"/>
              <a:buChar char="•"/>
            </a:pPr>
            <a:r>
              <a:rPr lang="en-US" b="0" dirty="0" smtClean="0"/>
              <a:t>Support structures need greater flexibility</a:t>
            </a:r>
            <a:endParaRPr lang="en-US" b="0" dirty="0"/>
          </a:p>
          <a:p>
            <a:pPr marL="0" indent="0"/>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23</a:t>
            </a:fld>
            <a:endParaRPr lang="en-US" dirty="0"/>
          </a:p>
        </p:txBody>
      </p:sp>
      <p:pic>
        <p:nvPicPr>
          <p:cNvPr id="3" name="Picture 2"/>
          <p:cNvPicPr>
            <a:picLocks noChangeAspect="1"/>
          </p:cNvPicPr>
          <p:nvPr/>
        </p:nvPicPr>
        <p:blipFill>
          <a:blip r:embed="rId3"/>
          <a:stretch>
            <a:fillRect/>
          </a:stretch>
        </p:blipFill>
        <p:spPr>
          <a:xfrm>
            <a:off x="1743617" y="3675183"/>
            <a:ext cx="5585268" cy="2285891"/>
          </a:xfrm>
          <a:prstGeom prst="rect">
            <a:avLst/>
          </a:prstGeom>
        </p:spPr>
      </p:pic>
    </p:spTree>
    <p:extLst>
      <p:ext uri="{BB962C8B-B14F-4D97-AF65-F5344CB8AC3E}">
        <p14:creationId xmlns:p14="http://schemas.microsoft.com/office/powerpoint/2010/main" val="1313633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fontScale="92500"/>
          </a:bodyPr>
          <a:lstStyle/>
          <a:p>
            <a:r>
              <a:rPr lang="en-US" dirty="0" smtClean="0"/>
              <a:t>Notable </a:t>
            </a:r>
            <a:r>
              <a:rPr lang="en-US" dirty="0"/>
              <a:t>Findings (Staff groups)</a:t>
            </a:r>
          </a:p>
          <a:p>
            <a:endParaRPr lang="en-US" dirty="0"/>
          </a:p>
        </p:txBody>
      </p:sp>
      <p:sp>
        <p:nvSpPr>
          <p:cNvPr id="7" name="Text Placeholder 6"/>
          <p:cNvSpPr>
            <a:spLocks noGrp="1"/>
          </p:cNvSpPr>
          <p:nvPr>
            <p:ph type="body" sz="quarter" idx="12"/>
          </p:nvPr>
        </p:nvSpPr>
        <p:spPr>
          <a:xfrm>
            <a:off x="357159" y="1500188"/>
            <a:ext cx="3757641" cy="4071937"/>
          </a:xfrm>
        </p:spPr>
        <p:txBody>
          <a:bodyPr>
            <a:normAutofit/>
          </a:bodyPr>
          <a:lstStyle/>
          <a:p>
            <a:pPr marL="457200" indent="-457200">
              <a:buFont typeface="Arial" panose="020B0604020202020204" pitchFamily="34" charset="0"/>
              <a:buChar char="•"/>
            </a:pPr>
            <a:r>
              <a:rPr lang="en-US" b="0" dirty="0" smtClean="0"/>
              <a:t>Mental health first aid</a:t>
            </a:r>
          </a:p>
          <a:p>
            <a:pPr marL="457200" indent="-457200">
              <a:buFont typeface="Arial" panose="020B0604020202020204" pitchFamily="34" charset="0"/>
              <a:buChar char="•"/>
            </a:pPr>
            <a:r>
              <a:rPr lang="en-US" b="0" dirty="0" smtClean="0"/>
              <a:t>Mutual compassion </a:t>
            </a:r>
          </a:p>
          <a:p>
            <a:pPr marL="457200" indent="-457200">
              <a:buFont typeface="Arial" panose="020B0604020202020204" pitchFamily="34" charset="0"/>
              <a:buChar char="•"/>
            </a:pPr>
            <a:r>
              <a:rPr lang="en-US" b="0" dirty="0" smtClean="0"/>
              <a:t>Interview questions</a:t>
            </a:r>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24</a:t>
            </a:fld>
            <a:endParaRPr lang="en-US" dirty="0"/>
          </a:p>
        </p:txBody>
      </p:sp>
      <p:pic>
        <p:nvPicPr>
          <p:cNvPr id="2" name="Picture 1"/>
          <p:cNvPicPr>
            <a:picLocks noChangeAspect="1"/>
          </p:cNvPicPr>
          <p:nvPr/>
        </p:nvPicPr>
        <p:blipFill>
          <a:blip r:embed="rId3"/>
          <a:stretch>
            <a:fillRect/>
          </a:stretch>
        </p:blipFill>
        <p:spPr>
          <a:xfrm>
            <a:off x="3962400" y="1828800"/>
            <a:ext cx="4627205" cy="3087213"/>
          </a:xfrm>
          <a:prstGeom prst="rect">
            <a:avLst/>
          </a:prstGeom>
        </p:spPr>
      </p:pic>
    </p:spTree>
    <p:extLst>
      <p:ext uri="{BB962C8B-B14F-4D97-AF65-F5344CB8AC3E}">
        <p14:creationId xmlns:p14="http://schemas.microsoft.com/office/powerpoint/2010/main" val="1761214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have you or your staff noticed, experienced or observed in working with socially vulnerable populations?</a:t>
            </a:r>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25</a:t>
            </a:fld>
            <a:endParaRPr lang="en-US" dirty="0"/>
          </a:p>
        </p:txBody>
      </p:sp>
    </p:spTree>
    <p:extLst>
      <p:ext uri="{BB962C8B-B14F-4D97-AF65-F5344CB8AC3E}">
        <p14:creationId xmlns:p14="http://schemas.microsoft.com/office/powerpoint/2010/main" val="262580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fontScale="92500" lnSpcReduction="20000"/>
          </a:bodyPr>
          <a:lstStyle/>
          <a:p>
            <a:r>
              <a:rPr lang="en-CA" dirty="0" smtClean="0"/>
              <a:t>Customer Focus Groups - Logistics</a:t>
            </a:r>
            <a:endParaRPr lang="en-CA" dirty="0"/>
          </a:p>
        </p:txBody>
      </p:sp>
      <p:sp>
        <p:nvSpPr>
          <p:cNvPr id="7" name="Text Placeholder 6"/>
          <p:cNvSpPr>
            <a:spLocks noGrp="1"/>
          </p:cNvSpPr>
          <p:nvPr>
            <p:ph type="body" sz="quarter" idx="12"/>
          </p:nvPr>
        </p:nvSpPr>
        <p:spPr>
          <a:xfrm>
            <a:off x="357159" y="1643063"/>
            <a:ext cx="3986242" cy="4071937"/>
          </a:xfrm>
        </p:spPr>
        <p:txBody>
          <a:bodyPr/>
          <a:lstStyle/>
          <a:p>
            <a:pPr marL="457200" indent="-457200">
              <a:buFont typeface="Arial" panose="020B0604020202020204" pitchFamily="34" charset="0"/>
              <a:buChar char="•"/>
            </a:pPr>
            <a:r>
              <a:rPr lang="en-US" b="0" dirty="0" smtClean="0"/>
              <a:t>Location and timing</a:t>
            </a:r>
          </a:p>
          <a:p>
            <a:pPr marL="1050300" lvl="2" indent="-457200"/>
            <a:r>
              <a:rPr lang="en-US" dirty="0" smtClean="0"/>
              <a:t>Central</a:t>
            </a:r>
          </a:p>
          <a:p>
            <a:pPr marL="1050300" lvl="2" indent="-457200"/>
            <a:r>
              <a:rPr lang="en-US" dirty="0" smtClean="0"/>
              <a:t>In the evening or afternoon</a:t>
            </a:r>
          </a:p>
          <a:p>
            <a:pPr marL="1050300" lvl="2" indent="-457200"/>
            <a:r>
              <a:rPr lang="en-US" b="0" dirty="0" smtClean="0"/>
              <a:t>Provide food</a:t>
            </a:r>
            <a:endParaRPr lang="en-US" b="0"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26</a:t>
            </a:fld>
            <a:endParaRPr lang="en-US" dirty="0"/>
          </a:p>
        </p:txBody>
      </p:sp>
      <p:pic>
        <p:nvPicPr>
          <p:cNvPr id="1026" name="Picture 2" descr="https://photos.smugmug.com/StanleyAMilnerLibrary/2014-MNA/Branch-MNA/Staff-and-Customers/i-DKQmx7r/0/3c0bda2a/X2/IMG_1280_MODDED-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448" y="2133600"/>
            <a:ext cx="4075897" cy="271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680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CA" dirty="0" smtClean="0"/>
              <a:t>Notable Findings (customer group)</a:t>
            </a:r>
            <a:endParaRPr lang="en-CA" dirty="0"/>
          </a:p>
        </p:txBody>
      </p:sp>
      <p:sp>
        <p:nvSpPr>
          <p:cNvPr id="3" name="Text Placeholder 2"/>
          <p:cNvSpPr>
            <a:spLocks noGrp="1"/>
          </p:cNvSpPr>
          <p:nvPr>
            <p:ph type="body" sz="quarter" idx="12"/>
          </p:nvPr>
        </p:nvSpPr>
        <p:spPr>
          <a:xfrm>
            <a:off x="357159" y="1566863"/>
            <a:ext cx="4291041" cy="4071937"/>
          </a:xfrm>
        </p:spPr>
        <p:txBody>
          <a:bodyPr>
            <a:normAutofit/>
          </a:bodyPr>
          <a:lstStyle/>
          <a:p>
            <a:pPr marL="457200" indent="-457200">
              <a:buFont typeface="Arial" panose="020B0604020202020204" pitchFamily="34" charset="0"/>
              <a:buChar char="•"/>
            </a:pPr>
            <a:r>
              <a:rPr lang="en-CA" b="0" dirty="0" smtClean="0"/>
              <a:t>Free and safe space</a:t>
            </a:r>
          </a:p>
          <a:p>
            <a:pPr marL="457200" indent="-457200">
              <a:buFont typeface="Arial" panose="020B0604020202020204" pitchFamily="34" charset="0"/>
              <a:buChar char="•"/>
            </a:pPr>
            <a:r>
              <a:rPr lang="en-CA" b="0" dirty="0" smtClean="0"/>
              <a:t>No sleeping policy/safety</a:t>
            </a:r>
          </a:p>
          <a:p>
            <a:pPr marL="457200" indent="-457200">
              <a:buFont typeface="Arial" panose="020B0604020202020204" pitchFamily="34" charset="0"/>
              <a:buChar char="•"/>
            </a:pPr>
            <a:r>
              <a:rPr lang="en-CA" b="0" dirty="0"/>
              <a:t>Computer </a:t>
            </a:r>
            <a:r>
              <a:rPr lang="en-CA" b="0" dirty="0" smtClean="0"/>
              <a:t>use</a:t>
            </a:r>
          </a:p>
          <a:p>
            <a:pPr marL="457200" indent="-457200">
              <a:buFont typeface="Arial" panose="020B0604020202020204" pitchFamily="34" charset="0"/>
              <a:buChar char="•"/>
            </a:pPr>
            <a:r>
              <a:rPr lang="en-CA" b="0" dirty="0" smtClean="0"/>
              <a:t>Staff</a:t>
            </a:r>
          </a:p>
          <a:p>
            <a:pPr marL="457200" indent="-457200">
              <a:buFont typeface="Arial" panose="020B0604020202020204" pitchFamily="34" charset="0"/>
              <a:buChar char="•"/>
            </a:pPr>
            <a:endParaRPr lang="en-CA"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27</a:t>
            </a:fld>
            <a:endParaRPr lang="en-US" dirty="0"/>
          </a:p>
        </p:txBody>
      </p:sp>
      <p:pic>
        <p:nvPicPr>
          <p:cNvPr id="5" name="Picture 4"/>
          <p:cNvPicPr>
            <a:picLocks noChangeAspect="1"/>
          </p:cNvPicPr>
          <p:nvPr/>
        </p:nvPicPr>
        <p:blipFill>
          <a:blip r:embed="rId3"/>
          <a:stretch>
            <a:fillRect/>
          </a:stretch>
        </p:blipFill>
        <p:spPr>
          <a:xfrm>
            <a:off x="3962400" y="1752600"/>
            <a:ext cx="4903926" cy="3271838"/>
          </a:xfrm>
          <a:prstGeom prst="rect">
            <a:avLst/>
          </a:prstGeom>
        </p:spPr>
      </p:pic>
    </p:spTree>
    <p:extLst>
      <p:ext uri="{BB962C8B-B14F-4D97-AF65-F5344CB8AC3E}">
        <p14:creationId xmlns:p14="http://schemas.microsoft.com/office/powerpoint/2010/main" val="2193303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a:bodyPr>
          <a:lstStyle/>
          <a:p>
            <a:r>
              <a:rPr lang="en-CA" sz="3600" dirty="0"/>
              <a:t>Notable Findings (customer groups)</a:t>
            </a:r>
          </a:p>
        </p:txBody>
      </p:sp>
      <p:sp>
        <p:nvSpPr>
          <p:cNvPr id="7" name="Text Placeholder 6"/>
          <p:cNvSpPr>
            <a:spLocks noGrp="1"/>
          </p:cNvSpPr>
          <p:nvPr>
            <p:ph type="body" sz="quarter" idx="12"/>
          </p:nvPr>
        </p:nvSpPr>
        <p:spPr>
          <a:xfrm>
            <a:off x="357160" y="1500188"/>
            <a:ext cx="3742174" cy="4071937"/>
          </a:xfrm>
        </p:spPr>
        <p:txBody>
          <a:bodyPr>
            <a:normAutofit fontScale="77500" lnSpcReduction="20000"/>
          </a:bodyPr>
          <a:lstStyle/>
          <a:p>
            <a:pPr marL="457200" indent="-457200">
              <a:buFont typeface="Arial" panose="020B0604020202020204" pitchFamily="34" charset="0"/>
              <a:buChar char="•"/>
            </a:pPr>
            <a:r>
              <a:rPr lang="en-US" sz="3600" b="0" dirty="0" smtClean="0"/>
              <a:t>Programming</a:t>
            </a:r>
          </a:p>
          <a:p>
            <a:pPr marL="457200" indent="-457200">
              <a:buFont typeface="Arial" panose="020B0604020202020204" pitchFamily="34" charset="0"/>
              <a:buChar char="•"/>
            </a:pPr>
            <a:r>
              <a:rPr lang="en-US" sz="3600" b="0" dirty="0" smtClean="0"/>
              <a:t>Volunteer </a:t>
            </a:r>
            <a:r>
              <a:rPr lang="en-US" sz="3600" b="0" dirty="0"/>
              <a:t>opportunities at the library</a:t>
            </a:r>
          </a:p>
          <a:p>
            <a:pPr marL="0" indent="0"/>
            <a:endParaRPr lang="en-US" dirty="0"/>
          </a:p>
          <a:p>
            <a:pPr marL="0" indent="0" algn="ctr"/>
            <a:r>
              <a:rPr lang="en-US" b="0" i="1" dirty="0"/>
              <a:t>“I think a volunteer thing would be good…people like us who know resources and stuff…teens helping </a:t>
            </a:r>
            <a:r>
              <a:rPr lang="en-US" b="0" i="1" dirty="0" smtClean="0"/>
              <a:t>teens</a:t>
            </a:r>
            <a:r>
              <a:rPr lang="en-US" b="0" i="1" dirty="0"/>
              <a:t>, you know”</a:t>
            </a:r>
          </a:p>
          <a:p>
            <a:endParaRPr lang="en-CA"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28</a:t>
            </a:fld>
            <a:endParaRPr lang="en-US" dirty="0"/>
          </a:p>
        </p:txBody>
      </p:sp>
      <p:pic>
        <p:nvPicPr>
          <p:cNvPr id="4099" name="Picture 3" descr="https://photos.smugmug.com/AbbottsfieldBranch/2016-ABB-Photos/Events-ABB/Sing-Sign-Laugh-and-Learn-with/i-TvXgFPd/0/bcecd5d2/X2/Syrian%20Newcomers%20%282%29-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5093" y="1509358"/>
            <a:ext cx="4540252" cy="340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062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fontScale="92500"/>
          </a:bodyPr>
          <a:lstStyle/>
          <a:p>
            <a:r>
              <a:rPr lang="en-US" dirty="0" smtClean="0"/>
              <a:t>Notable Findings (youth group)</a:t>
            </a:r>
            <a:endParaRPr lang="en-US" dirty="0"/>
          </a:p>
        </p:txBody>
      </p:sp>
      <p:sp>
        <p:nvSpPr>
          <p:cNvPr id="7" name="Text Placeholder 6"/>
          <p:cNvSpPr>
            <a:spLocks noGrp="1"/>
          </p:cNvSpPr>
          <p:nvPr>
            <p:ph type="body" sz="quarter" idx="12"/>
          </p:nvPr>
        </p:nvSpPr>
        <p:spPr>
          <a:xfrm>
            <a:off x="357159" y="1500188"/>
            <a:ext cx="3833841" cy="4071937"/>
          </a:xfrm>
        </p:spPr>
        <p:txBody>
          <a:bodyPr>
            <a:normAutofit/>
          </a:bodyPr>
          <a:lstStyle/>
          <a:p>
            <a:pPr marL="457200" indent="-457200">
              <a:buFont typeface="Arial" panose="020B0604020202020204" pitchFamily="34" charset="0"/>
              <a:buChar char="•"/>
            </a:pPr>
            <a:r>
              <a:rPr lang="en-US" b="0" dirty="0" smtClean="0"/>
              <a:t>Computer usage</a:t>
            </a:r>
          </a:p>
          <a:p>
            <a:pPr marL="457200" indent="-457200">
              <a:buFont typeface="Arial" panose="020B0604020202020204" pitchFamily="34" charset="0"/>
              <a:buChar char="•"/>
            </a:pPr>
            <a:r>
              <a:rPr lang="en-US" b="0" dirty="0" smtClean="0"/>
              <a:t>Free and safe space</a:t>
            </a:r>
          </a:p>
          <a:p>
            <a:pPr marL="457200" indent="-457200">
              <a:buFont typeface="Arial" panose="020B0604020202020204" pitchFamily="34" charset="0"/>
              <a:buChar char="•"/>
            </a:pPr>
            <a:r>
              <a:rPr lang="en-US" b="0" dirty="0" smtClean="0"/>
              <a:t>Outreach workers</a:t>
            </a:r>
          </a:p>
          <a:p>
            <a:pPr marL="0" indent="0"/>
            <a:endParaRPr lang="en-US" dirty="0" smtClean="0"/>
          </a:p>
        </p:txBody>
      </p:sp>
      <p:sp>
        <p:nvSpPr>
          <p:cNvPr id="5" name="Slide Number Placeholder 4"/>
          <p:cNvSpPr>
            <a:spLocks noGrp="1"/>
          </p:cNvSpPr>
          <p:nvPr>
            <p:ph type="sldNum" sz="quarter" idx="4"/>
          </p:nvPr>
        </p:nvSpPr>
        <p:spPr/>
        <p:txBody>
          <a:bodyPr/>
          <a:lstStyle/>
          <a:p>
            <a:fld id="{976B6DAE-1464-4C4A-A17B-99A185F7EC64}" type="slidenum">
              <a:rPr lang="en-US" smtClean="0"/>
              <a:pPr/>
              <a:t>29</a:t>
            </a:fld>
            <a:endParaRPr lang="en-US" dirty="0"/>
          </a:p>
        </p:txBody>
      </p:sp>
      <p:pic>
        <p:nvPicPr>
          <p:cNvPr id="2050" name="Picture 2" descr="Family Day @ HIG 2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647" y="1500188"/>
            <a:ext cx="4876801"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1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fontScale="92500" lnSpcReduction="20000"/>
          </a:bodyPr>
          <a:lstStyle/>
          <a:p>
            <a:r>
              <a:rPr lang="en-CA" dirty="0" smtClean="0">
                <a:solidFill>
                  <a:schemeClr val="tx2"/>
                </a:solidFill>
              </a:rPr>
              <a:t>Initial observations and questions…</a:t>
            </a:r>
            <a:endParaRPr lang="en-CA" dirty="0">
              <a:solidFill>
                <a:schemeClr val="tx2"/>
              </a:solidFill>
            </a:endParaRPr>
          </a:p>
        </p:txBody>
      </p:sp>
      <p:sp>
        <p:nvSpPr>
          <p:cNvPr id="7" name="Text Placeholder 6"/>
          <p:cNvSpPr>
            <a:spLocks noGrp="1"/>
          </p:cNvSpPr>
          <p:nvPr>
            <p:ph type="body" sz="quarter" idx="12"/>
          </p:nvPr>
        </p:nvSpPr>
        <p:spPr/>
        <p:txBody>
          <a:bodyPr>
            <a:normAutofit/>
          </a:bodyPr>
          <a:lstStyle/>
          <a:p>
            <a:pPr marL="457200" indent="-457200">
              <a:buFont typeface="Arial" panose="020B0604020202020204" pitchFamily="34" charset="0"/>
              <a:buChar char="•"/>
            </a:pPr>
            <a:r>
              <a:rPr lang="en-CA" b="0" dirty="0" smtClean="0"/>
              <a:t>Staff are first to recognize user needs</a:t>
            </a:r>
          </a:p>
          <a:p>
            <a:pPr marL="457200" indent="-457200">
              <a:buFont typeface="Arial" panose="020B0604020202020204" pitchFamily="34" charset="0"/>
              <a:buChar char="•"/>
            </a:pPr>
            <a:r>
              <a:rPr lang="en-CA" b="0" dirty="0" smtClean="0"/>
              <a:t>Increased usage rates</a:t>
            </a:r>
          </a:p>
          <a:p>
            <a:pPr marL="457200" indent="-457200">
              <a:buFont typeface="Arial" panose="020B0604020202020204" pitchFamily="34" charset="0"/>
              <a:buChar char="•"/>
            </a:pPr>
            <a:r>
              <a:rPr lang="en-CA" b="0" dirty="0" smtClean="0"/>
              <a:t>Preparation for addressing needs</a:t>
            </a:r>
          </a:p>
          <a:p>
            <a:pPr marL="457200" indent="-457200">
              <a:buFont typeface="Arial" panose="020B0604020202020204" pitchFamily="34" charset="0"/>
              <a:buChar char="•"/>
            </a:pPr>
            <a:r>
              <a:rPr lang="en-CA" b="0" dirty="0" smtClean="0"/>
              <a:t>Understanding of use patterns</a:t>
            </a:r>
          </a:p>
          <a:p>
            <a:pPr marL="457200" indent="-457200">
              <a:buFont typeface="Arial" panose="020B0604020202020204" pitchFamily="34" charset="0"/>
              <a:buChar char="•"/>
            </a:pPr>
            <a:r>
              <a:rPr lang="en-CA" b="0" dirty="0" smtClean="0"/>
              <a:t>Improvement of services and changing roles</a:t>
            </a:r>
            <a:endParaRPr lang="en-CA" b="0"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3</a:t>
            </a:fld>
            <a:endParaRPr lang="en-US" dirty="0"/>
          </a:p>
        </p:txBody>
      </p:sp>
    </p:spTree>
    <p:extLst>
      <p:ext uri="{BB962C8B-B14F-4D97-AF65-F5344CB8AC3E}">
        <p14:creationId xmlns:p14="http://schemas.microsoft.com/office/powerpoint/2010/main" val="2488678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lnSpcReduction="10000"/>
          </a:bodyPr>
          <a:lstStyle/>
          <a:p>
            <a:r>
              <a:rPr lang="en-US" dirty="0" smtClean="0"/>
              <a:t>“</a:t>
            </a:r>
            <a:r>
              <a:rPr lang="en-US" dirty="0"/>
              <a:t>When you’re dealing with some staff of who’s ‘How are you doing today? You’re looking a bit blue. How are you feeling</a:t>
            </a:r>
            <a:r>
              <a:rPr lang="en-US" dirty="0" smtClean="0"/>
              <a:t>?’</a:t>
            </a:r>
          </a:p>
          <a:p>
            <a:endParaRPr lang="en-US" dirty="0"/>
          </a:p>
          <a:p>
            <a:r>
              <a:rPr lang="en-US" dirty="0" smtClean="0"/>
              <a:t>…</a:t>
            </a:r>
            <a:r>
              <a:rPr lang="en-US" dirty="0"/>
              <a:t>And it’s just two sentences but it makes a difference.”</a:t>
            </a:r>
          </a:p>
        </p:txBody>
      </p:sp>
      <p:sp>
        <p:nvSpPr>
          <p:cNvPr id="5" name="Slide Number Placeholder 4"/>
          <p:cNvSpPr>
            <a:spLocks noGrp="1"/>
          </p:cNvSpPr>
          <p:nvPr>
            <p:ph type="sldNum" sz="quarter" idx="4"/>
          </p:nvPr>
        </p:nvSpPr>
        <p:spPr/>
        <p:txBody>
          <a:bodyPr/>
          <a:lstStyle/>
          <a:p>
            <a:fld id="{976B6DAE-1464-4C4A-A17B-99A185F7EC64}" type="slidenum">
              <a:rPr lang="en-US" smtClean="0"/>
              <a:pPr/>
              <a:t>30</a:t>
            </a:fld>
            <a:endParaRPr lang="en-US" dirty="0"/>
          </a:p>
        </p:txBody>
      </p:sp>
    </p:spTree>
    <p:extLst>
      <p:ext uri="{BB962C8B-B14F-4D97-AF65-F5344CB8AC3E}">
        <p14:creationId xmlns:p14="http://schemas.microsoft.com/office/powerpoint/2010/main" val="3123233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a:bodyPr>
          <a:lstStyle/>
          <a:p>
            <a:endParaRPr lang="en-US" dirty="0" smtClean="0"/>
          </a:p>
          <a:p>
            <a:pPr algn="ctr"/>
            <a:endParaRPr lang="en-US" sz="4800" dirty="0" smtClean="0"/>
          </a:p>
          <a:p>
            <a:pPr algn="ctr"/>
            <a:r>
              <a:rPr lang="en-US" sz="4800" dirty="0" smtClean="0"/>
              <a:t>Recommendations</a:t>
            </a:r>
          </a:p>
          <a:p>
            <a:endParaRPr lang="en-US" dirty="0"/>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12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FFFFFF"/>
              </a:solidFill>
              <a:effectLst/>
              <a:uLnTx/>
              <a:uFillTx/>
              <a:latin typeface="Helvetica"/>
              <a:ea typeface="+mn-ea"/>
              <a:cs typeface="+mn-cs"/>
            </a:endParaRPr>
          </a:p>
        </p:txBody>
      </p:sp>
    </p:spTree>
    <p:extLst>
      <p:ext uri="{BB962C8B-B14F-4D97-AF65-F5344CB8AC3E}">
        <p14:creationId xmlns:p14="http://schemas.microsoft.com/office/powerpoint/2010/main" val="2925730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3833842" cy="4000500"/>
          </a:xfrm>
        </p:spPr>
        <p:txBody>
          <a:bodyPr>
            <a:normAutofit/>
          </a:bodyPr>
          <a:lstStyle/>
          <a:p>
            <a:pPr marL="398700" lvl="1" indent="-457200"/>
            <a:r>
              <a:rPr lang="en-US" dirty="0" smtClean="0"/>
              <a:t>Trauma informed service</a:t>
            </a:r>
          </a:p>
          <a:p>
            <a:pPr marL="398700" lvl="1" indent="-457200"/>
            <a:r>
              <a:rPr lang="en-US" dirty="0" smtClean="0"/>
              <a:t>Informal training sessions</a:t>
            </a:r>
          </a:p>
          <a:p>
            <a:pPr marL="398700" lvl="1" indent="-457200"/>
            <a:r>
              <a:rPr lang="en-US" dirty="0" smtClean="0"/>
              <a:t>Desensitization</a:t>
            </a:r>
          </a:p>
          <a:p>
            <a:pPr marL="593100" lvl="2" indent="0">
              <a:buNone/>
            </a:pPr>
            <a:endParaRPr lang="en-US" dirty="0" smtClean="0"/>
          </a:p>
          <a:p>
            <a:pPr marL="114300" indent="-457200">
              <a:buFont typeface="Arial" panose="020B0604020202020204" pitchFamily="34" charset="0"/>
              <a:buChar char="•"/>
            </a:pPr>
            <a:endParaRPr lang="en-US" b="0" dirty="0" smtClean="0"/>
          </a:p>
        </p:txBody>
      </p:sp>
      <p:sp>
        <p:nvSpPr>
          <p:cNvPr id="4" name="Text Placeholder 3"/>
          <p:cNvSpPr>
            <a:spLocks noGrp="1"/>
          </p:cNvSpPr>
          <p:nvPr>
            <p:ph type="body" sz="quarter" idx="11"/>
          </p:nvPr>
        </p:nvSpPr>
        <p:spPr/>
        <p:txBody>
          <a:bodyPr>
            <a:normAutofit/>
          </a:bodyPr>
          <a:lstStyle/>
          <a:p>
            <a:r>
              <a:rPr lang="en-US" sz="4000" dirty="0" smtClean="0">
                <a:solidFill>
                  <a:srgbClr val="00B0F0"/>
                </a:solidFill>
              </a:rPr>
              <a:t>Staff support</a:t>
            </a:r>
            <a:endParaRPr lang="en-US" sz="4000" dirty="0">
              <a:solidFill>
                <a:srgbClr val="00B0F0"/>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32</a:t>
            </a:fld>
            <a:endParaRPr lang="en-US" dirty="0"/>
          </a:p>
        </p:txBody>
      </p:sp>
      <p:pic>
        <p:nvPicPr>
          <p:cNvPr id="3074" name="Picture 2" descr="https://photos.smugmug.com/HRS/Learning-Development/i-R43JD5n/0/2dffa880/X2/B8%20-%20Actively%20Connecting-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6449" y="1676400"/>
            <a:ext cx="4350905" cy="326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79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a:bodyPr>
          <a:lstStyle/>
          <a:p>
            <a:r>
              <a:rPr lang="en-US" sz="4000" dirty="0" smtClean="0">
                <a:solidFill>
                  <a:srgbClr val="00B0F0"/>
                </a:solidFill>
              </a:rPr>
              <a:t>Staff support</a:t>
            </a:r>
            <a:endParaRPr lang="en-US" sz="4000" dirty="0">
              <a:solidFill>
                <a:srgbClr val="00B0F0"/>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33</a:t>
            </a:fld>
            <a:endParaRPr lang="en-US" dirty="0"/>
          </a:p>
        </p:txBody>
      </p:sp>
      <p:pic>
        <p:nvPicPr>
          <p:cNvPr id="4098" name="Picture 2" descr="Group Picture from EPL 101 on March 14, 2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266" y="1500188"/>
            <a:ext cx="4267201" cy="3200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0"/>
          </p:nvPr>
        </p:nvSpPr>
        <p:spPr>
          <a:xfrm>
            <a:off x="357188" y="1500188"/>
            <a:ext cx="3986212" cy="4367212"/>
          </a:xfrm>
        </p:spPr>
        <p:txBody>
          <a:bodyPr>
            <a:normAutofit fontScale="92500" lnSpcReduction="10000"/>
          </a:bodyPr>
          <a:lstStyle/>
          <a:p>
            <a:pPr marL="398700" lvl="1" indent="-457200"/>
            <a:r>
              <a:rPr lang="en-US" dirty="0" smtClean="0"/>
              <a:t>Mental Health First Aid</a:t>
            </a:r>
          </a:p>
          <a:p>
            <a:pPr marL="398700" lvl="1" indent="-457200"/>
            <a:r>
              <a:rPr lang="en-US" dirty="0" smtClean="0"/>
              <a:t>Other organizations</a:t>
            </a:r>
          </a:p>
          <a:p>
            <a:pPr marL="398700" lvl="1" indent="-457200"/>
            <a:r>
              <a:rPr lang="en-US" dirty="0" smtClean="0"/>
              <a:t>Tactical Communication</a:t>
            </a:r>
          </a:p>
          <a:p>
            <a:pPr marL="398700" lvl="1" indent="-457200"/>
            <a:r>
              <a:rPr lang="en-US" dirty="0" smtClean="0"/>
              <a:t>Access to Experts</a:t>
            </a:r>
          </a:p>
          <a:p>
            <a:pPr marL="398700" lvl="1" indent="-457200"/>
            <a:r>
              <a:rPr lang="en-US" dirty="0" smtClean="0"/>
              <a:t>Peer to Peer support and debrief structure</a:t>
            </a:r>
          </a:p>
          <a:p>
            <a:pPr marL="593100" lvl="2" indent="0">
              <a:buNone/>
            </a:pPr>
            <a:endParaRPr lang="en-US" dirty="0" smtClean="0"/>
          </a:p>
          <a:p>
            <a:pPr marL="114300" indent="-457200">
              <a:buFont typeface="Arial" panose="020B0604020202020204" pitchFamily="34" charset="0"/>
              <a:buChar char="•"/>
            </a:pPr>
            <a:endParaRPr lang="en-US" b="0" dirty="0" smtClean="0"/>
          </a:p>
        </p:txBody>
      </p:sp>
    </p:spTree>
    <p:extLst>
      <p:ext uri="{BB962C8B-B14F-4D97-AF65-F5344CB8AC3E}">
        <p14:creationId xmlns:p14="http://schemas.microsoft.com/office/powerpoint/2010/main" val="2469914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9" y="1500188"/>
            <a:ext cx="3910042" cy="4000500"/>
          </a:xfrm>
        </p:spPr>
        <p:txBody>
          <a:bodyPr>
            <a:normAutofit/>
          </a:bodyPr>
          <a:lstStyle/>
          <a:p>
            <a:pPr marL="457200" indent="-457200">
              <a:buFont typeface="Arial" panose="020B0604020202020204" pitchFamily="34" charset="0"/>
              <a:buChar char="•"/>
            </a:pPr>
            <a:r>
              <a:rPr lang="en-US" b="0" dirty="0" smtClean="0"/>
              <a:t>The right people for the right job</a:t>
            </a:r>
          </a:p>
          <a:p>
            <a:pPr marL="1050300" lvl="2" indent="-457200"/>
            <a:r>
              <a:rPr lang="en-US" b="0" dirty="0" smtClean="0"/>
              <a:t>Interview questions</a:t>
            </a:r>
          </a:p>
          <a:p>
            <a:pPr marL="1050300" lvl="2" indent="-457200"/>
            <a:r>
              <a:rPr lang="en-US" b="0" dirty="0" smtClean="0"/>
              <a:t>Recruiting for soft skills</a:t>
            </a:r>
            <a:endParaRPr lang="en-US" b="0" dirty="0"/>
          </a:p>
        </p:txBody>
      </p:sp>
      <p:sp>
        <p:nvSpPr>
          <p:cNvPr id="4" name="Text Placeholder 3"/>
          <p:cNvSpPr>
            <a:spLocks noGrp="1"/>
          </p:cNvSpPr>
          <p:nvPr>
            <p:ph type="body" sz="quarter" idx="11"/>
          </p:nvPr>
        </p:nvSpPr>
        <p:spPr/>
        <p:txBody>
          <a:bodyPr>
            <a:normAutofit/>
          </a:bodyPr>
          <a:lstStyle/>
          <a:p>
            <a:r>
              <a:rPr lang="en-US" sz="4000" dirty="0" smtClean="0">
                <a:solidFill>
                  <a:srgbClr val="00B0F0"/>
                </a:solidFill>
              </a:rPr>
              <a:t>Recruitment and Onboarding</a:t>
            </a:r>
            <a:endParaRPr lang="en-US" sz="4000" dirty="0">
              <a:solidFill>
                <a:srgbClr val="00B0F0"/>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34</a:t>
            </a:fld>
            <a:endParaRPr lang="en-US" dirty="0"/>
          </a:p>
        </p:txBody>
      </p:sp>
      <p:pic>
        <p:nvPicPr>
          <p:cNvPr id="3074" name="Picture 2" descr="HoEPL at MNA 11/12/2014 Cindy-Lu and Darel POSTED 07/01/2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399" y="1641963"/>
            <a:ext cx="4831495" cy="323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70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5129242" cy="4000500"/>
          </a:xfrm>
        </p:spPr>
        <p:txBody>
          <a:bodyPr>
            <a:normAutofit/>
          </a:bodyPr>
          <a:lstStyle/>
          <a:p>
            <a:pPr marL="114300" indent="-457200">
              <a:buFont typeface="Arial" panose="020B0604020202020204" pitchFamily="34" charset="0"/>
              <a:buChar char="•"/>
            </a:pPr>
            <a:r>
              <a:rPr lang="en-US" b="0" dirty="0" smtClean="0"/>
              <a:t>Collaborations</a:t>
            </a:r>
          </a:p>
          <a:p>
            <a:pPr marL="114300" indent="-457200">
              <a:buFont typeface="Arial" panose="020B0604020202020204" pitchFamily="34" charset="0"/>
              <a:buChar char="•"/>
            </a:pPr>
            <a:r>
              <a:rPr lang="en-US" b="0" dirty="0" smtClean="0"/>
              <a:t>Day time service offerings</a:t>
            </a:r>
          </a:p>
          <a:p>
            <a:pPr marL="114300" indent="-457200">
              <a:buFont typeface="Arial" panose="020B0604020202020204" pitchFamily="34" charset="0"/>
              <a:buChar char="•"/>
            </a:pPr>
            <a:r>
              <a:rPr lang="en-US" b="0" dirty="0" smtClean="0"/>
              <a:t>Volunteer opportunities</a:t>
            </a:r>
          </a:p>
          <a:p>
            <a:pPr marL="114300" indent="-457200">
              <a:buFont typeface="Arial" panose="020B0604020202020204" pitchFamily="34" charset="0"/>
              <a:buChar char="•"/>
            </a:pPr>
            <a:r>
              <a:rPr lang="en-US" b="0" dirty="0" smtClean="0"/>
              <a:t>Alternative model - suspensions</a:t>
            </a:r>
            <a:endParaRPr lang="en-US" b="0" dirty="0"/>
          </a:p>
        </p:txBody>
      </p:sp>
      <p:sp>
        <p:nvSpPr>
          <p:cNvPr id="4" name="Text Placeholder 3"/>
          <p:cNvSpPr>
            <a:spLocks noGrp="1"/>
          </p:cNvSpPr>
          <p:nvPr>
            <p:ph type="body" sz="quarter" idx="11"/>
          </p:nvPr>
        </p:nvSpPr>
        <p:spPr/>
        <p:txBody>
          <a:bodyPr>
            <a:normAutofit/>
          </a:bodyPr>
          <a:lstStyle/>
          <a:p>
            <a:r>
              <a:rPr lang="en-US" sz="4000" dirty="0" smtClean="0">
                <a:solidFill>
                  <a:srgbClr val="00B0F0"/>
                </a:solidFill>
              </a:rPr>
              <a:t>Services</a:t>
            </a:r>
            <a:endParaRPr lang="en-US" sz="4000" dirty="0">
              <a:solidFill>
                <a:srgbClr val="00B0F0"/>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35</a:t>
            </a:fld>
            <a:endParaRPr lang="en-US" dirty="0"/>
          </a:p>
        </p:txBody>
      </p:sp>
      <p:pic>
        <p:nvPicPr>
          <p:cNvPr id="2" name="Picture 1"/>
          <p:cNvPicPr>
            <a:picLocks noChangeAspect="1"/>
          </p:cNvPicPr>
          <p:nvPr/>
        </p:nvPicPr>
        <p:blipFill>
          <a:blip r:embed="rId3"/>
          <a:stretch>
            <a:fillRect/>
          </a:stretch>
        </p:blipFill>
        <p:spPr>
          <a:xfrm>
            <a:off x="5473535" y="1158834"/>
            <a:ext cx="2894569" cy="4341854"/>
          </a:xfrm>
          <a:prstGeom prst="rect">
            <a:avLst/>
          </a:prstGeom>
        </p:spPr>
      </p:pic>
    </p:spTree>
    <p:extLst>
      <p:ext uri="{BB962C8B-B14F-4D97-AF65-F5344CB8AC3E}">
        <p14:creationId xmlns:p14="http://schemas.microsoft.com/office/powerpoint/2010/main" val="2700990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6805642" cy="4000500"/>
          </a:xfrm>
        </p:spPr>
        <p:txBody>
          <a:bodyPr>
            <a:normAutofit/>
          </a:bodyPr>
          <a:lstStyle/>
          <a:p>
            <a:pPr marL="114300" indent="-457200">
              <a:buFont typeface="Arial" panose="020B0604020202020204" pitchFamily="34" charset="0"/>
              <a:buChar char="•"/>
            </a:pPr>
            <a:r>
              <a:rPr lang="en-US" b="0" dirty="0" smtClean="0"/>
              <a:t>Volunteer opportunities</a:t>
            </a:r>
          </a:p>
          <a:p>
            <a:pPr marL="114300" indent="-457200">
              <a:buFont typeface="Arial" panose="020B0604020202020204" pitchFamily="34" charset="0"/>
              <a:buChar char="•"/>
            </a:pPr>
            <a:r>
              <a:rPr lang="en-US" b="0" dirty="0" smtClean="0"/>
              <a:t>Alternative model - suspensions</a:t>
            </a:r>
            <a:endParaRPr lang="en-US" b="0" dirty="0"/>
          </a:p>
        </p:txBody>
      </p:sp>
      <p:sp>
        <p:nvSpPr>
          <p:cNvPr id="4" name="Text Placeholder 3"/>
          <p:cNvSpPr>
            <a:spLocks noGrp="1"/>
          </p:cNvSpPr>
          <p:nvPr>
            <p:ph type="body" sz="quarter" idx="11"/>
          </p:nvPr>
        </p:nvSpPr>
        <p:spPr/>
        <p:txBody>
          <a:bodyPr>
            <a:normAutofit/>
          </a:bodyPr>
          <a:lstStyle/>
          <a:p>
            <a:r>
              <a:rPr lang="en-US" sz="4000" dirty="0" smtClean="0">
                <a:solidFill>
                  <a:srgbClr val="00B0F0"/>
                </a:solidFill>
              </a:rPr>
              <a:t>Services – Tricky bits</a:t>
            </a:r>
            <a:endParaRPr lang="en-US" sz="4000" dirty="0">
              <a:solidFill>
                <a:srgbClr val="00B0F0"/>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36</a:t>
            </a:fld>
            <a:endParaRPr lang="en-US" dirty="0"/>
          </a:p>
        </p:txBody>
      </p:sp>
      <p:pic>
        <p:nvPicPr>
          <p:cNvPr id="2052" name="Picture 4" descr="https://photos.smugmug.com/LoisHoleLibrary/2017-LHL/Branch-LHL/Books2Buy-and-Pop-Up-Shop-at-LHL-May-13-2017/i-sJffZMj/0/017a92c9/X2/LHLBooks2Buy-May13%2C2017-6005-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576" y="2810680"/>
            <a:ext cx="4297379"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822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endParaRPr lang="en-US" dirty="0"/>
          </a:p>
          <a:p>
            <a:pPr algn="ctr"/>
            <a:r>
              <a:rPr lang="en-US" dirty="0" smtClean="0"/>
              <a:t>Where we are at now</a:t>
            </a:r>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37</a:t>
            </a:fld>
            <a:endParaRPr lang="en-US" dirty="0"/>
          </a:p>
        </p:txBody>
      </p:sp>
    </p:spTree>
    <p:extLst>
      <p:ext uri="{BB962C8B-B14F-4D97-AF65-F5344CB8AC3E}">
        <p14:creationId xmlns:p14="http://schemas.microsoft.com/office/powerpoint/2010/main" val="933210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400" y="1219200"/>
            <a:ext cx="4267200" cy="4572000"/>
          </a:xfrm>
        </p:spPr>
        <p:txBody>
          <a:bodyPr>
            <a:normAutofit/>
          </a:bodyPr>
          <a:lstStyle/>
          <a:p>
            <a:pPr marL="398700" lvl="1" indent="-457200"/>
            <a:r>
              <a:rPr lang="en-US" dirty="0" smtClean="0"/>
              <a:t>P</a:t>
            </a:r>
            <a:r>
              <a:rPr lang="en-US" b="0" dirty="0" smtClean="0"/>
              <a:t>ersonal resiliency </a:t>
            </a:r>
          </a:p>
          <a:p>
            <a:pPr marL="398700" lvl="1" indent="-457200"/>
            <a:r>
              <a:rPr lang="en-US" b="0" dirty="0" smtClean="0"/>
              <a:t>Circle Way training</a:t>
            </a:r>
          </a:p>
          <a:p>
            <a:pPr marL="398700" lvl="1" indent="-457200"/>
            <a:r>
              <a:rPr lang="en-US" b="0" dirty="0" smtClean="0"/>
              <a:t>Tactical Communication</a:t>
            </a:r>
          </a:p>
          <a:p>
            <a:pPr marL="398700" lvl="1" indent="-457200"/>
            <a:r>
              <a:rPr lang="en-US" b="0" dirty="0" smtClean="0"/>
              <a:t>Indigenous Awareness Training</a:t>
            </a:r>
          </a:p>
          <a:p>
            <a:pPr marL="114300" indent="-457200">
              <a:buFont typeface="Arial" panose="020B0604020202020204" pitchFamily="34" charset="0"/>
              <a:buChar char="•"/>
            </a:pPr>
            <a:r>
              <a:rPr lang="en-US" b="0" dirty="0" smtClean="0"/>
              <a:t>Stories of Survival</a:t>
            </a:r>
          </a:p>
          <a:p>
            <a:pPr marL="114300" indent="-457200">
              <a:buFont typeface="Arial" panose="020B0604020202020204" pitchFamily="34" charset="0"/>
              <a:buChar char="•"/>
            </a:pPr>
            <a:r>
              <a:rPr lang="en-US" b="0" dirty="0"/>
              <a:t>Space Animation</a:t>
            </a:r>
          </a:p>
          <a:p>
            <a:endParaRPr lang="en-US" dirty="0"/>
          </a:p>
        </p:txBody>
      </p:sp>
      <p:sp>
        <p:nvSpPr>
          <p:cNvPr id="4" name="Text Placeholder 3"/>
          <p:cNvSpPr>
            <a:spLocks noGrp="1"/>
          </p:cNvSpPr>
          <p:nvPr>
            <p:ph type="body" sz="quarter" idx="11"/>
          </p:nvPr>
        </p:nvSpPr>
        <p:spPr/>
        <p:txBody>
          <a:bodyPr>
            <a:normAutofit/>
          </a:bodyPr>
          <a:lstStyle/>
          <a:p>
            <a:r>
              <a:rPr lang="en-US" sz="4000" dirty="0" smtClean="0">
                <a:solidFill>
                  <a:srgbClr val="E40E62"/>
                </a:solidFill>
              </a:rPr>
              <a:t>Where we’re at now</a:t>
            </a:r>
            <a:endParaRPr lang="en-US" sz="4000" dirty="0">
              <a:solidFill>
                <a:srgbClr val="E40E62"/>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38</a:t>
            </a:fld>
            <a:endParaRPr lang="en-US" dirty="0"/>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798" y="1905000"/>
            <a:ext cx="3918947" cy="2939210"/>
          </a:xfrm>
          <a:prstGeom prst="rect">
            <a:avLst/>
          </a:prstGeom>
        </p:spPr>
      </p:pic>
    </p:spTree>
    <p:extLst>
      <p:ext uri="{BB962C8B-B14F-4D97-AF65-F5344CB8AC3E}">
        <p14:creationId xmlns:p14="http://schemas.microsoft.com/office/powerpoint/2010/main" val="867634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CA"/>
          </a:p>
        </p:txBody>
      </p:sp>
      <p:sp>
        <p:nvSpPr>
          <p:cNvPr id="5" name="Slide Number Placeholder 4"/>
          <p:cNvSpPr>
            <a:spLocks noGrp="1"/>
          </p:cNvSpPr>
          <p:nvPr>
            <p:ph type="sldNum" sz="quarter" idx="4"/>
          </p:nvPr>
        </p:nvSpPr>
        <p:spPr/>
        <p:txBody>
          <a:bodyPr/>
          <a:lstStyle/>
          <a:p>
            <a:fld id="{976B6DAE-1464-4C4A-A17B-99A185F7EC64}" type="slidenum">
              <a:rPr lang="en-US" smtClean="0"/>
              <a:pPr/>
              <a:t>39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6456204" cy="6234531"/>
          </a:xfrm>
          <a:prstGeom prst="rect">
            <a:avLst/>
          </a:prstGeom>
        </p:spPr>
      </p:pic>
    </p:spTree>
    <p:extLst>
      <p:ext uri="{BB962C8B-B14F-4D97-AF65-F5344CB8AC3E}">
        <p14:creationId xmlns:p14="http://schemas.microsoft.com/office/powerpoint/2010/main" val="551997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smtClean="0"/>
              <a:t>Mixed Methods</a:t>
            </a:r>
            <a:endParaRPr lang="en-CA" dirty="0"/>
          </a:p>
        </p:txBody>
      </p:sp>
      <p:pic>
        <p:nvPicPr>
          <p:cNvPr id="5" name="Picture 4"/>
          <p:cNvPicPr>
            <a:picLocks noChangeAspect="1"/>
          </p:cNvPicPr>
          <p:nvPr/>
        </p:nvPicPr>
        <p:blipFill>
          <a:blip r:embed="rId3"/>
          <a:stretch>
            <a:fillRect/>
          </a:stretch>
        </p:blipFill>
        <p:spPr>
          <a:xfrm>
            <a:off x="77544" y="2057400"/>
            <a:ext cx="4826428" cy="3733800"/>
          </a:xfrm>
          <a:prstGeom prst="rect">
            <a:avLst/>
          </a:prstGeom>
        </p:spPr>
      </p:pic>
      <p:pic>
        <p:nvPicPr>
          <p:cNvPr id="6" name="Picture 5"/>
          <p:cNvPicPr>
            <a:picLocks noChangeAspect="1"/>
          </p:cNvPicPr>
          <p:nvPr/>
        </p:nvPicPr>
        <p:blipFill>
          <a:blip r:embed="rId4"/>
          <a:stretch>
            <a:fillRect/>
          </a:stretch>
        </p:blipFill>
        <p:spPr>
          <a:xfrm>
            <a:off x="4903972" y="2164556"/>
            <a:ext cx="3613226" cy="3017044"/>
          </a:xfrm>
          <a:prstGeom prst="rect">
            <a:avLst/>
          </a:prstGeom>
        </p:spPr>
      </p:pic>
      <p:sp>
        <p:nvSpPr>
          <p:cNvPr id="3" name="Slide Number Placeholder 2"/>
          <p:cNvSpPr>
            <a:spLocks noGrp="1"/>
          </p:cNvSpPr>
          <p:nvPr>
            <p:ph type="sldNum" sz="quarter" idx="4"/>
          </p:nvPr>
        </p:nvSpPr>
        <p:spPr/>
        <p:txBody>
          <a:bodyPr/>
          <a:lstStyle/>
          <a:p>
            <a:fld id="{976B6DAE-1464-4C4A-A17B-99A185F7EC64}" type="slidenum">
              <a:rPr lang="en-US" smtClean="0"/>
              <a:pPr/>
              <a:t>4</a:t>
            </a:fld>
            <a:endParaRPr lang="en-US" dirty="0"/>
          </a:p>
        </p:txBody>
      </p:sp>
    </p:spTree>
    <p:extLst>
      <p:ext uri="{BB962C8B-B14F-4D97-AF65-F5344CB8AC3E}">
        <p14:creationId xmlns:p14="http://schemas.microsoft.com/office/powerpoint/2010/main" val="3412009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400" y="1219200"/>
            <a:ext cx="7467600" cy="4000500"/>
          </a:xfrm>
        </p:spPr>
        <p:txBody>
          <a:bodyPr>
            <a:normAutofit/>
          </a:bodyPr>
          <a:lstStyle/>
          <a:p>
            <a:pPr marL="114300" indent="-457200">
              <a:buFont typeface="Arial" panose="020B0604020202020204" pitchFamily="34" charset="0"/>
              <a:buChar char="•"/>
            </a:pPr>
            <a:r>
              <a:rPr lang="en-US" b="0" dirty="0" smtClean="0"/>
              <a:t>Status of recommendations</a:t>
            </a:r>
            <a:endParaRPr lang="en-US" b="0" dirty="0"/>
          </a:p>
          <a:p>
            <a:pPr marL="114300" indent="-457200">
              <a:buFont typeface="Arial" panose="020B0604020202020204" pitchFamily="34" charset="0"/>
              <a:buChar char="•"/>
            </a:pPr>
            <a:r>
              <a:rPr lang="en-US" b="0" dirty="0" smtClean="0"/>
              <a:t>Assess training and support for staff</a:t>
            </a:r>
            <a:endParaRPr lang="en-US" b="0" dirty="0"/>
          </a:p>
          <a:p>
            <a:pPr marL="114300" indent="-457200">
              <a:buFont typeface="Arial" panose="020B0604020202020204" pitchFamily="34" charset="0"/>
              <a:buChar char="•"/>
            </a:pPr>
            <a:r>
              <a:rPr lang="en-US" b="0" dirty="0"/>
              <a:t>Publish report</a:t>
            </a:r>
          </a:p>
          <a:p>
            <a:endParaRPr lang="en-US" dirty="0"/>
          </a:p>
        </p:txBody>
      </p:sp>
      <p:sp>
        <p:nvSpPr>
          <p:cNvPr id="4" name="Text Placeholder 3"/>
          <p:cNvSpPr>
            <a:spLocks noGrp="1"/>
          </p:cNvSpPr>
          <p:nvPr>
            <p:ph type="body" sz="quarter" idx="11"/>
          </p:nvPr>
        </p:nvSpPr>
        <p:spPr/>
        <p:txBody>
          <a:bodyPr>
            <a:normAutofit/>
          </a:bodyPr>
          <a:lstStyle/>
          <a:p>
            <a:r>
              <a:rPr lang="en-US" sz="4000" dirty="0">
                <a:solidFill>
                  <a:srgbClr val="E40E62"/>
                </a:solidFill>
              </a:rPr>
              <a:t>Next Steps</a:t>
            </a:r>
          </a:p>
        </p:txBody>
      </p:sp>
      <p:sp>
        <p:nvSpPr>
          <p:cNvPr id="5" name="Slide Number Placeholder 4"/>
          <p:cNvSpPr>
            <a:spLocks noGrp="1"/>
          </p:cNvSpPr>
          <p:nvPr>
            <p:ph type="sldNum" sz="quarter" idx="4"/>
          </p:nvPr>
        </p:nvSpPr>
        <p:spPr/>
        <p:txBody>
          <a:bodyPr/>
          <a:lstStyle/>
          <a:p>
            <a:fld id="{976B6DAE-1464-4C4A-A17B-99A185F7EC64}" type="slidenum">
              <a:rPr lang="en-US" smtClean="0"/>
              <a:pPr/>
              <a:t>40</a:t>
            </a:fld>
            <a:endParaRPr lang="en-US" dirty="0"/>
          </a:p>
        </p:txBody>
      </p:sp>
      <p:pic>
        <p:nvPicPr>
          <p:cNvPr id="6146" name="Picture 2" descr="Other Waving Pic #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6825" y="3015343"/>
            <a:ext cx="4558881" cy="304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409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CA" dirty="0" smtClean="0">
                <a:solidFill>
                  <a:srgbClr val="E40E62"/>
                </a:solidFill>
              </a:rPr>
              <a:t>Reflections…</a:t>
            </a:r>
            <a:endParaRPr lang="en-CA" dirty="0">
              <a:solidFill>
                <a:srgbClr val="E40E62"/>
              </a:solidFill>
            </a:endParaRPr>
          </a:p>
        </p:txBody>
      </p:sp>
      <p:sp>
        <p:nvSpPr>
          <p:cNvPr id="3" name="Slide Number Placeholder 2"/>
          <p:cNvSpPr>
            <a:spLocks noGrp="1"/>
          </p:cNvSpPr>
          <p:nvPr>
            <p:ph type="sldNum" sz="quarter" idx="4"/>
          </p:nvPr>
        </p:nvSpPr>
        <p:spPr/>
        <p:txBody>
          <a:bodyPr/>
          <a:lstStyle/>
          <a:p>
            <a:fld id="{976B6DAE-1464-4C4A-A17B-99A185F7EC64}" type="slidenum">
              <a:rPr lang="en-US" smtClean="0"/>
              <a:pPr/>
              <a:t>41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62062"/>
            <a:ext cx="6096000" cy="4333875"/>
          </a:xfrm>
          <a:prstGeom prst="rect">
            <a:avLst/>
          </a:prstGeom>
        </p:spPr>
      </p:pic>
    </p:spTree>
    <p:extLst>
      <p:ext uri="{BB962C8B-B14F-4D97-AF65-F5344CB8AC3E}">
        <p14:creationId xmlns:p14="http://schemas.microsoft.com/office/powerpoint/2010/main" val="21224591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“It’s the staff, it’s the people. The programs, they’re good ideas, but it’s the people who make the difference.”</a:t>
            </a:r>
          </a:p>
          <a:p>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42</a:t>
            </a:fld>
            <a:endParaRPr lang="en-US" dirty="0"/>
          </a:p>
        </p:txBody>
      </p:sp>
    </p:spTree>
    <p:extLst>
      <p:ext uri="{BB962C8B-B14F-4D97-AF65-F5344CB8AC3E}">
        <p14:creationId xmlns:p14="http://schemas.microsoft.com/office/powerpoint/2010/main" val="1358607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500188"/>
            <a:ext cx="8101042" cy="4000500"/>
          </a:xfrm>
        </p:spPr>
        <p:txBody>
          <a:bodyPr>
            <a:normAutofit/>
          </a:bodyPr>
          <a:lstStyle/>
          <a:p>
            <a:r>
              <a:rPr lang="en-US" b="0" dirty="0" smtClean="0"/>
              <a:t>What might you do to engage your staff in these conversations? </a:t>
            </a:r>
          </a:p>
          <a:p>
            <a:endParaRPr lang="en-US" b="0" dirty="0"/>
          </a:p>
          <a:p>
            <a:r>
              <a:rPr lang="en-US" b="0" dirty="0" smtClean="0"/>
              <a:t>Your customers?</a:t>
            </a:r>
          </a:p>
          <a:p>
            <a:endParaRPr lang="en-US" b="0" dirty="0"/>
          </a:p>
          <a:p>
            <a:r>
              <a:rPr lang="en-US" b="0" dirty="0" smtClean="0"/>
              <a:t>Address what you’ve heard from these groups?</a:t>
            </a:r>
            <a:endParaRPr lang="en-US" b="0" dirty="0"/>
          </a:p>
        </p:txBody>
      </p:sp>
      <p:sp>
        <p:nvSpPr>
          <p:cNvPr id="4" name="Text Placeholder 3"/>
          <p:cNvSpPr>
            <a:spLocks noGrp="1"/>
          </p:cNvSpPr>
          <p:nvPr>
            <p:ph type="body" sz="quarter" idx="11"/>
          </p:nvPr>
        </p:nvSpPr>
        <p:spPr/>
        <p:txBody>
          <a:bodyPr>
            <a:normAutofit/>
          </a:bodyPr>
          <a:lstStyle/>
          <a:p>
            <a:r>
              <a:rPr lang="en-US" dirty="0">
                <a:solidFill>
                  <a:srgbClr val="E40E62"/>
                </a:solidFill>
              </a:rPr>
              <a:t>Audience Reflections</a:t>
            </a:r>
          </a:p>
        </p:txBody>
      </p:sp>
      <p:sp>
        <p:nvSpPr>
          <p:cNvPr id="5" name="Slide Number Placeholder 4"/>
          <p:cNvSpPr>
            <a:spLocks noGrp="1"/>
          </p:cNvSpPr>
          <p:nvPr>
            <p:ph type="sldNum" sz="quarter" idx="4"/>
          </p:nvPr>
        </p:nvSpPr>
        <p:spPr/>
        <p:txBody>
          <a:bodyPr/>
          <a:lstStyle/>
          <a:p>
            <a:fld id="{976B6DAE-1464-4C4A-A17B-99A185F7EC64}" type="slidenum">
              <a:rPr lang="en-US" smtClean="0"/>
              <a:pPr/>
              <a:t>43</a:t>
            </a:fld>
            <a:endParaRPr lang="en-US" dirty="0"/>
          </a:p>
        </p:txBody>
      </p:sp>
    </p:spTree>
    <p:extLst>
      <p:ext uri="{BB962C8B-B14F-4D97-AF65-F5344CB8AC3E}">
        <p14:creationId xmlns:p14="http://schemas.microsoft.com/office/powerpoint/2010/main" val="4093838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a:bodyPr>
          <a:lstStyle/>
          <a:p>
            <a:endParaRPr lang="en-US" dirty="0" smtClean="0"/>
          </a:p>
          <a:p>
            <a:pPr algn="ctr"/>
            <a:endParaRPr lang="en-US" sz="4800" dirty="0" smtClean="0"/>
          </a:p>
          <a:p>
            <a:pPr algn="ctr"/>
            <a:r>
              <a:rPr lang="en-US" sz="4800" dirty="0" smtClean="0"/>
              <a:t>Questions?</a:t>
            </a:r>
          </a:p>
          <a:p>
            <a:pPr algn="ctr"/>
            <a:endParaRPr lang="en-US" sz="4800" dirty="0"/>
          </a:p>
          <a:p>
            <a:pPr algn="ctr"/>
            <a:r>
              <a:rPr lang="en-US" sz="2000" dirty="0" smtClean="0"/>
              <a:t>kmarshall@epl.ca</a:t>
            </a:r>
          </a:p>
          <a:p>
            <a:pPr algn="ctr"/>
            <a:r>
              <a:rPr lang="en-US" sz="2000" dirty="0" smtClean="0"/>
              <a:t>lgarvin@epl.ca</a:t>
            </a:r>
          </a:p>
          <a:p>
            <a:endParaRPr lang="en-US" dirty="0"/>
          </a:p>
        </p:txBody>
      </p:sp>
      <p:sp>
        <p:nvSpPr>
          <p:cNvPr id="5" name="Slide Number Placeholder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6B6DAE-1464-4C4A-A17B-99A185F7EC64}" type="slidenum">
              <a:rPr kumimoji="0" lang="en-US" sz="12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FFFFFF"/>
              </a:solidFill>
              <a:effectLst/>
              <a:uLnTx/>
              <a:uFillTx/>
              <a:latin typeface="Helvetica"/>
              <a:ea typeface="+mn-ea"/>
              <a:cs typeface="+mn-cs"/>
            </a:endParaRPr>
          </a:p>
        </p:txBody>
      </p:sp>
    </p:spTree>
    <p:extLst>
      <p:ext uri="{BB962C8B-B14F-4D97-AF65-F5344CB8AC3E}">
        <p14:creationId xmlns:p14="http://schemas.microsoft.com/office/powerpoint/2010/main" val="2733859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endParaRPr lang="en-CA" dirty="0" smtClean="0"/>
          </a:p>
          <a:p>
            <a:pPr algn="ctr"/>
            <a:endParaRPr lang="en-CA" dirty="0"/>
          </a:p>
          <a:p>
            <a:pPr algn="ctr"/>
            <a:r>
              <a:rPr lang="en-CA" dirty="0" smtClean="0"/>
              <a:t>SURVEYS</a:t>
            </a:r>
            <a:endParaRPr lang="en-CA"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5</a:t>
            </a:fld>
            <a:endParaRPr lang="en-US" dirty="0"/>
          </a:p>
        </p:txBody>
      </p:sp>
    </p:spTree>
    <p:extLst>
      <p:ext uri="{BB962C8B-B14F-4D97-AF65-F5344CB8AC3E}">
        <p14:creationId xmlns:p14="http://schemas.microsoft.com/office/powerpoint/2010/main" val="2179776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smtClean="0"/>
              <a:t>Undertaking of Surveys</a:t>
            </a:r>
            <a:endParaRPr lang="en-US" dirty="0"/>
          </a:p>
        </p:txBody>
      </p:sp>
      <p:sp>
        <p:nvSpPr>
          <p:cNvPr id="7" name="Text Placeholder 6"/>
          <p:cNvSpPr>
            <a:spLocks noGrp="1"/>
          </p:cNvSpPr>
          <p:nvPr>
            <p:ph type="body" sz="quarter" idx="12"/>
          </p:nvPr>
        </p:nvSpPr>
        <p:spPr>
          <a:xfrm>
            <a:off x="357159" y="1500188"/>
            <a:ext cx="3376642" cy="4071937"/>
          </a:xfrm>
        </p:spPr>
        <p:txBody>
          <a:bodyPr>
            <a:normAutofit/>
          </a:bodyPr>
          <a:lstStyle/>
          <a:p>
            <a:pPr marL="398700" lvl="1" indent="-457200"/>
            <a:r>
              <a:rPr lang="en-US" dirty="0"/>
              <a:t>6 locations</a:t>
            </a:r>
          </a:p>
          <a:p>
            <a:pPr marL="398700" lvl="1" indent="-457200"/>
            <a:r>
              <a:rPr lang="en-US" dirty="0" smtClean="0"/>
              <a:t>Volunteers </a:t>
            </a:r>
            <a:endParaRPr lang="en-US" dirty="0"/>
          </a:p>
          <a:p>
            <a:pPr marL="398700" lvl="1" indent="-457200"/>
            <a:r>
              <a:rPr lang="en-US" dirty="0" smtClean="0"/>
              <a:t>4,110 </a:t>
            </a:r>
            <a:r>
              <a:rPr lang="en-US" dirty="0" smtClean="0"/>
              <a:t>responses received</a:t>
            </a:r>
          </a:p>
        </p:txBody>
      </p:sp>
      <p:sp>
        <p:nvSpPr>
          <p:cNvPr id="5" name="Slide Number Placeholder 4"/>
          <p:cNvSpPr>
            <a:spLocks noGrp="1"/>
          </p:cNvSpPr>
          <p:nvPr>
            <p:ph type="sldNum" sz="quarter" idx="4"/>
          </p:nvPr>
        </p:nvSpPr>
        <p:spPr/>
        <p:txBody>
          <a:bodyPr/>
          <a:lstStyle/>
          <a:p>
            <a:fld id="{976B6DAE-1464-4C4A-A17B-99A185F7EC64}" type="slidenum">
              <a:rPr lang="en-US" smtClean="0"/>
              <a:pPr/>
              <a:t>6</a:t>
            </a:fld>
            <a:endParaRPr lang="en-US" dirty="0"/>
          </a:p>
        </p:txBody>
      </p:sp>
      <p:pic>
        <p:nvPicPr>
          <p:cNvPr id="1030" name="Picture 6" descr="https://photos.smugmug.com/Volunteer/Volunteer-Appreciation-2016/i-SnLf9rj/0/fb925fc6/X2/IMG_9466-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500188"/>
            <a:ext cx="5632018" cy="375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31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smtClean="0"/>
              <a:t>…Surveys</a:t>
            </a:r>
            <a:endParaRPr lang="en-US" dirty="0"/>
          </a:p>
        </p:txBody>
      </p:sp>
      <p:sp>
        <p:nvSpPr>
          <p:cNvPr id="7" name="Text Placeholder 6"/>
          <p:cNvSpPr>
            <a:spLocks noGrp="1"/>
          </p:cNvSpPr>
          <p:nvPr>
            <p:ph type="body" sz="quarter" idx="12"/>
          </p:nvPr>
        </p:nvSpPr>
        <p:spPr/>
        <p:txBody>
          <a:bodyPr>
            <a:normAutofit/>
          </a:bodyPr>
          <a:lstStyle/>
          <a:p>
            <a:pPr marL="1050300" lvl="2" indent="-457200"/>
            <a:r>
              <a:rPr lang="en-US" dirty="0" smtClean="0"/>
              <a:t>Demographic questions</a:t>
            </a:r>
          </a:p>
          <a:p>
            <a:pPr marL="1050300" lvl="2" indent="-457200"/>
            <a:r>
              <a:rPr lang="en-US" dirty="0" smtClean="0"/>
              <a:t>Employment status</a:t>
            </a:r>
          </a:p>
          <a:p>
            <a:pPr marL="1050300" lvl="2" indent="-457200"/>
            <a:r>
              <a:rPr lang="en-US" dirty="0" smtClean="0"/>
              <a:t>Housing status</a:t>
            </a:r>
          </a:p>
          <a:p>
            <a:pPr marL="1050300" lvl="2" indent="-457200"/>
            <a:r>
              <a:rPr lang="en-US" dirty="0" smtClean="0"/>
              <a:t>Frequency of library visits</a:t>
            </a:r>
          </a:p>
          <a:p>
            <a:pPr marL="1050300" lvl="2" indent="-457200"/>
            <a:r>
              <a:rPr lang="en-US" dirty="0" smtClean="0"/>
              <a:t>Activities at the library</a:t>
            </a:r>
          </a:p>
          <a:p>
            <a:pPr marL="1050300" lvl="2" indent="-457200"/>
            <a:r>
              <a:rPr lang="en-US" dirty="0" smtClean="0"/>
              <a:t>Access to computers outside of the library</a:t>
            </a:r>
          </a:p>
          <a:p>
            <a:pPr marL="1050300" lvl="2" indent="-457200"/>
            <a:r>
              <a:rPr lang="en-US" dirty="0" smtClean="0"/>
              <a:t>Use of Outreach Worker Program</a:t>
            </a:r>
          </a:p>
        </p:txBody>
      </p:sp>
      <p:sp>
        <p:nvSpPr>
          <p:cNvPr id="5" name="Slide Number Placeholder 4"/>
          <p:cNvSpPr>
            <a:spLocks noGrp="1"/>
          </p:cNvSpPr>
          <p:nvPr>
            <p:ph type="sldNum" sz="quarter" idx="4"/>
          </p:nvPr>
        </p:nvSpPr>
        <p:spPr/>
        <p:txBody>
          <a:bodyPr/>
          <a:lstStyle/>
          <a:p>
            <a:fld id="{976B6DAE-1464-4C4A-A17B-99A185F7EC64}" type="slidenum">
              <a:rPr lang="en-US" smtClean="0"/>
              <a:pPr/>
              <a:t>7</a:t>
            </a:fld>
            <a:endParaRPr lang="en-US" dirty="0"/>
          </a:p>
        </p:txBody>
      </p:sp>
    </p:spTree>
    <p:extLst>
      <p:ext uri="{BB962C8B-B14F-4D97-AF65-F5344CB8AC3E}">
        <p14:creationId xmlns:p14="http://schemas.microsoft.com/office/powerpoint/2010/main" val="191407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en-US"/>
          </a:p>
        </p:txBody>
      </p:sp>
      <p:pic>
        <p:nvPicPr>
          <p:cNvPr id="6" name="Picture 5"/>
          <p:cNvPicPr>
            <a:picLocks noChangeAspect="1"/>
          </p:cNvPicPr>
          <p:nvPr/>
        </p:nvPicPr>
        <p:blipFill>
          <a:blip r:embed="rId3"/>
          <a:stretch>
            <a:fillRect/>
          </a:stretch>
        </p:blipFill>
        <p:spPr>
          <a:xfrm>
            <a:off x="-304800" y="13855"/>
            <a:ext cx="9639299" cy="6096000"/>
          </a:xfrm>
          <a:prstGeom prst="rect">
            <a:avLst/>
          </a:prstGeom>
        </p:spPr>
      </p:pic>
      <p:sp>
        <p:nvSpPr>
          <p:cNvPr id="5" name="Slide Number Placeholder 4"/>
          <p:cNvSpPr>
            <a:spLocks noGrp="1"/>
          </p:cNvSpPr>
          <p:nvPr>
            <p:ph type="sldNum" sz="quarter" idx="4"/>
          </p:nvPr>
        </p:nvSpPr>
        <p:spPr/>
        <p:txBody>
          <a:bodyPr/>
          <a:lstStyle/>
          <a:p>
            <a:fld id="{976B6DAE-1464-4C4A-A17B-99A185F7EC64}" type="slidenum">
              <a:rPr lang="en-US" smtClean="0"/>
              <a:pPr/>
              <a:t>8</a:t>
            </a:fld>
            <a:endParaRPr lang="en-US" dirty="0"/>
          </a:p>
        </p:txBody>
      </p:sp>
    </p:spTree>
    <p:extLst>
      <p:ext uri="{BB962C8B-B14F-4D97-AF65-F5344CB8AC3E}">
        <p14:creationId xmlns:p14="http://schemas.microsoft.com/office/powerpoint/2010/main" val="2446037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a:solidFill>
                  <a:schemeClr val="accent5"/>
                </a:solidFill>
              </a:rPr>
              <a:t>Survey – Demographics</a:t>
            </a:r>
          </a:p>
        </p:txBody>
      </p:sp>
      <p:sp>
        <p:nvSpPr>
          <p:cNvPr id="3" name="Text Placeholder 2"/>
          <p:cNvSpPr>
            <a:spLocks noGrp="1"/>
          </p:cNvSpPr>
          <p:nvPr>
            <p:ph type="body" sz="quarter" idx="12"/>
          </p:nvPr>
        </p:nvSpPr>
        <p:spPr>
          <a:xfrm>
            <a:off x="357158" y="1500188"/>
            <a:ext cx="8358217" cy="4443412"/>
          </a:xfrm>
        </p:spPr>
        <p:txBody>
          <a:bodyPr>
            <a:normAutofit/>
          </a:bodyPr>
          <a:lstStyle/>
          <a:p>
            <a:pPr marL="0" indent="0"/>
            <a:r>
              <a:rPr lang="en-US" dirty="0" smtClean="0"/>
              <a:t>Fairly even age distribution</a:t>
            </a:r>
          </a:p>
          <a:p>
            <a:pPr marL="1050300" lvl="2" indent="-457200"/>
            <a:r>
              <a:rPr lang="en-US" dirty="0" smtClean="0"/>
              <a:t>25-34 years old, 21% of participants</a:t>
            </a:r>
          </a:p>
          <a:p>
            <a:pPr marL="0" lvl="1" indent="0">
              <a:buNone/>
            </a:pPr>
            <a:r>
              <a:rPr lang="en-US" b="1" dirty="0"/>
              <a:t>Ethnic background</a:t>
            </a:r>
          </a:p>
          <a:p>
            <a:pPr marL="1050300" lvl="2" indent="-457200"/>
            <a:r>
              <a:rPr lang="en-US" dirty="0" smtClean="0"/>
              <a:t>61% Caucasian</a:t>
            </a:r>
          </a:p>
          <a:p>
            <a:pPr marL="1050300" lvl="2" indent="-457200"/>
            <a:r>
              <a:rPr lang="en-US" dirty="0" smtClean="0"/>
              <a:t>19% Visible Minority</a:t>
            </a:r>
          </a:p>
          <a:p>
            <a:pPr marL="1050300" lvl="2" indent="-457200"/>
            <a:r>
              <a:rPr lang="en-US" dirty="0" smtClean="0"/>
              <a:t>12% Indigenous</a:t>
            </a:r>
          </a:p>
          <a:p>
            <a:pPr marL="0" lvl="1" indent="0">
              <a:buNone/>
            </a:pPr>
            <a:r>
              <a:rPr lang="en-US" b="1" dirty="0"/>
              <a:t>Gender</a:t>
            </a:r>
          </a:p>
          <a:p>
            <a:pPr marL="1050300" lvl="2" indent="-457200"/>
            <a:r>
              <a:rPr lang="en-US" dirty="0"/>
              <a:t>52% Male, 47% </a:t>
            </a:r>
            <a:r>
              <a:rPr lang="en-US" dirty="0" smtClean="0"/>
              <a:t>Female</a:t>
            </a:r>
          </a:p>
        </p:txBody>
      </p:sp>
      <p:sp>
        <p:nvSpPr>
          <p:cNvPr id="4" name="Slide Number Placeholder 3"/>
          <p:cNvSpPr>
            <a:spLocks noGrp="1"/>
          </p:cNvSpPr>
          <p:nvPr>
            <p:ph type="sldNum" sz="quarter" idx="4"/>
          </p:nvPr>
        </p:nvSpPr>
        <p:spPr/>
        <p:txBody>
          <a:bodyPr/>
          <a:lstStyle/>
          <a:p>
            <a:fld id="{976B6DAE-1464-4C4A-A17B-99A185F7EC64}" type="slidenum">
              <a:rPr lang="en-US" smtClean="0"/>
              <a:pPr/>
              <a:t>9</a:t>
            </a:fld>
            <a:endParaRPr lang="en-US" dirty="0"/>
          </a:p>
        </p:txBody>
      </p:sp>
    </p:spTree>
    <p:extLst>
      <p:ext uri="{BB962C8B-B14F-4D97-AF65-F5344CB8AC3E}">
        <p14:creationId xmlns:p14="http://schemas.microsoft.com/office/powerpoint/2010/main" val="2199155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email790EPL">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u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lue Content Slide">
  <a:themeElements>
    <a:clrScheme name="EPL Blue">
      <a:dk1>
        <a:srgbClr val="009DDC"/>
      </a:dk1>
      <a:lt1>
        <a:sysClr val="window" lastClr="FFFFFF"/>
      </a:lt1>
      <a:dk2>
        <a:srgbClr val="000000"/>
      </a:dk2>
      <a:lt2>
        <a:srgbClr val="FFFFFF"/>
      </a:lt2>
      <a:accent1>
        <a:srgbClr val="009DDC"/>
      </a:accent1>
      <a:accent2>
        <a:srgbClr val="25C1FF"/>
      </a:accent2>
      <a:accent3>
        <a:srgbClr val="009DDC"/>
      </a:accent3>
      <a:accent4>
        <a:srgbClr val="25C1FF"/>
      </a:accent4>
      <a:accent5>
        <a:srgbClr val="009DDC"/>
      </a:accent5>
      <a:accent6>
        <a:srgbClr val="25C1FF"/>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lack Content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ellow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Yellow Content Slide">
  <a:themeElements>
    <a:clrScheme name="EPL Yellow">
      <a:dk1>
        <a:srgbClr val="FDBB30"/>
      </a:dk1>
      <a:lt1>
        <a:sysClr val="window" lastClr="FFFFFF"/>
      </a:lt1>
      <a:dk2>
        <a:srgbClr val="000000"/>
      </a:dk2>
      <a:lt2>
        <a:srgbClr val="FFFFFF"/>
      </a:lt2>
      <a:accent1>
        <a:srgbClr val="FDBB30"/>
      </a:accent1>
      <a:accent2>
        <a:srgbClr val="FED686"/>
      </a:accent2>
      <a:accent3>
        <a:srgbClr val="FDBB30"/>
      </a:accent3>
      <a:accent4>
        <a:srgbClr val="FED686"/>
      </a:accent4>
      <a:accent5>
        <a:srgbClr val="FDBB30"/>
      </a:accent5>
      <a:accent6>
        <a:srgbClr val="FED686"/>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en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Content Slide">
  <a:themeElements>
    <a:clrScheme name="EPL Green">
      <a:dk1>
        <a:srgbClr val="7BC143"/>
      </a:dk1>
      <a:lt1>
        <a:sysClr val="window" lastClr="FFFFFF"/>
      </a:lt1>
      <a:dk2>
        <a:srgbClr val="000000"/>
      </a:dk2>
      <a:lt2>
        <a:srgbClr val="FFFFFF"/>
      </a:lt2>
      <a:accent1>
        <a:srgbClr val="7BC143"/>
      </a:accent1>
      <a:accent2>
        <a:srgbClr val="AFD98E"/>
      </a:accent2>
      <a:accent3>
        <a:srgbClr val="7BC143"/>
      </a:accent3>
      <a:accent4>
        <a:srgbClr val="AFD98E"/>
      </a:accent4>
      <a:accent5>
        <a:srgbClr val="7BC143"/>
      </a:accent5>
      <a:accent6>
        <a:srgbClr val="AFD98E"/>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Content Slide">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urpl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urple Content Slide">
  <a:themeElements>
    <a:clrScheme name="EPL Purple">
      <a:dk1>
        <a:srgbClr val="7C3F99"/>
      </a:dk1>
      <a:lt1>
        <a:sysClr val="window" lastClr="FFFFFF"/>
      </a:lt1>
      <a:dk2>
        <a:srgbClr val="000000"/>
      </a:dk2>
      <a:lt2>
        <a:srgbClr val="FFFFFF"/>
      </a:lt2>
      <a:accent1>
        <a:srgbClr val="7C3F99"/>
      </a:accent1>
      <a:accent2>
        <a:srgbClr val="A368C0"/>
      </a:accent2>
      <a:accent3>
        <a:srgbClr val="7C3F99"/>
      </a:accent3>
      <a:accent4>
        <a:srgbClr val="A368C0"/>
      </a:accent4>
      <a:accent5>
        <a:srgbClr val="7C3F99"/>
      </a:accent5>
      <a:accent6>
        <a:srgbClr val="A368C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EPL</Template>
  <TotalTime>3756</TotalTime>
  <Words>3148</Words>
  <Application>Microsoft Office PowerPoint</Application>
  <PresentationFormat>On-screen Show (4:3)</PresentationFormat>
  <Paragraphs>544</Paragraphs>
  <Slides>44</Slides>
  <Notes>41</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44</vt:i4>
      </vt:variant>
    </vt:vector>
  </HeadingPairs>
  <TitlesOfParts>
    <vt:vector size="59" baseType="lpstr">
      <vt:lpstr>Arial</vt:lpstr>
      <vt:lpstr>Calibri</vt:lpstr>
      <vt:lpstr>Helvetica</vt:lpstr>
      <vt:lpstr>email790EPL</vt:lpstr>
      <vt:lpstr>Yellow Divider Slide</vt:lpstr>
      <vt:lpstr>Yellow Content Slide</vt:lpstr>
      <vt:lpstr>Green Divider Slide</vt:lpstr>
      <vt:lpstr>Green Content Slide</vt:lpstr>
      <vt:lpstr>Red Divider Slide</vt:lpstr>
      <vt:lpstr>Red Content Slide</vt:lpstr>
      <vt:lpstr>Purple Divider Slide</vt:lpstr>
      <vt:lpstr>Purple Content Slide</vt:lpstr>
      <vt:lpstr>Blue Divider Slide</vt:lpstr>
      <vt:lpstr>Blue Content Slide</vt:lpstr>
      <vt:lpstr>Black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Edmonton Public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Marshall</dc:creator>
  <cp:lastModifiedBy>Kyle Marshall</cp:lastModifiedBy>
  <cp:revision>304</cp:revision>
  <dcterms:created xsi:type="dcterms:W3CDTF">2016-09-15T21:23:11Z</dcterms:created>
  <dcterms:modified xsi:type="dcterms:W3CDTF">2018-01-30T00:50:06Z</dcterms:modified>
</cp:coreProperties>
</file>