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font" Target="fonts/Roboto-regular.fntdata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6.xml"/><Relationship Id="rId21" Type="http://schemas.openxmlformats.org/officeDocument/2006/relationships/font" Target="fonts/Merriweather-italic.fntdata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erriweather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Keep it or Lose it</a:t>
            </a:r>
            <a:endParaRPr sz="6000"/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150875" y="1878550"/>
            <a:ext cx="6679800" cy="11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Using Google Keep to save, sort, &amp; share ideas</a:t>
            </a:r>
            <a:endParaRPr sz="3600"/>
          </a:p>
        </p:txBody>
      </p:sp>
      <p:grpSp>
        <p:nvGrpSpPr>
          <p:cNvPr id="66" name="Shape 66"/>
          <p:cNvGrpSpPr/>
          <p:nvPr/>
        </p:nvGrpSpPr>
        <p:grpSpPr>
          <a:xfrm>
            <a:off x="3920625" y="3727800"/>
            <a:ext cx="5064150" cy="1066050"/>
            <a:chOff x="3768225" y="3727800"/>
            <a:chExt cx="5064150" cy="1066050"/>
          </a:xfrm>
        </p:grpSpPr>
        <p:sp>
          <p:nvSpPr>
            <p:cNvPr id="67" name="Shape 67"/>
            <p:cNvSpPr txBox="1"/>
            <p:nvPr/>
          </p:nvSpPr>
          <p:spPr>
            <a:xfrm>
              <a:off x="4834275" y="4001250"/>
              <a:ext cx="39981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Twitter: @glarcina</a:t>
              </a:r>
              <a:endParaRPr sz="2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Email: glarcina@gmail.com</a:t>
              </a:r>
              <a:endParaRPr sz="2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pic>
          <p:nvPicPr>
            <p:cNvPr id="68" name="Shape 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68225" y="3727800"/>
              <a:ext cx="1066050" cy="1066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5975" y="748650"/>
            <a:ext cx="677425" cy="6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0" y="0"/>
            <a:ext cx="43512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Accessibility </a:t>
            </a:r>
            <a:endParaRPr sz="3600">
              <a:solidFill>
                <a:srgbClr val="000000"/>
              </a:solidFill>
            </a:endParaRPr>
          </a:p>
        </p:txBody>
      </p:sp>
      <p:grpSp>
        <p:nvGrpSpPr>
          <p:cNvPr id="75" name="Shape 75"/>
          <p:cNvGrpSpPr/>
          <p:nvPr/>
        </p:nvGrpSpPr>
        <p:grpSpPr>
          <a:xfrm>
            <a:off x="886350" y="886275"/>
            <a:ext cx="8175999" cy="4118400"/>
            <a:chOff x="886350" y="886275"/>
            <a:chExt cx="8175999" cy="4118400"/>
          </a:xfrm>
        </p:grpSpPr>
        <p:grpSp>
          <p:nvGrpSpPr>
            <p:cNvPr id="76" name="Shape 76"/>
            <p:cNvGrpSpPr/>
            <p:nvPr/>
          </p:nvGrpSpPr>
          <p:grpSpPr>
            <a:xfrm>
              <a:off x="886350" y="886275"/>
              <a:ext cx="8175999" cy="4118400"/>
              <a:chOff x="886350" y="886275"/>
              <a:chExt cx="8175999" cy="4118400"/>
            </a:xfrm>
          </p:grpSpPr>
          <p:pic>
            <p:nvPicPr>
              <p:cNvPr id="77" name="Shape 77"/>
              <p:cNvPicPr preferRelativeResize="0"/>
              <p:nvPr/>
            </p:nvPicPr>
            <p:blipFill rotWithShape="1">
              <a:blip r:embed="rId3">
                <a:alphaModFix/>
              </a:blip>
              <a:srcRect b="0" l="740" r="7809" t="0"/>
              <a:stretch/>
            </p:blipFill>
            <p:spPr>
              <a:xfrm>
                <a:off x="979725" y="886275"/>
                <a:ext cx="8082624" cy="3969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8" name="Shape 78"/>
              <p:cNvSpPr/>
              <p:nvPr/>
            </p:nvSpPr>
            <p:spPr>
              <a:xfrm>
                <a:off x="886350" y="4615275"/>
                <a:ext cx="1235400" cy="389400"/>
              </a:xfrm>
              <a:prstGeom prst="ellipse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" name="Shape 79"/>
            <p:cNvGrpSpPr/>
            <p:nvPr/>
          </p:nvGrpSpPr>
          <p:grpSpPr>
            <a:xfrm>
              <a:off x="3313600" y="2084275"/>
              <a:ext cx="1300000" cy="268500"/>
              <a:chOff x="3313600" y="2084275"/>
              <a:chExt cx="1300000" cy="268500"/>
            </a:xfrm>
          </p:grpSpPr>
          <p:cxnSp>
            <p:nvCxnSpPr>
              <p:cNvPr id="80" name="Shape 80"/>
              <p:cNvCxnSpPr/>
              <p:nvPr/>
            </p:nvCxnSpPr>
            <p:spPr>
              <a:xfrm rot="10800000">
                <a:off x="4302800" y="2282075"/>
                <a:ext cx="310800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lg" w="lg" type="none"/>
                <a:tailEnd len="lg" w="lg" type="none"/>
              </a:ln>
            </p:spPr>
          </p:cxnSp>
          <p:sp>
            <p:nvSpPr>
              <p:cNvPr id="81" name="Shape 81"/>
              <p:cNvSpPr txBox="1"/>
              <p:nvPr/>
            </p:nvSpPr>
            <p:spPr>
              <a:xfrm>
                <a:off x="3313600" y="2084275"/>
                <a:ext cx="1130400" cy="26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Reminders</a:t>
                </a:r>
                <a:endParaRPr b="1" sz="1200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82" name="Shape 82"/>
            <p:cNvGrpSpPr/>
            <p:nvPr/>
          </p:nvGrpSpPr>
          <p:grpSpPr>
            <a:xfrm>
              <a:off x="4524275" y="2352775"/>
              <a:ext cx="1130400" cy="368875"/>
              <a:chOff x="4524275" y="2352775"/>
              <a:chExt cx="1130400" cy="368875"/>
            </a:xfrm>
          </p:grpSpPr>
          <p:cxnSp>
            <p:nvCxnSpPr>
              <p:cNvPr id="83" name="Shape 83"/>
              <p:cNvCxnSpPr/>
              <p:nvPr/>
            </p:nvCxnSpPr>
            <p:spPr>
              <a:xfrm rot="10800000">
                <a:off x="5044675" y="2352775"/>
                <a:ext cx="3900" cy="2118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lg" w="lg" type="none"/>
                <a:tailEnd len="lg" w="lg" type="none"/>
              </a:ln>
            </p:spPr>
          </p:cxnSp>
          <p:sp>
            <p:nvSpPr>
              <p:cNvPr id="84" name="Shape 84"/>
              <p:cNvSpPr txBox="1"/>
              <p:nvPr/>
            </p:nvSpPr>
            <p:spPr>
              <a:xfrm>
                <a:off x="4524275" y="2453150"/>
                <a:ext cx="1130400" cy="26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Share with</a:t>
                </a:r>
                <a:endParaRPr b="1" sz="1200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0" y="0"/>
            <a:ext cx="43512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Organization</a:t>
            </a:r>
            <a:endParaRPr sz="3600">
              <a:solidFill>
                <a:srgbClr val="000000"/>
              </a:solidFill>
            </a:endParaRPr>
          </a:p>
        </p:txBody>
      </p:sp>
      <p:grpSp>
        <p:nvGrpSpPr>
          <p:cNvPr id="90" name="Shape 90"/>
          <p:cNvGrpSpPr/>
          <p:nvPr/>
        </p:nvGrpSpPr>
        <p:grpSpPr>
          <a:xfrm>
            <a:off x="3024800" y="679475"/>
            <a:ext cx="5956325" cy="4167150"/>
            <a:chOff x="3024800" y="679475"/>
            <a:chExt cx="5956325" cy="4167150"/>
          </a:xfrm>
        </p:grpSpPr>
        <p:pic>
          <p:nvPicPr>
            <p:cNvPr id="91" name="Shape 91"/>
            <p:cNvPicPr preferRelativeResize="0"/>
            <p:nvPr/>
          </p:nvPicPr>
          <p:blipFill rotWithShape="1">
            <a:blip r:embed="rId3">
              <a:alphaModFix/>
            </a:blip>
            <a:srcRect b="6552" l="31315" r="11404" t="22222"/>
            <a:stretch/>
          </p:blipFill>
          <p:spPr>
            <a:xfrm>
              <a:off x="3024800" y="679475"/>
              <a:ext cx="5956325" cy="41661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2" name="Shape 92"/>
            <p:cNvGrpSpPr/>
            <p:nvPr/>
          </p:nvGrpSpPr>
          <p:grpSpPr>
            <a:xfrm>
              <a:off x="5396675" y="3286875"/>
              <a:ext cx="2185350" cy="1559750"/>
              <a:chOff x="5196800" y="3130725"/>
              <a:chExt cx="2185350" cy="1559750"/>
            </a:xfrm>
          </p:grpSpPr>
          <p:pic>
            <p:nvPicPr>
              <p:cNvPr id="93" name="Shape 93"/>
              <p:cNvPicPr preferRelativeResize="0"/>
              <p:nvPr/>
            </p:nvPicPr>
            <p:blipFill rotWithShape="1">
              <a:blip r:embed="rId4">
                <a:alphaModFix/>
              </a:blip>
              <a:srcRect b="13731" l="46193" r="36066" t="59983"/>
              <a:stretch/>
            </p:blipFill>
            <p:spPr>
              <a:xfrm>
                <a:off x="5796450" y="3368850"/>
                <a:ext cx="1585700" cy="1321625"/>
              </a:xfrm>
              <a:prstGeom prst="rect">
                <a:avLst/>
              </a:prstGeom>
              <a:noFill/>
              <a:ln cap="flat" cmpd="sng" w="9525">
                <a:solidFill>
                  <a:srgbClr val="FF99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pic>
          <p:cxnSp>
            <p:nvCxnSpPr>
              <p:cNvPr id="94" name="Shape 94"/>
              <p:cNvCxnSpPr/>
              <p:nvPr/>
            </p:nvCxnSpPr>
            <p:spPr>
              <a:xfrm>
                <a:off x="5196800" y="3130725"/>
                <a:ext cx="652800" cy="3159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9900"/>
                </a:solidFill>
                <a:prstDash val="solid"/>
                <a:round/>
                <a:headEnd len="lg" w="lg" type="none"/>
                <a:tailEnd len="lg" w="lg" type="triangle"/>
              </a:ln>
            </p:spPr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0" y="0"/>
            <a:ext cx="43512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Searching</a:t>
            </a:r>
            <a:endParaRPr sz="3600">
              <a:solidFill>
                <a:srgbClr val="000000"/>
              </a:solidFill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21734" t="0"/>
          <a:stretch/>
        </p:blipFill>
        <p:spPr>
          <a:xfrm>
            <a:off x="152400" y="763800"/>
            <a:ext cx="5987301" cy="42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6316325" y="1811675"/>
            <a:ext cx="2720100" cy="24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Also: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By collaborator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By color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By keyword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0" y="0"/>
            <a:ext cx="43512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Collaboration</a:t>
            </a:r>
            <a:endParaRPr sz="3600">
              <a:solidFill>
                <a:srgbClr val="000000"/>
              </a:solidFill>
            </a:endParaRPr>
          </a:p>
        </p:txBody>
      </p:sp>
      <p:grpSp>
        <p:nvGrpSpPr>
          <p:cNvPr id="107" name="Shape 107"/>
          <p:cNvGrpSpPr/>
          <p:nvPr/>
        </p:nvGrpSpPr>
        <p:grpSpPr>
          <a:xfrm>
            <a:off x="207400" y="611400"/>
            <a:ext cx="6733250" cy="4009725"/>
            <a:chOff x="207400" y="611400"/>
            <a:chExt cx="6733250" cy="4009725"/>
          </a:xfrm>
        </p:grpSpPr>
        <p:pic>
          <p:nvPicPr>
            <p:cNvPr id="108" name="Shape 108"/>
            <p:cNvPicPr preferRelativeResize="0"/>
            <p:nvPr/>
          </p:nvPicPr>
          <p:blipFill rotWithShape="1">
            <a:blip r:embed="rId3">
              <a:alphaModFix/>
            </a:blip>
            <a:srcRect b="2380" l="2081" r="2014" t="2760"/>
            <a:stretch/>
          </p:blipFill>
          <p:spPr>
            <a:xfrm>
              <a:off x="207400" y="611400"/>
              <a:ext cx="4438350" cy="40097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9" name="Shape 109"/>
            <p:cNvGrpSpPr/>
            <p:nvPr/>
          </p:nvGrpSpPr>
          <p:grpSpPr>
            <a:xfrm>
              <a:off x="788125" y="2179150"/>
              <a:ext cx="6152525" cy="2337550"/>
              <a:chOff x="788125" y="2179150"/>
              <a:chExt cx="6152525" cy="2337550"/>
            </a:xfrm>
          </p:grpSpPr>
          <p:pic>
            <p:nvPicPr>
              <p:cNvPr id="110" name="Shape 11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645750" y="2179150"/>
                <a:ext cx="2294900" cy="2337550"/>
              </a:xfrm>
              <a:prstGeom prst="rect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pic>
          <p:cxnSp>
            <p:nvCxnSpPr>
              <p:cNvPr id="111" name="Shape 111"/>
              <p:cNvCxnSpPr/>
              <p:nvPr/>
            </p:nvCxnSpPr>
            <p:spPr>
              <a:xfrm flipH="1" rot="10800000">
                <a:off x="788125" y="3880700"/>
                <a:ext cx="3857700" cy="6360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round/>
                <a:headEnd len="lg" w="lg" type="none"/>
                <a:tailEnd len="lg" w="lg" type="none"/>
              </a:ln>
            </p:spPr>
          </p:cxn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ctrTitle"/>
          </p:nvPr>
        </p:nvSpPr>
        <p:spPr>
          <a:xfrm>
            <a:off x="311700" y="-13300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Why Keep?</a:t>
            </a:r>
            <a:endParaRPr sz="6000"/>
          </a:p>
        </p:txBody>
      </p:sp>
      <p:grpSp>
        <p:nvGrpSpPr>
          <p:cNvPr id="117" name="Shape 117"/>
          <p:cNvGrpSpPr/>
          <p:nvPr/>
        </p:nvGrpSpPr>
        <p:grpSpPr>
          <a:xfrm>
            <a:off x="4002325" y="3836150"/>
            <a:ext cx="5064150" cy="1066050"/>
            <a:chOff x="3768225" y="3727800"/>
            <a:chExt cx="5064150" cy="1066050"/>
          </a:xfrm>
        </p:grpSpPr>
        <p:sp>
          <p:nvSpPr>
            <p:cNvPr id="118" name="Shape 118"/>
            <p:cNvSpPr txBox="1"/>
            <p:nvPr/>
          </p:nvSpPr>
          <p:spPr>
            <a:xfrm>
              <a:off x="4834275" y="4001250"/>
              <a:ext cx="39981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Twitter: @glarcina</a:t>
              </a:r>
              <a:endParaRPr sz="2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Email: glarcina@gmail.com</a:t>
              </a:r>
              <a:endParaRPr sz="2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pic>
          <p:nvPicPr>
            <p:cNvPr id="119" name="Shape 1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68225" y="3727800"/>
              <a:ext cx="1066050" cy="1066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5050" y="1330688"/>
            <a:ext cx="443475" cy="44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3775" y="3345931"/>
            <a:ext cx="558950" cy="34934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2" name="Shape 122"/>
          <p:cNvSpPr txBox="1"/>
          <p:nvPr>
            <p:ph idx="1" type="subTitle"/>
          </p:nvPr>
        </p:nvSpPr>
        <p:spPr>
          <a:xfrm>
            <a:off x="0" y="981175"/>
            <a:ext cx="7978500" cy="26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latin typeface="Merriweather"/>
                <a:ea typeface="Merriweather"/>
                <a:cs typeface="Merriweather"/>
                <a:sym typeface="Merriweather"/>
              </a:rPr>
              <a:t>Accessibility</a:t>
            </a:r>
            <a:r>
              <a:rPr lang="en" sz="2400" u="sng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2400" u="sng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Web app &amp; mobile app, offline &amp; cross-platform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latin typeface="Merriweather"/>
                <a:ea typeface="Merriweather"/>
                <a:cs typeface="Merriweather"/>
                <a:sym typeface="Merriweather"/>
              </a:rPr>
              <a:t>Organization</a:t>
            </a: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Labels, colors, searching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latin typeface="Merriweather"/>
                <a:ea typeface="Merriweather"/>
                <a:cs typeface="Merriweather"/>
                <a:sym typeface="Merriweather"/>
              </a:rPr>
              <a:t>Collaboration</a:t>
            </a:r>
            <a:r>
              <a:rPr lang="en" sz="2400" u="sng">
                <a:latin typeface="Merriweather"/>
                <a:ea typeface="Merriweather"/>
                <a:cs typeface="Merriweather"/>
                <a:sym typeface="Merriweather"/>
              </a:rPr>
              <a:t>  </a:t>
            </a:r>
            <a:endParaRPr sz="2400" u="sng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